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1"/>
  </p:notesMasterIdLst>
  <p:sldIdLst>
    <p:sldId id="258" r:id="rId2"/>
    <p:sldId id="266" r:id="rId3"/>
    <p:sldId id="265" r:id="rId4"/>
    <p:sldId id="268" r:id="rId5"/>
    <p:sldId id="276" r:id="rId6"/>
    <p:sldId id="277" r:id="rId7"/>
    <p:sldId id="283" r:id="rId8"/>
    <p:sldId id="279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 err="1"/>
              <a:t>문파</a:t>
            </a:r>
            <a:r>
              <a:rPr lang="ko-KR" altLang="en-US" dirty="0"/>
              <a:t>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5060"/>
              </p:ext>
            </p:extLst>
          </p:nvPr>
        </p:nvGraphicFramePr>
        <p:xfrm>
          <a:off x="1990566" y="1795389"/>
          <a:ext cx="82108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kern="1200" dirty="0">
                          <a:solidFill>
                            <a:schemeClr val="tx1"/>
                          </a:solidFill>
                        </a:rPr>
                        <a:t> 란</a:t>
                      </a:r>
                      <a:r>
                        <a:rPr lang="en-US" altLang="ko-KR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다음 공헌도를 올려 스킬이나 보상을 받을 수 있는 단체다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별로 획득할 수 있는 보상에 차이가 있고 복수의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소속될 수 있기 때문에 플레이어들은 자신들이 원하는 육성 방식이나 전투 방법에 따라 다양한 선택지를 고를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7047"/>
              </p:ext>
            </p:extLst>
          </p:nvPr>
        </p:nvGraphicFramePr>
        <p:xfrm>
          <a:off x="2597308" y="1515792"/>
          <a:ext cx="6997383" cy="355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A92359-B0BA-40DD-B83E-48A3B7E6A178}"/>
              </a:ext>
            </a:extLst>
          </p:cNvPr>
          <p:cNvGrpSpPr/>
          <p:nvPr/>
        </p:nvGrpSpPr>
        <p:grpSpPr>
          <a:xfrm>
            <a:off x="1787842" y="2716213"/>
            <a:ext cx="8616315" cy="1498600"/>
            <a:chOff x="1787525" y="1440815"/>
            <a:chExt cx="8616315" cy="14986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D3C756-59E9-4378-A48A-546C3A71F51B}"/>
                </a:ext>
              </a:extLst>
            </p:cNvPr>
            <p:cNvGrpSpPr/>
            <p:nvPr/>
          </p:nvGrpSpPr>
          <p:grpSpPr>
            <a:xfrm>
              <a:off x="1787525" y="1442720"/>
              <a:ext cx="1617980" cy="1496695"/>
              <a:chOff x="1787525" y="1442720"/>
              <a:chExt cx="1617980" cy="1496695"/>
            </a:xfrm>
          </p:grpSpPr>
          <p:sp>
            <p:nvSpPr>
              <p:cNvPr id="40" name="사각형: 둥근 대각선 방향 모서리 39">
                <a:extLst>
                  <a:ext uri="{FF2B5EF4-FFF2-40B4-BE49-F238E27FC236}">
                    <a16:creationId xmlns:a16="http://schemas.microsoft.com/office/drawing/2014/main" id="{F01A641A-E172-46B8-BE7F-2434A953C63E}"/>
                  </a:ext>
                </a:extLst>
              </p:cNvPr>
              <p:cNvSpPr/>
              <p:nvPr/>
            </p:nvSpPr>
            <p:spPr>
              <a:xfrm>
                <a:off x="1787525" y="144272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우호도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A3EEB70-5639-4B88-BE0A-52C79DD074F6}"/>
                  </a:ext>
                </a:extLst>
              </p:cNvPr>
              <p:cNvSpPr/>
              <p:nvPr/>
            </p:nvSpPr>
            <p:spPr>
              <a:xfrm>
                <a:off x="1787525" y="212026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유물 회수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대화로 </a:t>
                </a:r>
                <a:r>
                  <a:rPr lang="ko-KR" altLang="en-US" sz="1400" b="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 우호도 상승</a:t>
                </a:r>
              </a:p>
            </p:txBody>
          </p:sp>
        </p:grp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EF77BEDB-9143-410E-9CE9-9B39D6822FAE}"/>
                </a:ext>
              </a:extLst>
            </p:cNvPr>
            <p:cNvSpPr/>
            <p:nvPr/>
          </p:nvSpPr>
          <p:spPr>
            <a:xfrm rot="16200000">
              <a:off x="342201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58DED9-25B4-4DCF-82D6-4C86D2DA65AD}"/>
                </a:ext>
              </a:extLst>
            </p:cNvPr>
            <p:cNvGrpSpPr/>
            <p:nvPr/>
          </p:nvGrpSpPr>
          <p:grpSpPr>
            <a:xfrm>
              <a:off x="4126230" y="1442085"/>
              <a:ext cx="1617980" cy="1496695"/>
              <a:chOff x="4126230" y="1442085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2359E89C-2646-420F-BD25-603122DC21C7}"/>
                  </a:ext>
                </a:extLst>
              </p:cNvPr>
              <p:cNvSpPr/>
              <p:nvPr/>
            </p:nvSpPr>
            <p:spPr>
              <a:xfrm>
                <a:off x="4126230" y="144208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가입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3B0B489-6AA1-410C-A47B-A643A6A74E34}"/>
                  </a:ext>
                </a:extLst>
              </p:cNvPr>
              <p:cNvSpPr/>
              <p:nvPr/>
            </p:nvSpPr>
            <p:spPr>
              <a:xfrm>
                <a:off x="4126230" y="211963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 우호도 보유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해당 </a:t>
                </a:r>
                <a:r>
                  <a:rPr lang="ko-KR" altLang="en-US" sz="1400" b="0" dirty="0" err="1">
                    <a:solidFill>
                      <a:schemeClr val="tx1"/>
                    </a:solidFill>
                  </a:rPr>
                  <a:t>문파에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가입가능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56B7695-6DE5-4F9E-A94B-B2F851284102}"/>
                </a:ext>
              </a:extLst>
            </p:cNvPr>
            <p:cNvGrpSpPr/>
            <p:nvPr/>
          </p:nvGrpSpPr>
          <p:grpSpPr>
            <a:xfrm>
              <a:off x="6447790" y="1441450"/>
              <a:ext cx="1617980" cy="1496695"/>
              <a:chOff x="6447790" y="1441450"/>
              <a:chExt cx="1617980" cy="1496695"/>
            </a:xfrm>
          </p:grpSpPr>
          <p:sp>
            <p:nvSpPr>
              <p:cNvPr id="47" name="사각형: 둥근 대각선 방향 모서리 46">
                <a:extLst>
                  <a:ext uri="{FF2B5EF4-FFF2-40B4-BE49-F238E27FC236}">
                    <a16:creationId xmlns:a16="http://schemas.microsoft.com/office/drawing/2014/main" id="{E7D29C2E-660C-4B56-B825-172183A50778}"/>
                  </a:ext>
                </a:extLst>
              </p:cNvPr>
              <p:cNvSpPr/>
              <p:nvPr/>
            </p:nvSpPr>
            <p:spPr>
              <a:xfrm>
                <a:off x="6447790" y="144145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공헌도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8398FE6-4D88-4F74-877C-09363FA6C163}"/>
                  </a:ext>
                </a:extLst>
              </p:cNvPr>
              <p:cNvSpPr/>
              <p:nvPr/>
            </p:nvSpPr>
            <p:spPr>
              <a:xfrm>
                <a:off x="6447790" y="211899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 err="1">
                    <a:solidFill>
                      <a:schemeClr val="tx1"/>
                    </a:solidFill>
                  </a:rPr>
                  <a:t>문파에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 가입 후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 시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317884-5171-4DC3-8F32-8FE6A3A5EE5C}"/>
                </a:ext>
              </a:extLst>
            </p:cNvPr>
            <p:cNvGrpSpPr/>
            <p:nvPr/>
          </p:nvGrpSpPr>
          <p:grpSpPr>
            <a:xfrm>
              <a:off x="8786495" y="1440815"/>
              <a:ext cx="1617980" cy="1496695"/>
              <a:chOff x="8786495" y="1440815"/>
              <a:chExt cx="1617980" cy="1496695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9196C45D-EF38-4EDA-AAED-6F25EC7A29DF}"/>
                  </a:ext>
                </a:extLst>
              </p:cNvPr>
              <p:cNvSpPr/>
              <p:nvPr/>
            </p:nvSpPr>
            <p:spPr>
              <a:xfrm>
                <a:off x="8786495" y="144081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계급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6397E3C-35A0-4ECD-B9EE-624E55043EC8}"/>
                  </a:ext>
                </a:extLst>
              </p:cNvPr>
              <p:cNvSpPr/>
              <p:nvPr/>
            </p:nvSpPr>
            <p:spPr>
              <a:xfrm>
                <a:off x="8786495" y="211836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획득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</p:grp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584EBAE3-CF57-4CC6-892C-BD0AC47FFF9E}"/>
                </a:ext>
              </a:extLst>
            </p:cNvPr>
            <p:cNvSpPr/>
            <p:nvPr/>
          </p:nvSpPr>
          <p:spPr>
            <a:xfrm rot="16200000">
              <a:off x="576135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2D58319B-7DC6-4A7F-BD86-FA0100A9E9B9}"/>
                </a:ext>
              </a:extLst>
            </p:cNvPr>
            <p:cNvSpPr/>
            <p:nvPr/>
          </p:nvSpPr>
          <p:spPr>
            <a:xfrm rot="16200000">
              <a:off x="8100060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BBF57BF3-35A7-4402-8FA3-6A8A20527C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문파</a:t>
            </a:r>
            <a:r>
              <a:rPr lang="ko-KR" altLang="en-US" dirty="0"/>
              <a:t> 가입 및 승급 과정</a:t>
            </a:r>
          </a:p>
        </p:txBody>
      </p:sp>
    </p:spTree>
    <p:extLst>
      <p:ext uri="{BB962C8B-B14F-4D97-AF65-F5344CB8AC3E}">
        <p14:creationId xmlns:p14="http://schemas.microsoft.com/office/powerpoint/2010/main" val="78943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문파</a:t>
            </a:r>
            <a:r>
              <a:rPr lang="ko-KR" altLang="en-US" dirty="0"/>
              <a:t> 우호도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8184"/>
              </p:ext>
            </p:extLst>
          </p:nvPr>
        </p:nvGraphicFramePr>
        <p:xfrm>
          <a:off x="5514658" y="1530033"/>
          <a:ext cx="5224780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78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우호도란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플레이어에게 가지는 긍정적인 평가다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우호도가 높을수록 해당 문파에게 다양한 지원을 받을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3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대화로 상승하는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우호도의 최대치는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경계도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06292E-F17C-4F68-82D7-DC32B522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89313"/>
              </p:ext>
            </p:extLst>
          </p:nvPr>
        </p:nvGraphicFramePr>
        <p:xfrm>
          <a:off x="5330508" y="1647679"/>
          <a:ext cx="540893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경계도란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플레이어에게 가지는 부정적인 평가다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경계도가 있을 경우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우호도는 상승하지 않는다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 관리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적대적인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돕는 행동을 할 경우 경계도가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근처 몬스터를 처치하는 것으로 경계도를 낮출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퀘스트를 완료하는 것으로 경계도를 낮출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55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경계도가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50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이상일 경우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문파는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플레이어에게 적대 상태가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26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플레이어는 적대 상태에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상점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등의시설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사용이 제한된다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62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공헌도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59687"/>
              </p:ext>
            </p:extLst>
          </p:nvPr>
        </p:nvGraphicFramePr>
        <p:xfrm>
          <a:off x="6923005" y="1277998"/>
          <a:ext cx="361664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643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소속된 플레이어가 퀘스트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등을 완료했을 때 얻는 포인트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99999999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플레이어는 공헌도를 소비하여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아이템이나 스킬을 구매할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57097"/>
              </p:ext>
            </p:extLst>
          </p:nvPr>
        </p:nvGraphicFramePr>
        <p:xfrm>
          <a:off x="5576570" y="1352306"/>
          <a:ext cx="516286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868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존재하는 등급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공헌도가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일정량에 도달할 때마다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계급 명칭과 숫자는 다양하다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가입할 경우 가장 낮은 등급부터 시작한다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계급에 따라 이용할 수 있는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특수 기능들이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기능은 수련장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영야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병창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서고가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77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Pages>17</Pages>
  <Words>457</Words>
  <Characters>0</Characters>
  <Application>Microsoft Office PowerPoint</Application>
  <DocSecurity>0</DocSecurity>
  <PresentationFormat>와이드스크린</PresentationFormat>
  <Lines>0</Lines>
  <Paragraphs>104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문파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45</cp:revision>
  <dcterms:modified xsi:type="dcterms:W3CDTF">2024-01-29T07:46:17Z</dcterms:modified>
  <cp:version>9.103.97.45139</cp:version>
</cp:coreProperties>
</file>