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5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A05"/>
    <a:srgbClr val="DACFA6"/>
    <a:srgbClr val="C3B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2892241" y="3259722"/>
            <a:ext cx="6407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10" y="628001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112" y="984995"/>
            <a:ext cx="4059188" cy="5073985"/>
            <a:chOff x="6902902" y="729000"/>
            <a:chExt cx="4320000" cy="540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FBAB74-F3FD-4068-BC9C-D869A8431511}"/>
                </a:ext>
              </a:extLst>
            </p:cNvPr>
            <p:cNvSpPr>
              <a:spLocks/>
            </p:cNvSpPr>
            <p:nvPr/>
          </p:nvSpPr>
          <p:spPr>
            <a:xfrm rot="755138">
              <a:off x="7508496" y="986443"/>
              <a:ext cx="3528959" cy="4878647"/>
            </a:xfrm>
            <a:prstGeom prst="rect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54182F-07C0-4D8B-B88B-A8BA0B5ADE15}"/>
                </a:ext>
              </a:extLst>
            </p:cNvPr>
            <p:cNvSpPr/>
            <p:nvPr/>
          </p:nvSpPr>
          <p:spPr>
            <a:xfrm rot="1301516">
              <a:off x="6902902" y="729000"/>
              <a:ext cx="4320000" cy="5400000"/>
            </a:xfrm>
            <a:prstGeom prst="rect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89" y="1409226"/>
            <a:ext cx="1758231" cy="5214190"/>
            <a:chOff x="11222009" y="3657363"/>
            <a:chExt cx="725719" cy="215218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73F10630-14A8-4E1F-9EE1-A0641D694DBA}"/>
                </a:ext>
              </a:extLst>
            </p:cNvPr>
            <p:cNvSpPr/>
            <p:nvPr/>
          </p:nvSpPr>
          <p:spPr>
            <a:xfrm>
              <a:off x="11222009" y="3657363"/>
              <a:ext cx="720000" cy="720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2B85C7D6-5877-4214-AB0A-8BFD7E87D635}"/>
                </a:ext>
              </a:extLst>
            </p:cNvPr>
            <p:cNvSpPr/>
            <p:nvPr/>
          </p:nvSpPr>
          <p:spPr>
            <a:xfrm rot="16200000">
              <a:off x="11222009" y="4373455"/>
              <a:ext cx="360000" cy="36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CCB6DD99-C501-4395-B068-F4E8D5D64C6F}"/>
                </a:ext>
              </a:extLst>
            </p:cNvPr>
            <p:cNvSpPr/>
            <p:nvPr/>
          </p:nvSpPr>
          <p:spPr>
            <a:xfrm rot="5400000">
              <a:off x="11587728" y="4725303"/>
              <a:ext cx="360000" cy="36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0BDA8E67-F7A6-45D8-AED4-9DC51D2275F2}"/>
                </a:ext>
              </a:extLst>
            </p:cNvPr>
            <p:cNvSpPr/>
            <p:nvPr/>
          </p:nvSpPr>
          <p:spPr>
            <a:xfrm>
              <a:off x="11226785" y="5089547"/>
              <a:ext cx="720000" cy="7200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354DD85-48CA-4FF1-B737-FBBCE0C2A412}"/>
                </a:ext>
              </a:extLst>
            </p:cNvPr>
            <p:cNvCxnSpPr/>
            <p:nvPr/>
          </p:nvCxnSpPr>
          <p:spPr>
            <a:xfrm>
              <a:off x="11582462" y="4013455"/>
              <a:ext cx="0" cy="3600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13B033B-E4AD-483F-B520-71590BEA7965}"/>
                </a:ext>
              </a:extLst>
            </p:cNvPr>
            <p:cNvCxnSpPr/>
            <p:nvPr/>
          </p:nvCxnSpPr>
          <p:spPr>
            <a:xfrm>
              <a:off x="11586833" y="5085303"/>
              <a:ext cx="0" cy="36000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AC13A7E3-70A6-4E3B-91E2-D95B9803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26154"/>
              </p:ext>
            </p:extLst>
          </p:nvPr>
        </p:nvGraphicFramePr>
        <p:xfrm>
          <a:off x="1626754" y="2017822"/>
          <a:ext cx="89384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96">
                  <a:extLst>
                    <a:ext uri="{9D8B030D-6E8A-4147-A177-3AD203B41FA5}">
                      <a16:colId xmlns:a16="http://schemas.microsoft.com/office/drawing/2014/main" val="1570768858"/>
                    </a:ext>
                  </a:extLst>
                </a:gridCol>
                <a:gridCol w="6687995">
                  <a:extLst>
                    <a:ext uri="{9D8B030D-6E8A-4147-A177-3AD203B41FA5}">
                      <a16:colId xmlns:a16="http://schemas.microsoft.com/office/drawing/2014/main" val="20492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내용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56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제목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 err="1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방랑엽사전</a:t>
                      </a:r>
                      <a:endParaRPr lang="ko-KR" sz="2000" dirty="0"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53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부제목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괴물을 사냥하고 다니는 방랑자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26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장르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헌팅 액션</a:t>
                      </a: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 RPG</a:t>
                      </a:r>
                      <a:endParaRPr lang="ko-KR" sz="2000" dirty="0"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72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주 타겟 연령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20~30</a:t>
                      </a:r>
                      <a:endParaRPr lang="ko-KR" sz="2000" dirty="0"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37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핵심 특징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동양 판타지</a:t>
                      </a: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보스 레이드</a:t>
                      </a: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개별 스토리 라인</a:t>
                      </a: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멀티 플레이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59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플랫폼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Pc</a:t>
                      </a:r>
                      <a:endParaRPr lang="ko-KR" sz="2000" dirty="0"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77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프롤로그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57940" y="1129886"/>
            <a:ext cx="11878888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깊은 원한을 가진 자가 죽어 원령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요괴가 되고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갑자기 폭주하는 지맥으로 동식물이 요물이 되는 세상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나라는 현재 각지에서 기승을 부리는 괴물들과 그것들로 인한 사건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사고로 골치를 썩고 있었다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7D0AC-FAE9-43C3-9AFC-FDDF43F754E3}"/>
              </a:ext>
            </a:extLst>
          </p:cNvPr>
          <p:cNvSpPr txBox="1"/>
          <p:nvPr/>
        </p:nvSpPr>
        <p:spPr>
          <a:xfrm>
            <a:off x="157940" y="1904427"/>
            <a:ext cx="11878888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본래 무림 세력과 군대에서 괴물들을 전담하여 토벌하고 있었지만 무림 세력은 몇 년 전에 정파와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사파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간의 전쟁으로 세력이 약화 되어 괴물 토벌에 많은 인원을 배치할 수 없어졌고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인근 나라의 분위기가 심상치 않아 군대를 함부로 움직일 수 없어 넘쳐나는 괴물을 상대하기 위해 괴물을 전문으로 처리하는 사냥꾼들이 전국 곳곳에서 생겨났다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괴물 사냥꾼이 되어 전국을 여행하면서 괴물로 인한 사건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사고를 해결한다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1092200" y="975360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1.1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동양 판타지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D7ECB-E8FD-4C83-BC22-5EFA629C5EC2}"/>
              </a:ext>
            </a:extLst>
          </p:cNvPr>
          <p:cNvSpPr txBox="1"/>
          <p:nvPr/>
        </p:nvSpPr>
        <p:spPr>
          <a:xfrm>
            <a:off x="451197" y="1783897"/>
            <a:ext cx="10648603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원령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요물이 나오고 무협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요술 등이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존재하는 동아시아 계열의 판타지 세계이다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C4062-E953-41F9-8CA5-23299B0D8652}"/>
              </a:ext>
            </a:extLst>
          </p:cNvPr>
          <p:cNvSpPr txBox="1"/>
          <p:nvPr/>
        </p:nvSpPr>
        <p:spPr>
          <a:xfrm>
            <a:off x="-492530" y="2597699"/>
            <a:ext cx="6761019" cy="279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5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원령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한을 품고 죽어 이승에 존재가 묶여 세상을 떠나지 못한 영혼이다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직접적인 전투보다는 퀘스트를 통하여 제압하거나 제령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성불 시키는 형태로 해결한다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7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65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요괴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요기를 가지고 사람들에게 의도적으로 피해를 끼치는 괴물이다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지역별로 보스가 존재하고 해당 보스 몬스터와 관련되어 있는 몬스터가 있다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전투를 통하여 처치한다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7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65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요물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자연의 기운에 영향을 받아 변질된 생명체이다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몬스터의 느낌보다는 재해 또는 자연 형상의 형태로 등장한다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전투나 퀘스트로 일시적으로 제압 할 수 있다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7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7" name="WordPictureWatermark18">
            <a:extLst>
              <a:ext uri="{FF2B5EF4-FFF2-40B4-BE49-F238E27FC236}">
                <a16:creationId xmlns:a16="http://schemas.microsoft.com/office/drawing/2014/main" id="{3941296C-FF12-49E6-BBDE-7A08F110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53" y="1498580"/>
            <a:ext cx="5162550" cy="2200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E0DC5-08B9-4FA2-8BF5-BF0B9D5EC8D1}"/>
              </a:ext>
            </a:extLst>
          </p:cNvPr>
          <p:cNvSpPr txBox="1"/>
          <p:nvPr/>
        </p:nvSpPr>
        <p:spPr>
          <a:xfrm flipH="1">
            <a:off x="1092200" y="975360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1.2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보스 레이드</a:t>
            </a:r>
          </a:p>
        </p:txBody>
      </p:sp>
      <p:pic>
        <p:nvPicPr>
          <p:cNvPr id="12" name="그림 11" descr="i13334903689">
            <a:extLst>
              <a:ext uri="{FF2B5EF4-FFF2-40B4-BE49-F238E27FC236}">
                <a16:creationId xmlns:a16="http://schemas.microsoft.com/office/drawing/2014/main" id="{4D491505-8957-436C-BA1D-5D21B0D1F1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840" y="2791470"/>
            <a:ext cx="4546054" cy="2400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그림 12" descr="1200_4_보스일러스트-740x360">
            <a:extLst>
              <a:ext uri="{FF2B5EF4-FFF2-40B4-BE49-F238E27FC236}">
                <a16:creationId xmlns:a16="http://schemas.microsoft.com/office/drawing/2014/main" id="{34CC7F00-AC06-4945-BC04-ECBB636F53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2209" y="2791469"/>
            <a:ext cx="5014334" cy="24003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692B19-9E98-4C2A-965A-6E00FEBFD783}"/>
              </a:ext>
            </a:extLst>
          </p:cNvPr>
          <p:cNvSpPr txBox="1"/>
          <p:nvPr/>
        </p:nvSpPr>
        <p:spPr>
          <a:xfrm>
            <a:off x="157940" y="5403791"/>
            <a:ext cx="11878888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보스를 공략하기 위해 단순히 레벨을 올리는 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장비를 강화 하는 것이 아닌 지역 내에 퀘스트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이벤트를 통하여 보스의 공략법과 패턴을 파악할 수 있고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보스들은 해당 작업을 통해 처치 시 특수한 보상을 지급한다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C6FFF-7B8D-405D-B3E8-277AF77DCF7D}"/>
              </a:ext>
            </a:extLst>
          </p:cNvPr>
          <p:cNvSpPr txBox="1"/>
          <p:nvPr/>
        </p:nvSpPr>
        <p:spPr>
          <a:xfrm>
            <a:off x="157940" y="1523315"/>
            <a:ext cx="11878888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내에는 다양한 마을이나 던전 같은 지역이 있고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지역에는 그 지역의 보스 몬스터가 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해당 지역을 탐험하고 탐색하여 보스 몬스터의 위치를 찾고 그 몬스터와 연관되어 있는 퀘스트를 완수 하여 보스 공략에 필요한 정보나 아이템을 얻거나 쓰러트릴 수 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F8F2A-7701-48D5-B295-B1668EE0059E}"/>
              </a:ext>
            </a:extLst>
          </p:cNvPr>
          <p:cNvSpPr txBox="1"/>
          <p:nvPr/>
        </p:nvSpPr>
        <p:spPr>
          <a:xfrm flipH="1">
            <a:off x="1092200" y="975360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1.3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개별 스토리 라인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66C9B-B5C7-4AAE-8974-721276001712}"/>
              </a:ext>
            </a:extLst>
          </p:cNvPr>
          <p:cNvSpPr txBox="1"/>
          <p:nvPr/>
        </p:nvSpPr>
        <p:spPr>
          <a:xfrm>
            <a:off x="156556" y="1498580"/>
            <a:ext cx="11878888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속에서 플레이어가 새로운 지역에 들어 올 때 마다 새로운 이야기가 있고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그 이야기 속에서 수 많은 선택을 하게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선택으로 인하여 해당 지역에 퀘스트의 진행과 이벤트가 바뀌고 보상이 변화 하게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 별로 진행한 스토리에 따라 해당 지역에서 얻게 되는 보상에 차이가 생기게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F8F2A-7701-48D5-B295-B1668EE0059E}"/>
              </a:ext>
            </a:extLst>
          </p:cNvPr>
          <p:cNvSpPr txBox="1"/>
          <p:nvPr/>
        </p:nvSpPr>
        <p:spPr>
          <a:xfrm flipH="1">
            <a:off x="1092200" y="975360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1.4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플레이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66C9B-B5C7-4AAE-8974-721276001712}"/>
              </a:ext>
            </a:extLst>
          </p:cNvPr>
          <p:cNvSpPr txBox="1"/>
          <p:nvPr/>
        </p:nvSpPr>
        <p:spPr>
          <a:xfrm>
            <a:off x="156556" y="1498580"/>
            <a:ext cx="11878888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 별로 필요로 하는 아이템을 다른 플레이어에 스토리 라인에 들어가서 해당 아이템을 얻을 수 있고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그로 인하여 플레이어들은 서로 교류 하고 협력 하게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054" name="WordPictureWatermark22">
            <a:extLst>
              <a:ext uri="{FF2B5EF4-FFF2-40B4-BE49-F238E27FC236}">
                <a16:creationId xmlns:a16="http://schemas.microsoft.com/office/drawing/2014/main" id="{89C80F89-7C65-48F7-837C-6BC11354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2448598"/>
            <a:ext cx="5192763" cy="29108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WordPictureWatermark23">
            <a:extLst>
              <a:ext uri="{FF2B5EF4-FFF2-40B4-BE49-F238E27FC236}">
                <a16:creationId xmlns:a16="http://schemas.microsoft.com/office/drawing/2014/main" id="{1D74B160-802E-4637-AF26-A03617A8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17" y="2448598"/>
            <a:ext cx="5192763" cy="29108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7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66C9B-B5C7-4AAE-8974-721276001712}"/>
              </a:ext>
            </a:extLst>
          </p:cNvPr>
          <p:cNvSpPr txBox="1"/>
          <p:nvPr/>
        </p:nvSpPr>
        <p:spPr>
          <a:xfrm>
            <a:off x="6252786" y="1668503"/>
            <a:ext cx="5479472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기본적으로 플레이어의 등 뒤에서 앞을 비추는 형태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몬스터나 오브젝트를 타겟으로 설정할 경우 해당 타겟으로 시선이 고정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2608D9-7B00-4FAC-AEAE-9CB47469BD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742" y="1567638"/>
            <a:ext cx="5636258" cy="3958252"/>
          </a:xfrm>
          <a:prstGeom prst="rect">
            <a:avLst/>
          </a:prstGeom>
          <a:noFill/>
          <a:ln cap="flat"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52F934-9129-4159-8E92-34845E273CA3}"/>
              </a:ext>
            </a:extLst>
          </p:cNvPr>
          <p:cNvSpPr txBox="1"/>
          <p:nvPr/>
        </p:nvSpPr>
        <p:spPr>
          <a:xfrm>
            <a:off x="459742" y="5542515"/>
            <a:ext cx="5636258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(3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인칭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Back View)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04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CE8EE-B4A8-4911-AE85-DDF2AFCCC3B3}"/>
              </a:ext>
            </a:extLst>
          </p:cNvPr>
          <p:cNvSpPr txBox="1"/>
          <p:nvPr/>
        </p:nvSpPr>
        <p:spPr>
          <a:xfrm>
            <a:off x="156556" y="2551341"/>
            <a:ext cx="11878888" cy="12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플레이어들은 자신이 도달하지 못한 다른 결말에 도달 하기 위하여 매번 다른 선택을 하고 새로운 이야기를 쌓아가게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그 과정에서 플레이어들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서로 정보를 교환하며 해당 게임의 세계관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스토리를 예측하고 토론 하면서 점점 게임에 빠져 들고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결말로 가기 위한 실마리나 새로운 아이템들을 얻기 위하여 다른 사람의 이야기 속에 들어가 서로 협력하게 되면서 자연스럽게 조금 더 많은 경험과 즐거움을 얻게 될 것이다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3F277-0681-485E-A400-75718FC8BA3B}"/>
              </a:ext>
            </a:extLst>
          </p:cNvPr>
          <p:cNvSpPr txBox="1"/>
          <p:nvPr/>
        </p:nvSpPr>
        <p:spPr>
          <a:xfrm>
            <a:off x="156556" y="1297280"/>
            <a:ext cx="11878888" cy="12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게임은 기본적으로 솔로 플레이를 중심으로 진행되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지만 다른 플레이어와의 상호작용하여 본래 솔로 플레이에서 볼 수 없었던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뒷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이야기나 다른 결말들을 볼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게임들 처럼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단순히 적을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쓰려트려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이야기의 결말을 내는 것이 아니라 대화를 하여 갈등을 해결 하거나 동료가 되는 등 기존과는 다른 선택으로 볼 수 있는 새로운 경험을 플레이어들에게 전달 즐거움을 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85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565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29</cp:revision>
  <dcterms:created xsi:type="dcterms:W3CDTF">2019-12-23T00:32:35Z</dcterms:created>
  <dcterms:modified xsi:type="dcterms:W3CDTF">2023-10-30T10:49:45Z</dcterms:modified>
</cp:coreProperties>
</file>