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1" r:id="rId6"/>
    <p:sldId id="268" r:id="rId7"/>
    <p:sldId id="262" r:id="rId8"/>
    <p:sldId id="263" r:id="rId9"/>
    <p:sldId id="265" r:id="rId10"/>
    <p:sldId id="264" r:id="rId11"/>
    <p:sldId id="266" r:id="rId12"/>
    <p:sldId id="267" r:id="rId13"/>
    <p:sldId id="270" r:id="rId14"/>
    <p:sldId id="271" r:id="rId15"/>
    <p:sldId id="269" r:id="rId16"/>
    <p:sldId id="272" r:id="rId17"/>
    <p:sldId id="273" r:id="rId18"/>
    <p:sldId id="276" r:id="rId19"/>
    <p:sldId id="278" r:id="rId20"/>
    <p:sldId id="279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40" userDrawn="1">
          <p15:clr>
            <a:srgbClr val="A4A3A4"/>
          </p15:clr>
        </p15:guide>
        <p15:guide id="1" orient="horz" pos="2160" userDrawn="1">
          <p15:clr>
            <a:srgbClr val="A4A3A4"/>
          </p15:clr>
        </p15:guide>
        <p15:guide id="2" orient="horz" pos="913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529" userDrawn="1">
          <p15:clr>
            <a:srgbClr val="A4A3A4"/>
          </p15:clr>
        </p15:guide>
        <p15:guide id="5" pos="7151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25">
          <p15:clr>
            <a:srgbClr val="A4A3A4"/>
          </p15:clr>
        </p15:guide>
        <p15:guide id="2" orient="horz" pos="2150">
          <p15:clr>
            <a:srgbClr val="A4A3A4"/>
          </p15:clr>
        </p15:guide>
        <p15:guide id="3" orient="horz" pos="907">
          <p15:clr>
            <a:srgbClr val="A4A3A4"/>
          </p15:clr>
        </p15:guide>
        <p15:guide id="4" orient="horz" pos="3988">
          <p15:clr>
            <a:srgbClr val="A4A3A4"/>
          </p15:clr>
        </p15:guide>
        <p15:guide id="5" pos="209">
          <p15:clr>
            <a:srgbClr val="A4A3A4"/>
          </p15:clr>
        </p15:guide>
        <p15:guide id="6" pos="7445">
          <p15:clr>
            <a:srgbClr val="A4A3A4"/>
          </p15:clr>
        </p15:guide>
        <p15:guide id="7" orient="horz" pos="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 snapToObjects="1" showGuides="1">
      <p:cViewPr varScale="1">
        <p:scale>
          <a:sx n="110" d="100"/>
          <a:sy n="110" d="100"/>
        </p:scale>
        <p:origin x="546" y="108"/>
      </p:cViewPr>
      <p:guideLst>
        <p:guide pos="3840"/>
        <p:guide orient="horz" pos="2160"/>
        <p:guide orient="horz" pos="913"/>
        <p:guide orient="horz" pos="4088"/>
        <p:guide pos="529"/>
        <p:guide pos="7151"/>
        <p:guide orient="horz" pos="23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pos="3825"/>
        <p:guide orient="horz" pos="2150"/>
        <p:guide orient="horz" pos="907"/>
        <p:guide orient="horz" pos="3988"/>
        <p:guide pos="209"/>
        <p:guide pos="7445"/>
        <p:guide orient="horz" pos="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이터널 리턴 역기획서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특성</a:t>
            </a:r>
            <a:r>
              <a:rPr lang="en-US" altLang="ko-KR" dirty="0"/>
              <a:t>-</a:t>
            </a:r>
            <a:r>
              <a:rPr lang="ko-KR" altLang="en-US" dirty="0"/>
              <a:t>파괴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10</a:t>
            </a:fld>
            <a:endParaRPr lang="ko-KR" altLang="en-US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8C21CB4B-0946-4948-9422-E7F2B5AD8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840081"/>
              </p:ext>
            </p:extLst>
          </p:nvPr>
        </p:nvGraphicFramePr>
        <p:xfrm>
          <a:off x="1857420" y="2209800"/>
          <a:ext cx="3347403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193">
                  <a:extLst>
                    <a:ext uri="{9D8B030D-6E8A-4147-A177-3AD203B41FA5}">
                      <a16:colId xmlns:a16="http://schemas.microsoft.com/office/drawing/2014/main" val="2490559957"/>
                    </a:ext>
                  </a:extLst>
                </a:gridCol>
                <a:gridCol w="1133793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  <a:gridCol w="1435417">
                  <a:extLst>
                    <a:ext uri="{9D8B030D-6E8A-4147-A177-3AD203B41FA5}">
                      <a16:colId xmlns:a16="http://schemas.microsoft.com/office/drawing/2014/main" val="362153408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287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특성군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핵심 특성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보조 특성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61037"/>
                  </a:ext>
                </a:extLst>
              </a:tr>
              <a:tr h="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취약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철갑탄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1330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엔도르핀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4188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흡혈마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19245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열세극복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676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벽력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영혼 흡수 장치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4119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상처 악화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4687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아드레날린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6982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육식 주의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04664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27C183F-D861-45B7-891E-B9C66BD16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333423"/>
              </p:ext>
            </p:extLst>
          </p:nvPr>
        </p:nvGraphicFramePr>
        <p:xfrm>
          <a:off x="6102350" y="2651760"/>
          <a:ext cx="525208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905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  <a:gridCol w="4234180">
                  <a:extLst>
                    <a:ext uri="{9D8B030D-6E8A-4147-A177-3AD203B41FA5}">
                      <a16:colId xmlns:a16="http://schemas.microsoft.com/office/drawing/2014/main" val="247420693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특성군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특징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2871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핵심 특성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실험체가 적을 공격 했을 때 추가 피해를 주거나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일정 획수 이상 공격 했을 때 공격에 도움을 주는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효과를 가진다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610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보조 특성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실험체의 공격 효율을 증가 시키거나 교전 유지에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도움을 주는 효과를 가진다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40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095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특성</a:t>
            </a:r>
            <a:r>
              <a:rPr lang="en-US" altLang="ko-KR" dirty="0"/>
              <a:t>-</a:t>
            </a:r>
            <a:r>
              <a:rPr lang="ko-KR" altLang="en-US" dirty="0"/>
              <a:t>저항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11</a:t>
            </a:fld>
            <a:endParaRPr lang="ko-KR" altLang="en-US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8C21CB4B-0946-4948-9422-E7F2B5AD8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874456"/>
              </p:ext>
            </p:extLst>
          </p:nvPr>
        </p:nvGraphicFramePr>
        <p:xfrm>
          <a:off x="1935797" y="2209800"/>
          <a:ext cx="2991803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193">
                  <a:extLst>
                    <a:ext uri="{9D8B030D-6E8A-4147-A177-3AD203B41FA5}">
                      <a16:colId xmlns:a16="http://schemas.microsoft.com/office/drawing/2014/main" val="2490559957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362153408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287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특성군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핵심 특성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보조 특성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61037"/>
                  </a:ext>
                </a:extLst>
              </a:tr>
              <a:tr h="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저항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금강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1330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먹보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418803"/>
                  </a:ext>
                </a:extLst>
              </a:tr>
              <a:tr h="720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불괴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19245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특공대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676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빛의 수호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불굴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4119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캠핑 가이드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468739"/>
                  </a:ext>
                </a:extLst>
              </a:tr>
              <a:tr h="720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응징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6982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견고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04664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10920FB1-56F2-3847-5474-568335B3A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99944"/>
              </p:ext>
            </p:extLst>
          </p:nvPr>
        </p:nvGraphicFramePr>
        <p:xfrm>
          <a:off x="6102350" y="2758440"/>
          <a:ext cx="525208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905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  <a:gridCol w="4234180">
                  <a:extLst>
                    <a:ext uri="{9D8B030D-6E8A-4147-A177-3AD203B41FA5}">
                      <a16:colId xmlns:a16="http://schemas.microsoft.com/office/drawing/2014/main" val="247420693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저항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특성군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특징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2871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핵심 특성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실험체가 받는 피해를 특정 상황에 감소시키는 효과를 가지거나 보호막을 얻는 효과를 가진다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610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보조 특성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실험체가 받는 피해를 추가적으로 감소시키는 효과를 가진다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40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641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특성</a:t>
            </a:r>
            <a:r>
              <a:rPr lang="en-US" altLang="ko-KR" dirty="0"/>
              <a:t>-</a:t>
            </a:r>
            <a:r>
              <a:rPr lang="ko-KR" altLang="en-US" dirty="0"/>
              <a:t>지원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12</a:t>
            </a:fld>
            <a:endParaRPr lang="ko-KR" altLang="en-US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8C21CB4B-0946-4948-9422-E7F2B5AD8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8793"/>
              </p:ext>
            </p:extLst>
          </p:nvPr>
        </p:nvGraphicFramePr>
        <p:xfrm>
          <a:off x="1822586" y="2291080"/>
          <a:ext cx="2991803" cy="22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193">
                  <a:extLst>
                    <a:ext uri="{9D8B030D-6E8A-4147-A177-3AD203B41FA5}">
                      <a16:colId xmlns:a16="http://schemas.microsoft.com/office/drawing/2014/main" val="2490559957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362153408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287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특성군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핵심 특성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보조 특성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61037"/>
                  </a:ext>
                </a:extLst>
              </a:tr>
              <a:tr h="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초재생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가시덤불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1330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시가전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19832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증폭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드론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35391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후방 보급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80794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치유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드론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75681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할인 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7991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헌신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586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사냥의 전율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054043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B33E5F0E-FE13-C9F2-15DC-801013EB5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789325"/>
              </p:ext>
            </p:extLst>
          </p:nvPr>
        </p:nvGraphicFramePr>
        <p:xfrm>
          <a:off x="6102350" y="2758440"/>
          <a:ext cx="525208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905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  <a:gridCol w="4234180">
                  <a:extLst>
                    <a:ext uri="{9D8B030D-6E8A-4147-A177-3AD203B41FA5}">
                      <a16:colId xmlns:a16="http://schemas.microsoft.com/office/drawing/2014/main" val="247420693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지원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특성군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특징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2871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핵심 특성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실험체에게 이로운 효과를 주거나 회복의 효율과 부가적인 효과를 부여하는 효과를 가진다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610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보조 특성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교전 시 사용할 수 있는 아이템을 지원받거나 특정 상황에 이로운 효과를 받는 효과를 가진다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40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74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일반 야생 동물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13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83EDEFA-42C4-0307-DFC1-2602A43CC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10195"/>
              </p:ext>
            </p:extLst>
          </p:nvPr>
        </p:nvGraphicFramePr>
        <p:xfrm>
          <a:off x="3094513" y="1905000"/>
          <a:ext cx="6002973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05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  <a:gridCol w="4629468">
                  <a:extLst>
                    <a:ext uri="{9D8B030D-6E8A-4147-A177-3AD203B41FA5}">
                      <a16:colId xmlns:a16="http://schemas.microsoft.com/office/drawing/2014/main" val="77409874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일반 야생 동물 종류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특이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052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없음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61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박쥐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처치 시 박쥐 사체에 카메라가 설치되어 시야를 제공함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114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멧돼지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 시 돌진으로 대상을 날림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238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들개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없음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9821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늑대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처치 시 일정 확률로 상위 재료 아이템 드랍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43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처치 시 일정 확률로 상위 재료 아이템 드랍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179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변이체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기존 동물들 보다 강하며 처치 시 더 많은 보상을 준다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956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야생 동물 무리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특정 동물들이 단체로 등장한다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056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168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특수 야생 동물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14</a:t>
            </a:fld>
            <a:endParaRPr lang="ko-KR" altLang="en-US"/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9C607339-00C6-1B88-DB6A-546C081F6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391307"/>
              </p:ext>
            </p:extLst>
          </p:nvPr>
        </p:nvGraphicFramePr>
        <p:xfrm>
          <a:off x="2742882" y="2240280"/>
          <a:ext cx="670623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05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  <a:gridCol w="5332730">
                  <a:extLst>
                    <a:ext uri="{9D8B030D-6E8A-4147-A177-3AD203B41FA5}">
                      <a16:colId xmlns:a16="http://schemas.microsoft.com/office/drawing/2014/main" val="77409874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야생 동물 종류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특이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829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알파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일차 밤에 랜덤 지역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곳에 등장한다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처치 시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미스릴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개를 확정적으로 드랍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61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오메가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일차 밤에 랜덤 지역에 등장한다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처치 시 포스 코어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개를 확정적으로 드랍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114386"/>
                  </a:ext>
                </a:extLst>
              </a:tr>
              <a:tr h="284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위클라인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일차 밤에 연구소에서 등장하며 맵 전체를 돌아 다닌다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처치 시 확정적으로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VF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혈액 샘플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개와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상위 재료 아이템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운석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생명의 나무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미스릴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중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개를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드랍한다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238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234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아이템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15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83EDEFA-42C4-0307-DFC1-2602A43CC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254678"/>
              </p:ext>
            </p:extLst>
          </p:nvPr>
        </p:nvGraphicFramePr>
        <p:xfrm>
          <a:off x="2753994" y="1439863"/>
          <a:ext cx="6684011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712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  <a:gridCol w="763906">
                  <a:extLst>
                    <a:ext uri="{9D8B030D-6E8A-4147-A177-3AD203B41FA5}">
                      <a16:colId xmlns:a16="http://schemas.microsoft.com/office/drawing/2014/main" val="2474206930"/>
                    </a:ext>
                  </a:extLst>
                </a:gridCol>
                <a:gridCol w="4678393">
                  <a:extLst>
                    <a:ext uri="{9D8B030D-6E8A-4147-A177-3AD203B41FA5}">
                      <a16:colId xmlns:a16="http://schemas.microsoft.com/office/drawing/2014/main" val="257271522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아이템 종류</a:t>
                      </a: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18147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장비 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실험체가 착용하여 능력치를 상승 시키는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5610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무기 아이템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방어구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62625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소비 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소비해서 효과를 적용하는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09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음식 아이템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음료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56379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설치 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지정한 위치에 설치하는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80088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시야 아이템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함정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62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재료 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아이템의 제작에 사용되는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04782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6F124D1-9EC4-7050-45D1-C9DD8F267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57076"/>
              </p:ext>
            </p:extLst>
          </p:nvPr>
        </p:nvGraphicFramePr>
        <p:xfrm>
          <a:off x="2753995" y="3929380"/>
          <a:ext cx="6684011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  <a:gridCol w="6083618">
                  <a:extLst>
                    <a:ext uri="{9D8B030D-6E8A-4147-A177-3AD203B41FA5}">
                      <a16:colId xmlns:a16="http://schemas.microsoft.com/office/drawing/2014/main" val="199776616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아이템 등급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야생 동물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박쥐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멧돼지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늑대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사냥과 채집을 통해서 획득하는 아이템이다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6103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고급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야생 동물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늑대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사냥과 제작을 통해서 획득하는 아이템이다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37537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희귀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제작을 통해서 획득하는 아이템이다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610100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영웅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제작을 통해서 획득하는 아이템이다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실험체들이 초반에 주로 사용하는 아이템이다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63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전설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상위 등급 재료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운석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생명의 나무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미스릴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포스 코어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사용하여 만드는 아이템이다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822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초월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VF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혈액 샘플을 사용하여 만드는 아이템이다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753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593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제작</a:t>
            </a:r>
            <a:r>
              <a:rPr lang="en-US" altLang="ko-KR" dirty="0"/>
              <a:t>&amp;</a:t>
            </a:r>
            <a:r>
              <a:rPr lang="ko-KR" altLang="en-US" dirty="0"/>
              <a:t>요리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16</a:t>
            </a:fld>
            <a:endParaRPr lang="ko-KR" altLang="en-US"/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9C607339-00C6-1B88-DB6A-546C081F6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720679"/>
              </p:ext>
            </p:extLst>
          </p:nvPr>
        </p:nvGraphicFramePr>
        <p:xfrm>
          <a:off x="2359501" y="1582194"/>
          <a:ext cx="747299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  <a:gridCol w="6872605">
                  <a:extLst>
                    <a:ext uri="{9D8B030D-6E8A-4147-A177-3AD203B41FA5}">
                      <a16:colId xmlns:a16="http://schemas.microsoft.com/office/drawing/2014/main" val="3028499916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제작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정해진 레시피의 아이템을 소비하여 상위 등급의 장비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재료 아이템을 만들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18147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요리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정해진 레시피의 아이템을 소비하여 음식이나 음료를 만들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17860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267BB759-A98F-03FD-006B-2789FB0BA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971" y="2659359"/>
            <a:ext cx="3096057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91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크레딧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17</a:t>
            </a:fld>
            <a:endParaRPr lang="ko-KR" altLang="en-US"/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9C607339-00C6-1B88-DB6A-546C081F6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348885"/>
              </p:ext>
            </p:extLst>
          </p:nvPr>
        </p:nvGraphicFramePr>
        <p:xfrm>
          <a:off x="2588100" y="3216140"/>
          <a:ext cx="722820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723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  <a:gridCol w="6179482">
                  <a:extLst>
                    <a:ext uri="{9D8B030D-6E8A-4147-A177-3AD203B41FA5}">
                      <a16:colId xmlns:a16="http://schemas.microsoft.com/office/drawing/2014/main" val="77409874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크레딧 관련 요소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원격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드론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30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크레딧을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소비하여 하위 등급 아이템을 원격으로 주문한다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829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키오스크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일정량의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크레딧을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소비하여 상위 등급의 아이템을 구매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전술 스킬의 레벨을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레벨로 상승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일차 이후 사망한 아군 부활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섬 탈출을 위한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루트킷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구매를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61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현상금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전설 등급 이상의 장비 아이템을 보유한 적을 처치 했을 경우 적이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보유한 아이템의 재료와 숫자에 비례한 가치를 가진 현상금을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드랍한다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소비하는 것으로 해당 수치의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크레딧을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얻을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114386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B631B74-981E-C0A7-6C49-717B85B1F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276167"/>
              </p:ext>
            </p:extLst>
          </p:nvPr>
        </p:nvGraphicFramePr>
        <p:xfrm>
          <a:off x="2588101" y="2043703"/>
          <a:ext cx="722820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205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크레딧 이란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게임 내에서 사용되는 일종의 재화로 아이템의 구매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전술 스킬의 활성화 등에 사용된다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일정 시간이 지날 때 마다 소량의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크레딧을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획득하고 야생 동물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실험체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처치 기여도에 따라서 지급된다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829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913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시간에 따른 변화</a:t>
            </a:r>
            <a:r>
              <a:rPr lang="en-US" altLang="ko-KR" dirty="0"/>
              <a:t>&amp;</a:t>
            </a:r>
            <a:r>
              <a:rPr lang="ko-KR" altLang="en-US" dirty="0"/>
              <a:t>금지 구역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18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B631B74-981E-C0A7-6C49-717B85B1F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005797"/>
              </p:ext>
            </p:extLst>
          </p:nvPr>
        </p:nvGraphicFramePr>
        <p:xfrm>
          <a:off x="1863589" y="1852115"/>
          <a:ext cx="522732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218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  <a:gridCol w="3614103">
                  <a:extLst>
                    <a:ext uri="{9D8B030D-6E8A-4147-A177-3AD203B41FA5}">
                      <a16:colId xmlns:a16="http://schemas.microsoft.com/office/drawing/2014/main" val="30059283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시간에 따른 변화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금지 구역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829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271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 err="1"/>
              <a:t>하이퍼루프</a:t>
            </a:r>
            <a:endParaRPr lang="ko-KR" altLang="en-US" dirty="0"/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19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B631B74-981E-C0A7-6C49-717B85B1F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386039"/>
              </p:ext>
            </p:extLst>
          </p:nvPr>
        </p:nvGraphicFramePr>
        <p:xfrm>
          <a:off x="1863589" y="1852115"/>
          <a:ext cx="42144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  <a:gridCol w="3614103">
                  <a:extLst>
                    <a:ext uri="{9D8B030D-6E8A-4147-A177-3AD203B41FA5}">
                      <a16:colId xmlns:a16="http://schemas.microsoft.com/office/drawing/2014/main" val="30059283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829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673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44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문서 개요</a:t>
            </a:r>
          </a:p>
        </p:txBody>
      </p:sp>
      <p:graphicFrame>
        <p:nvGraphicFramePr>
          <p:cNvPr id="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235769"/>
              </p:ext>
            </p:extLst>
          </p:nvPr>
        </p:nvGraphicFramePr>
        <p:xfrm>
          <a:off x="2257742" y="2880848"/>
          <a:ext cx="7676515" cy="92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9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4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 이유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문서는 게임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“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이터널 리턴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”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역기획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하기 위해 작성되었다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 목적 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게임의 구조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구성 요소를 파악하기 위해서 작성되었다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4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 목표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게임을 정확히 파악하여 추후에 작성될 문서들의 완성도를 높이는 것이다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오브젝트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20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B631B74-981E-C0A7-6C49-717B85B1F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057091"/>
              </p:ext>
            </p:extLst>
          </p:nvPr>
        </p:nvGraphicFramePr>
        <p:xfrm>
          <a:off x="1863589" y="1852115"/>
          <a:ext cx="480980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  <a:gridCol w="3614103">
                  <a:extLst>
                    <a:ext uri="{9D8B030D-6E8A-4147-A177-3AD203B41FA5}">
                      <a16:colId xmlns:a16="http://schemas.microsoft.com/office/drawing/2014/main" val="30059283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운석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생명의 나무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829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보급 상자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673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점프 패드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634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735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전장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21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B631B74-981E-C0A7-6C49-717B85B1F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65117"/>
              </p:ext>
            </p:extLst>
          </p:nvPr>
        </p:nvGraphicFramePr>
        <p:xfrm>
          <a:off x="1863589" y="1852115"/>
          <a:ext cx="42144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  <a:gridCol w="3614103">
                  <a:extLst>
                    <a:ext uri="{9D8B030D-6E8A-4147-A177-3AD203B41FA5}">
                      <a16:colId xmlns:a16="http://schemas.microsoft.com/office/drawing/2014/main" val="30059283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광폭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보호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829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가속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673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15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게임 게요</a:t>
            </a:r>
          </a:p>
        </p:txBody>
      </p:sp>
      <p:graphicFrame>
        <p:nvGraphicFramePr>
          <p:cNvPr id="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239987"/>
              </p:ext>
            </p:extLst>
          </p:nvPr>
        </p:nvGraphicFramePr>
        <p:xfrm>
          <a:off x="2257742" y="2353310"/>
          <a:ext cx="7676515" cy="2151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9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이터널 리턴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부제목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영원회귀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이터널 리턴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장르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쿼터뷰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moba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배틀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로얄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82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주 타겟층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서처컬처에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관심이 많은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대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~30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대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325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핵심 특징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서바이벌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장비 제작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팀 매치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무기 선택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658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플랫폼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PC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716988"/>
                  </a:ext>
                </a:extLst>
              </a:tr>
            </a:tbl>
          </a:graphicData>
        </a:graphic>
      </p:graphicFrame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86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방향성</a:t>
            </a:r>
          </a:p>
        </p:txBody>
      </p:sp>
      <p:graphicFrame>
        <p:nvGraphicFramePr>
          <p:cNvPr id="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105141"/>
              </p:ext>
            </p:extLst>
          </p:nvPr>
        </p:nvGraphicFramePr>
        <p:xfrm>
          <a:off x="1338102" y="1663187"/>
          <a:ext cx="9515793" cy="92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7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indent="0" algn="l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추구하는 목표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032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게임의 목적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실험을 통해서 완벽한 인류를 만들어 내는 것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플레이어의 목적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실험에서 최후까지 살아남아 승자가 되는 것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4</a:t>
            </a:fld>
            <a:endParaRPr lang="ko-KR" altLang="en-US"/>
          </a:p>
        </p:txBody>
      </p:sp>
      <p:graphicFrame>
        <p:nvGraphicFramePr>
          <p:cNvPr id="5" name="표 1">
            <a:extLst>
              <a:ext uri="{FF2B5EF4-FFF2-40B4-BE49-F238E27FC236}">
                <a16:creationId xmlns:a16="http://schemas.microsoft.com/office/drawing/2014/main" id="{D0C9C8F0-7060-4699-B1AF-1318BE5F8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904775"/>
              </p:ext>
            </p:extLst>
          </p:nvPr>
        </p:nvGraphicFramePr>
        <p:xfrm>
          <a:off x="1338103" y="2761176"/>
          <a:ext cx="9515793" cy="291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0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indent="0" algn="l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단계별 방향성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실험을 통해서 완벽한 인류를 만들어 내는 것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준비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플레이어들이 자신이 원하는 실험체를 선택하고 해당 실험체에 맞는 루트를 선택하거나 만든다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995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일차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hangingPunct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시작 단계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플레이어들은 자신이 선택한 루트에 따라서 재료를 모아서 장비를 만들고 자신의 팀원에게 합류한다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섬을 돌아 다니며 동물을 잡고 성장한다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2~4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일차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hangingPunct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성장 단계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섬 곳곳에 생성되는 </a:t>
                      </a:r>
                      <a:r>
                        <a:rPr lang="ko-KR" altLang="en-US" sz="1400" b="0" i="0" kern="1200" dirty="0">
                          <a:solidFill>
                            <a:srgbClr val="7030A0"/>
                          </a:solidFill>
                          <a:latin typeface="맑은 고딕" charset="0"/>
                          <a:ea typeface="맑은 고딕" charset="0"/>
                        </a:rPr>
                        <a:t>영웅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등급 재료 아이템을 얻기 위해 해당 장소로 모이고 크고 작은 교전이 일어난다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동물을 사냥하고 모은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크레딧을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소비하여 키오스크에서 원하는 아이템을 구매한다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다양한 방법으로 획득한 아이템으로 전력을 강화한다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맵 곳곳에 금지구역이 지정되고 생존자들이 서서히 모이게 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775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일차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hangingPunct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최종 단계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최종 구역에서 모인 생존자들이 최후의 생존팀이 되기 위해 싸운다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87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번외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크레딧을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모아 섬에서 탈출한다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550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39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 err="1"/>
              <a:t>실험체</a:t>
            </a:r>
            <a:r>
              <a:rPr lang="en-US" altLang="ko-KR" dirty="0"/>
              <a:t>(</a:t>
            </a:r>
            <a:r>
              <a:rPr lang="ko-KR" altLang="en-US" dirty="0"/>
              <a:t>캐릭터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371430"/>
              </p:ext>
            </p:extLst>
          </p:nvPr>
        </p:nvGraphicFramePr>
        <p:xfrm>
          <a:off x="839788" y="1439863"/>
          <a:ext cx="10514647" cy="1587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4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이터널 리턴의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PC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 플레이어는 많은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실험체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중 자신이 원하는 실험체를 선택하여 플레이할 수 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algn="l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일부 실험체는 사용할 무기의 종류를 선택할 수 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indent="0" algn="l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실험체들을 각자 고유의 스킬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패시브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Q, W, E, R),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장착한 무기의 종류에 따른 무기 스킬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</a:p>
                    <a:p>
                      <a:pPr marL="0" indent="0" algn="l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실험 시작 시 선택할 수 있는 전술 스킬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</a:p>
                    <a:p>
                      <a:pPr marL="0" indent="0" algn="l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실험 시작 시 선택할 수 있는 패시브 스킬인 특성들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핵심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보조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</a:p>
                    <a:p>
                      <a:pPr marL="0" indent="0" algn="l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총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12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개의 스킬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패시브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액티브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 가진다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5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1993ED0-EF14-4437-A434-14B35C0D8D29}"/>
              </a:ext>
            </a:extLst>
          </p:cNvPr>
          <p:cNvGrpSpPr/>
          <p:nvPr/>
        </p:nvGrpSpPr>
        <p:grpSpPr>
          <a:xfrm>
            <a:off x="6840796" y="3189154"/>
            <a:ext cx="4357161" cy="3167196"/>
            <a:chOff x="6735289" y="2689196"/>
            <a:chExt cx="4357161" cy="316719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ADFE117-8B77-4B12-BDE4-A1A5A34F1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201" b="94683" l="8259" r="89509">
                          <a14:foregroundMark x1="11161" y1="7204" x2="11161" y2="7204"/>
                          <a14:foregroundMark x1="10268" y1="5317" x2="10268" y2="5317"/>
                          <a14:foregroundMark x1="9598" y1="3774" x2="9598" y2="3774"/>
                          <a14:foregroundMark x1="8705" y1="2401" x2="8705" y2="2401"/>
                          <a14:foregroundMark x1="8259" y1="1201" x2="8259" y2="1201"/>
                          <a14:foregroundMark x1="73214" y1="40309" x2="73214" y2="40309"/>
                          <a14:foregroundMark x1="76116" y1="41166" x2="76116" y2="41166"/>
                          <a14:foregroundMark x1="64955" y1="25386" x2="64955" y2="25386"/>
                          <a14:foregroundMark x1="42634" y1="91081" x2="42634" y2="91081"/>
                          <a14:foregroundMark x1="39063" y1="93654" x2="39063" y2="93654"/>
                          <a14:foregroundMark x1="63839" y1="94683" x2="63839" y2="94683"/>
                          <a14:foregroundMark x1="68080" y1="93825" x2="68080" y2="93825"/>
                          <a14:foregroundMark x1="79464" y1="48542" x2="79464" y2="48542"/>
                          <a14:foregroundMark x1="75893" y1="43396" x2="75893" y2="43396"/>
                          <a14:foregroundMark x1="85268" y1="49400" x2="85268" y2="49400"/>
                          <a14:foregroundMark x1="86161" y1="47684" x2="86161" y2="47684"/>
                          <a14:foregroundMark x1="8259" y1="80789" x2="8259" y2="80789"/>
                          <a14:foregroundMark x1="11718" y1="82504" x2="12054" y2="82676"/>
                          <a14:foregroundMark x1="11384" y1="82333" x2="11718" y2="82504"/>
                          <a14:foregroundMark x1="11048" y1="82161" x2="11384" y2="82333"/>
                          <a14:foregroundMark x1="10714" y1="81990" x2="11048" y2="82161"/>
                          <a14:foregroundMark x1="10378" y1="81818" x2="10714" y2="81990"/>
                          <a14:foregroundMark x1="9818" y1="81531" x2="10378" y2="81818"/>
                          <a14:foregroundMark x1="47321" y1="54889" x2="47545" y2="54545"/>
                          <a14:foregroundMark x1="65402" y1="40995" x2="65848" y2="41338"/>
                          <a14:backgroundMark x1="9598" y1="82333" x2="9598" y2="82333"/>
                          <a14:backgroundMark x1="34598" y1="61063" x2="34598" y2="61063"/>
                          <a14:backgroundMark x1="31696" y1="63808" x2="31696" y2="63808"/>
                          <a14:backgroundMark x1="36384" y1="62436" x2="36384" y2="62436"/>
                          <a14:backgroundMark x1="33259" y1="59348" x2="33259" y2="59348"/>
                          <a14:backgroundMark x1="11830" y1="82676" x2="11830" y2="82676"/>
                          <a14:backgroundMark x1="12277" y1="82847" x2="12277" y2="82847"/>
                          <a14:backgroundMark x1="11161" y1="82504" x2="11161" y2="82504"/>
                          <a14:backgroundMark x1="9821" y1="81990" x2="9821" y2="81990"/>
                          <a14:backgroundMark x1="10268" y1="82161" x2="10268" y2="82161"/>
                          <a14:backgroundMark x1="10714" y1="82504" x2="10714" y2="82504"/>
                          <a14:backgroundMark x1="11830" y1="82676" x2="11830" y2="82676"/>
                          <a14:backgroundMark x1="8705" y1="80446" x2="8705" y2="80446"/>
                          <a14:backgroundMark x1="8036" y1="81304" x2="9152" y2="81990"/>
                          <a14:backgroundMark x1="8259" y1="80789" x2="8259" y2="80789"/>
                          <a14:backgroundMark x1="9598" y1="81818" x2="9598" y2="81818"/>
                          <a14:backgroundMark x1="48884" y1="81132" x2="48884" y2="81132"/>
                          <a14:backgroundMark x1="50670" y1="68954" x2="50670" y2="68954"/>
                          <a14:backgroundMark x1="50670" y1="66209" x2="51339" y2="67753"/>
                          <a14:backgroundMark x1="41964" y1="72213" x2="41964" y2="72213"/>
                          <a14:backgroundMark x1="41964" y1="77358" x2="41964" y2="77358"/>
                          <a14:backgroundMark x1="37723" y1="78902" x2="37723" y2="78902"/>
                          <a14:backgroundMark x1="33929" y1="79588" x2="33929" y2="79588"/>
                          <a14:backgroundMark x1="61384" y1="65866" x2="61384" y2="65866"/>
                          <a14:backgroundMark x1="62054" y1="65523" x2="62054" y2="65523"/>
                          <a14:backgroundMark x1="50000" y1="58319" x2="50000" y2="58319"/>
                          <a14:backgroundMark x1="67411" y1="42539" x2="67411" y2="42539"/>
                          <a14:backgroundMark x1="50670" y1="57633" x2="50670" y2="58491"/>
                          <a14:backgroundMark x1="66295" y1="41338" x2="66295" y2="41338"/>
                          <a14:backgroundMark x1="73884" y1="41338" x2="74554" y2="41681"/>
                          <a14:backgroundMark x1="62277" y1="27959" x2="62277" y2="27959"/>
                          <a14:backgroundMark x1="57143" y1="27444" x2="57143" y2="27444"/>
                          <a14:backgroundMark x1="47321" y1="28645" x2="47321" y2="28645"/>
                          <a14:backgroundMark x1="50223" y1="27787" x2="50223" y2="27787"/>
                          <a14:backgroundMark x1="48884" y1="26930" x2="48884" y2="26930"/>
                          <a14:backgroundMark x1="65179" y1="25386" x2="65179" y2="25386"/>
                          <a14:backgroundMark x1="62946" y1="26415" x2="62946" y2="264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2583" y="2935026"/>
              <a:ext cx="2219867" cy="28888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72E7559-B0E6-4826-9C79-FC034AC930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2105" l="7453" r="100000">
                          <a14:foregroundMark x1="55895" y1="28947" x2="61454" y2="51154"/>
                          <a14:foregroundMark x1="40195" y1="22022" x2="66035" y2="63296"/>
                          <a14:foregroundMark x1="42150" y1="8172" x2="56200" y2="18052"/>
                          <a14:foregroundMark x1="56200" y1="18052" x2="57850" y2="16851"/>
                          <a14:foregroundMark x1="81735" y1="40305" x2="95480" y2="56602"/>
                          <a14:foregroundMark x1="88210" y1="54432" x2="88210" y2="54432"/>
                          <a14:foregroundMark x1="88577" y1="53416" x2="90165" y2="53601"/>
                          <a14:foregroundMark x1="69273" y1="90720" x2="75199" y2="92198"/>
                          <a14:foregroundMark x1="22908" y1="67729" x2="22908" y2="67729"/>
                          <a14:foregroundMark x1="23519" y1="66990" x2="23519" y2="66990"/>
                          <a14:foregroundMark x1="14050" y1="45014" x2="14050" y2="45014"/>
                          <a14:foregroundMark x1="7514" y1="43306" x2="7514" y2="43306"/>
                          <a14:foregroundMark x1="56200" y1="10203" x2="56200" y2="10203"/>
                          <a14:foregroundMark x1="51313" y1="4986" x2="55528" y2="8726"/>
                          <a14:foregroundMark x1="58522" y1="16343" x2="67990" y2="24515"/>
                          <a14:foregroundMark x1="63103" y1="19067" x2="65058" y2="20776"/>
                          <a14:foregroundMark x1="59133" y1="8910" x2="63714" y2="17590"/>
                          <a14:foregroundMark x1="41539" y1="12927" x2="35247" y2="2128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735289" y="2689196"/>
              <a:ext cx="2394057" cy="31671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514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무기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BB5996-2DE6-69AF-8B4D-48B409395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486" y="3429000"/>
            <a:ext cx="4009024" cy="2405415"/>
          </a:xfrm>
          <a:prstGeom prst="rect">
            <a:avLst/>
          </a:prstGeom>
        </p:spPr>
      </p:pic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618A68EA-6AA5-2317-0A63-EB7D6C76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605434"/>
              </p:ext>
            </p:extLst>
          </p:nvPr>
        </p:nvGraphicFramePr>
        <p:xfrm>
          <a:off x="1141269" y="1805233"/>
          <a:ext cx="990945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9459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무기 타입 선택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287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특정 실험체들은 다양한 종류의 무기를 장착할 수 있으며 장착한 무기에 따라 무기 스킬을 사용할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레벨 까지 있으며 실험체의 해당 무기 숙련도에 따라서 해금 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 (5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레벨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/10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레벨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/15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레벨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무기 스킬은 종류별로 개별의 쿨 타임을 가진다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61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66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 err="1"/>
              <a:t>실험체</a:t>
            </a:r>
            <a:r>
              <a:rPr lang="en-US" altLang="ko-KR" dirty="0"/>
              <a:t>(</a:t>
            </a:r>
            <a:r>
              <a:rPr lang="ko-KR" altLang="en-US" dirty="0"/>
              <a:t>캐릭터</a:t>
            </a:r>
            <a:r>
              <a:rPr lang="en-US" altLang="ko-KR" dirty="0"/>
              <a:t>)-</a:t>
            </a:r>
            <a:r>
              <a:rPr lang="ko-KR" altLang="en-US" dirty="0"/>
              <a:t>능력치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7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1467EA2-915B-4871-9461-EEA0828CA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579319"/>
              </p:ext>
            </p:extLst>
          </p:nvPr>
        </p:nvGraphicFramePr>
        <p:xfrm>
          <a:off x="1965007" y="1737304"/>
          <a:ext cx="8261985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405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  <a:gridCol w="6545580">
                  <a:extLst>
                    <a:ext uri="{9D8B030D-6E8A-4147-A177-3AD203B41FA5}">
                      <a16:colId xmlns:a16="http://schemas.microsoft.com/office/drawing/2014/main" val="3621534082"/>
                    </a:ext>
                  </a:extLst>
                </a:gridCol>
              </a:tblGrid>
              <a:tr h="149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87166"/>
                  </a:ext>
                </a:extLst>
              </a:tr>
              <a:tr h="149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기본 공격과 대부분의 스킬로 입히는 피해에 관여하는 능력치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61037"/>
                  </a:ext>
                </a:extLst>
              </a:tr>
              <a:tr h="149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방어력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기본 공격 및 스킬로 받는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피해량을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감소 시키는 능력치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133078"/>
                  </a:ext>
                </a:extLst>
              </a:tr>
              <a:tr h="149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실험체에 생존에 관여하는 자원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7183"/>
                  </a:ext>
                </a:extLst>
              </a:tr>
              <a:tr h="149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 재생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체력의 회복 속도에 관여하는 능력치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510926"/>
                  </a:ext>
                </a:extLst>
              </a:tr>
              <a:tr h="149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스태미너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발동할 때 사용하는 자원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896019"/>
                  </a:ext>
                </a:extLst>
              </a:tr>
              <a:tr h="149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스태미너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재생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스태미너의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회복 속도에 관여하는 능력치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629755"/>
                  </a:ext>
                </a:extLst>
              </a:tr>
              <a:tr h="149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공격속도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당 기본 공격 가능한 횟수와 관련된 능력치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078799"/>
                  </a:ext>
                </a:extLst>
              </a:tr>
              <a:tr h="2577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치명타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치명타 확률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기본 공격 시 추가 피해를 입힐 확률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치명타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치명타 발동 시 추가 되는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759522"/>
                  </a:ext>
                </a:extLst>
              </a:tr>
              <a:tr h="149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이동 속도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당 이동 가능한 거리에 관련된 능력치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689583"/>
                  </a:ext>
                </a:extLst>
              </a:tr>
              <a:tr h="149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시야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대상을 볼 수 있는 범위에 대한 능력치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밤에 감소한다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084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595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 err="1"/>
              <a:t>실험체</a:t>
            </a:r>
            <a:r>
              <a:rPr lang="en-US" altLang="ko-KR" dirty="0"/>
              <a:t>(</a:t>
            </a:r>
            <a:r>
              <a:rPr lang="ko-KR" altLang="en-US" dirty="0"/>
              <a:t>캐릭터</a:t>
            </a:r>
            <a:r>
              <a:rPr lang="en-US" altLang="ko-KR" dirty="0"/>
              <a:t>)-</a:t>
            </a:r>
            <a:r>
              <a:rPr lang="ko-KR" altLang="en-US" dirty="0"/>
              <a:t>숙련도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8</a:t>
            </a:fld>
            <a:endParaRPr lang="ko-KR" altLang="en-US"/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4A37EBF4-D9DA-40B9-BDDC-02946B0BF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952173"/>
              </p:ext>
            </p:extLst>
          </p:nvPr>
        </p:nvGraphicFramePr>
        <p:xfrm>
          <a:off x="1141269" y="3185035"/>
          <a:ext cx="990945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  <a:gridCol w="4638993">
                  <a:extLst>
                    <a:ext uri="{9D8B030D-6E8A-4147-A177-3AD203B41FA5}">
                      <a16:colId xmlns:a16="http://schemas.microsoft.com/office/drawing/2014/main" val="3621534082"/>
                    </a:ext>
                  </a:extLst>
                </a:gridCol>
                <a:gridCol w="4074761">
                  <a:extLst>
                    <a:ext uri="{9D8B030D-6E8A-4147-A177-3AD203B41FA5}">
                      <a16:colId xmlns:a16="http://schemas.microsoft.com/office/drawing/2014/main" val="2572598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관련 능력치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87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무기 숙련도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실험체가 장비한 무기에 따라서 종류가 다르며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무기를 장착하고 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비례하여 상승한다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 속도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 공격 증폭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스킬 증폭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61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방어 숙련도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실험체가 받은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비례하여 상승한다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 공격 피해 감소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피해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133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사냥 숙련도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실험체가 야생동물에 준 피해에 비례하여 상승한다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야생 동물에 추가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418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제작 숙련도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실험체가 제작한 아이템에 등급에 비례하여 상승한다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전투 중 체력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재생량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67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탐색 숙련도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실험체가 상호작용한 오브젝트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보급 상자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카메라 제작 등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 비례하여 상승한다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전투 중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스태미너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재생량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411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이동 숙련도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실험체가 이동한 거리에 비례하여 상승한다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46873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9C7E1A5B-0B75-9D2B-66E5-BC33B3B2D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927042"/>
              </p:ext>
            </p:extLst>
          </p:nvPr>
        </p:nvGraphicFramePr>
        <p:xfrm>
          <a:off x="1141269" y="2101325"/>
          <a:ext cx="990945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9459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순련도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87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휴식을 제외한 모든 행동을 통해서 상승하는 일종의 레벨로 숙련도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상승량에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비례하여 실험체의 레벨 또한 올라간다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또한 숙련도는 실험체의 능력치와 직접적인 관련이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61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123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특성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9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ED4F74E-099E-4076-947B-E91E483E4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962447"/>
              </p:ext>
            </p:extLst>
          </p:nvPr>
        </p:nvGraphicFramePr>
        <p:xfrm>
          <a:off x="842011" y="1808434"/>
          <a:ext cx="1051242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2424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특성 이란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87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이터널 리턴에서 실험 시작전에 고를 수 있는 일종의 공용 패시브 스킬들로 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특성군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별로 핵심이 되는 효과를 가진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핵심 효과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와 해당 특성군을 보조하는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보조 효과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로 이루어져 있다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특성군은 공격을 할 때 영향을 주는 파괴 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특성군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공격을 받을 때 영향을 주는 저항 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특성군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아군을 지원할 때 영향을 주는 지원 특성군이 있다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61037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1C18F6A7-88D3-37D8-5EB8-B61F579E89B3}"/>
              </a:ext>
            </a:extLst>
          </p:cNvPr>
          <p:cNvGrpSpPr>
            <a:grpSpLocks noChangeAspect="1"/>
          </p:cNvGrpSpPr>
          <p:nvPr/>
        </p:nvGrpSpPr>
        <p:grpSpPr>
          <a:xfrm>
            <a:off x="3730915" y="3717154"/>
            <a:ext cx="4730169" cy="2772545"/>
            <a:chOff x="1529380" y="4135166"/>
            <a:chExt cx="3789506" cy="222118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2F15A64-5043-99A0-EC5D-FF5F2036B8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69626" y="4135166"/>
              <a:ext cx="926434" cy="2221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AC62FE6-FEFA-3AB4-37EF-B3DA67CECB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529380" y="4135166"/>
              <a:ext cx="943854" cy="2221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B00FCB7-64F4-801A-59DE-DC4ABB22C3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392452" y="4135166"/>
              <a:ext cx="926434" cy="2221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44386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Pages>7</Pages>
  <Words>1311</Words>
  <Characters>0</Characters>
  <Application>Microsoft Office PowerPoint</Application>
  <DocSecurity>0</DocSecurity>
  <PresentationFormat>와이드스크린</PresentationFormat>
  <Lines>0</Lines>
  <Paragraphs>301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이터널 리턴 역기획서</vt:lpstr>
      <vt:lpstr>문서 개요</vt:lpstr>
      <vt:lpstr>게임 게요</vt:lpstr>
      <vt:lpstr>방향성</vt:lpstr>
      <vt:lpstr>실험체(캐릭터)</vt:lpstr>
      <vt:lpstr>무기</vt:lpstr>
      <vt:lpstr>실험체(캐릭터)-능력치</vt:lpstr>
      <vt:lpstr>실험체(캐릭터)-숙련도</vt:lpstr>
      <vt:lpstr>특성</vt:lpstr>
      <vt:lpstr>특성-파괴</vt:lpstr>
      <vt:lpstr>특성-저항</vt:lpstr>
      <vt:lpstr>특성-지원</vt:lpstr>
      <vt:lpstr>일반 야생 동물</vt:lpstr>
      <vt:lpstr>특수 야생 동물</vt:lpstr>
      <vt:lpstr>아이템</vt:lpstr>
      <vt:lpstr>제작&amp;요리</vt:lpstr>
      <vt:lpstr>크레딧</vt:lpstr>
      <vt:lpstr>시간에 따른 변화&amp;금지 구역</vt:lpstr>
      <vt:lpstr>하이퍼루프</vt:lpstr>
      <vt:lpstr>오브젝트</vt:lpstr>
      <vt:lpstr>전장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yjk0401</dc:creator>
  <cp:lastModifiedBy>정근 윤</cp:lastModifiedBy>
  <cp:revision>83</cp:revision>
  <dcterms:modified xsi:type="dcterms:W3CDTF">2024-04-03T18:49:08Z</dcterms:modified>
  <cp:version>9.103.97.45139</cp:version>
</cp:coreProperties>
</file>