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72"/>
  </p:notesMasterIdLst>
  <p:sldIdLst>
    <p:sldId id="258" r:id="rId2"/>
    <p:sldId id="266" r:id="rId3"/>
    <p:sldId id="267" r:id="rId4"/>
    <p:sldId id="269" r:id="rId5"/>
    <p:sldId id="272" r:id="rId6"/>
    <p:sldId id="270" r:id="rId7"/>
    <p:sldId id="271" r:id="rId8"/>
    <p:sldId id="273" r:id="rId9"/>
    <p:sldId id="274" r:id="rId10"/>
    <p:sldId id="275" r:id="rId11"/>
    <p:sldId id="315" r:id="rId12"/>
    <p:sldId id="316" r:id="rId13"/>
    <p:sldId id="317" r:id="rId14"/>
    <p:sldId id="324" r:id="rId15"/>
    <p:sldId id="318" r:id="rId16"/>
    <p:sldId id="325" r:id="rId17"/>
    <p:sldId id="319" r:id="rId18"/>
    <p:sldId id="326" r:id="rId19"/>
    <p:sldId id="320" r:id="rId20"/>
    <p:sldId id="327" r:id="rId21"/>
    <p:sldId id="321" r:id="rId22"/>
    <p:sldId id="328" r:id="rId23"/>
    <p:sldId id="322" r:id="rId24"/>
    <p:sldId id="329" r:id="rId25"/>
    <p:sldId id="330" r:id="rId26"/>
    <p:sldId id="331" r:id="rId27"/>
    <p:sldId id="332" r:id="rId28"/>
    <p:sldId id="339" r:id="rId29"/>
    <p:sldId id="340" r:id="rId30"/>
    <p:sldId id="341" r:id="rId31"/>
    <p:sldId id="337" r:id="rId32"/>
    <p:sldId id="338" r:id="rId33"/>
    <p:sldId id="333" r:id="rId34"/>
    <p:sldId id="334" r:id="rId35"/>
    <p:sldId id="345" r:id="rId36"/>
    <p:sldId id="336" r:id="rId37"/>
    <p:sldId id="346" r:id="rId38"/>
    <p:sldId id="347" r:id="rId39"/>
    <p:sldId id="348" r:id="rId40"/>
    <p:sldId id="342" r:id="rId41"/>
    <p:sldId id="343" r:id="rId42"/>
    <p:sldId id="344" r:id="rId43"/>
    <p:sldId id="349" r:id="rId44"/>
    <p:sldId id="350" r:id="rId45"/>
    <p:sldId id="370" r:id="rId46"/>
    <p:sldId id="386" r:id="rId47"/>
    <p:sldId id="388" r:id="rId48"/>
    <p:sldId id="389" r:id="rId49"/>
    <p:sldId id="390" r:id="rId50"/>
    <p:sldId id="354" r:id="rId51"/>
    <p:sldId id="391" r:id="rId52"/>
    <p:sldId id="352" r:id="rId53"/>
    <p:sldId id="353" r:id="rId54"/>
    <p:sldId id="360" r:id="rId55"/>
    <p:sldId id="361" r:id="rId56"/>
    <p:sldId id="356" r:id="rId57"/>
    <p:sldId id="365" r:id="rId58"/>
    <p:sldId id="378" r:id="rId59"/>
    <p:sldId id="366" r:id="rId60"/>
    <p:sldId id="367" r:id="rId61"/>
    <p:sldId id="368" r:id="rId62"/>
    <p:sldId id="369" r:id="rId63"/>
    <p:sldId id="362" r:id="rId64"/>
    <p:sldId id="379" r:id="rId65"/>
    <p:sldId id="380" r:id="rId66"/>
    <p:sldId id="381" r:id="rId67"/>
    <p:sldId id="382" r:id="rId68"/>
    <p:sldId id="383" r:id="rId69"/>
    <p:sldId id="384" r:id="rId70"/>
    <p:sldId id="385" r:id="rId7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1" userDrawn="1">
          <p15:clr>
            <a:srgbClr val="A4A3A4"/>
          </p15:clr>
        </p15:guide>
        <p15:guide id="4" pos="438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pos="892" userDrawn="1">
          <p15:clr>
            <a:srgbClr val="A4A3A4"/>
          </p15:clr>
        </p15:guide>
        <p15:guide id="7" pos="676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595959"/>
    <a:srgbClr val="A6A6A6"/>
    <a:srgbClr val="D0CECE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3" autoAdjust="0"/>
    <p:restoredTop sz="94660"/>
  </p:normalViewPr>
  <p:slideViewPr>
    <p:cSldViewPr snapToGrid="0" snapToObjects="1" showGuides="1">
      <p:cViewPr>
        <p:scale>
          <a:sx n="100" d="100"/>
          <a:sy n="100" d="100"/>
        </p:scale>
        <p:origin x="1098" y="288"/>
      </p:cViewPr>
      <p:guideLst>
        <p:guide orient="horz" pos="2160"/>
        <p:guide pos="3840"/>
        <p:guide orient="horz" pos="731"/>
        <p:guide pos="438"/>
        <p:guide pos="7242"/>
        <p:guide pos="892"/>
        <p:guide pos="67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040765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스킬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– </a:t>
            </a:r>
            <a:r>
              <a:rPr lang="ko-KR" altLang="en-US" dirty="0"/>
              <a:t>스킬 설명 창</a:t>
            </a:r>
          </a:p>
        </p:txBody>
      </p:sp>
      <p:graphicFrame>
        <p:nvGraphicFramePr>
          <p:cNvPr id="40" name="표 507">
            <a:extLst>
              <a:ext uri="{FF2B5EF4-FFF2-40B4-BE49-F238E27FC236}">
                <a16:creationId xmlns:a16="http://schemas.microsoft.com/office/drawing/2014/main" id="{DB85CE5F-7F77-4518-A410-38DE3FE5D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294632"/>
              </p:ext>
            </p:extLst>
          </p:nvPr>
        </p:nvGraphicFramePr>
        <p:xfrm>
          <a:off x="6555421" y="2205888"/>
          <a:ext cx="4941254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896270061"/>
                    </a:ext>
                  </a:extLst>
                </a:gridCol>
                <a:gridCol w="1914843">
                  <a:extLst>
                    <a:ext uri="{9D8B030D-6E8A-4147-A177-3AD203B41FA5}">
                      <a16:colId xmlns:a16="http://schemas.microsoft.com/office/drawing/2014/main" val="3688716788"/>
                    </a:ext>
                  </a:extLst>
                </a:gridCol>
                <a:gridCol w="2683193">
                  <a:extLst>
                    <a:ext uri="{9D8B030D-6E8A-4147-A177-3AD203B41FA5}">
                      <a16:colId xmlns:a16="http://schemas.microsoft.com/office/drawing/2014/main" val="1602295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3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설명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효과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추가 효과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668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비용 및 쿨 타임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사용 시 소비되는 자원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스킬의 재사용 대기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532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스킬이 활성화 되지 않은 상태에서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나오는 팝업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235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습득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스킬의 습득을 위해 필요한 조건들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95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시 필요한 스킬 포인트가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표기 되어 있는 활성화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313457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7C7CEAD5-96F0-46A0-9BE7-2FCF45DEF764}"/>
              </a:ext>
            </a:extLst>
          </p:cNvPr>
          <p:cNvGrpSpPr/>
          <p:nvPr/>
        </p:nvGrpSpPr>
        <p:grpSpPr>
          <a:xfrm>
            <a:off x="386033" y="1662527"/>
            <a:ext cx="5477089" cy="3611229"/>
            <a:chOff x="386033" y="1662527"/>
            <a:chExt cx="5477089" cy="3611229"/>
          </a:xfrm>
        </p:grpSpPr>
        <p:sp>
          <p:nvSpPr>
            <p:cNvPr id="502" name="사각형: 잘린 한쪽 모서리 501">
              <a:extLst>
                <a:ext uri="{FF2B5EF4-FFF2-40B4-BE49-F238E27FC236}">
                  <a16:creationId xmlns:a16="http://schemas.microsoft.com/office/drawing/2014/main" id="{83F8C32F-7DE7-4C31-874E-CEE188FCA9A2}"/>
                </a:ext>
              </a:extLst>
            </p:cNvPr>
            <p:cNvSpPr/>
            <p:nvPr/>
          </p:nvSpPr>
          <p:spPr>
            <a:xfrm flipH="1">
              <a:off x="799741" y="3920045"/>
              <a:ext cx="4970951" cy="1155668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9" name="사각형: 잘린 한쪽 모서리 488">
              <a:extLst>
                <a:ext uri="{FF2B5EF4-FFF2-40B4-BE49-F238E27FC236}">
                  <a16:creationId xmlns:a16="http://schemas.microsoft.com/office/drawing/2014/main" id="{49583D3A-8DFC-4CE6-BADD-76051AB3186C}"/>
                </a:ext>
              </a:extLst>
            </p:cNvPr>
            <p:cNvSpPr/>
            <p:nvPr/>
          </p:nvSpPr>
          <p:spPr>
            <a:xfrm flipH="1">
              <a:off x="799742" y="1784360"/>
              <a:ext cx="4970951" cy="2033125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7" name="사각형: 둥근 모서리 486">
              <a:extLst>
                <a:ext uri="{FF2B5EF4-FFF2-40B4-BE49-F238E27FC236}">
                  <a16:creationId xmlns:a16="http://schemas.microsoft.com/office/drawing/2014/main" id="{7D597A2C-D8C0-4217-98A2-FC98CF5C7686}"/>
                </a:ext>
              </a:extLst>
            </p:cNvPr>
            <p:cNvSpPr/>
            <p:nvPr/>
          </p:nvSpPr>
          <p:spPr>
            <a:xfrm>
              <a:off x="1163135" y="2081015"/>
              <a:ext cx="720000" cy="720000"/>
            </a:xfrm>
            <a:prstGeom prst="roundRect">
              <a:avLst>
                <a:gd name="adj" fmla="val 1300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4" name="사각형: 잘린 한쪽 모서리 493">
              <a:extLst>
                <a:ext uri="{FF2B5EF4-FFF2-40B4-BE49-F238E27FC236}">
                  <a16:creationId xmlns:a16="http://schemas.microsoft.com/office/drawing/2014/main" id="{F7556DD6-278B-4EBD-A93D-9536E33C4387}"/>
                </a:ext>
              </a:extLst>
            </p:cNvPr>
            <p:cNvSpPr/>
            <p:nvPr/>
          </p:nvSpPr>
          <p:spPr>
            <a:xfrm flipV="1">
              <a:off x="799743" y="1698306"/>
              <a:ext cx="1639766" cy="305758"/>
            </a:xfrm>
            <a:prstGeom prst="snip1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5" name="TextBox 494">
              <a:extLst>
                <a:ext uri="{FF2B5EF4-FFF2-40B4-BE49-F238E27FC236}">
                  <a16:creationId xmlns:a16="http://schemas.microsoft.com/office/drawing/2014/main" id="{0A3F393F-730C-4431-A2A3-6CAC967E4C86}"/>
                </a:ext>
              </a:extLst>
            </p:cNvPr>
            <p:cNvSpPr txBox="1"/>
            <p:nvPr/>
          </p:nvSpPr>
          <p:spPr>
            <a:xfrm>
              <a:off x="908220" y="1681801"/>
              <a:ext cx="1639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칠매검</a:t>
              </a:r>
              <a:r>
                <a:rPr lang="en-US" altLang="ko-KR" dirty="0"/>
                <a:t>-</a:t>
              </a:r>
              <a:r>
                <a:rPr lang="ko-KR" altLang="en-US" dirty="0"/>
                <a:t>기초</a:t>
              </a:r>
            </a:p>
          </p:txBody>
        </p:sp>
        <p:sp>
          <p:nvSpPr>
            <p:cNvPr id="496" name="사각형: 둥근 모서리 495">
              <a:extLst>
                <a:ext uri="{FF2B5EF4-FFF2-40B4-BE49-F238E27FC236}">
                  <a16:creationId xmlns:a16="http://schemas.microsoft.com/office/drawing/2014/main" id="{89CBA46D-D971-4A24-976A-A1170A7BB563}"/>
                </a:ext>
              </a:extLst>
            </p:cNvPr>
            <p:cNvSpPr/>
            <p:nvPr/>
          </p:nvSpPr>
          <p:spPr>
            <a:xfrm>
              <a:off x="5015230" y="1695999"/>
              <a:ext cx="847892" cy="2428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닫기 </a:t>
              </a:r>
              <a:r>
                <a:rPr lang="en-US" altLang="ko-KR" sz="1200" dirty="0"/>
                <a:t>ESC</a:t>
              </a:r>
              <a:endParaRPr lang="ko-KR" altLang="en-US" sz="1200" dirty="0"/>
            </a:p>
          </p:txBody>
        </p:sp>
        <p:sp>
          <p:nvSpPr>
            <p:cNvPr id="497" name="사각형: 둥근 모서리 496">
              <a:extLst>
                <a:ext uri="{FF2B5EF4-FFF2-40B4-BE49-F238E27FC236}">
                  <a16:creationId xmlns:a16="http://schemas.microsoft.com/office/drawing/2014/main" id="{C4470CA3-AD20-4F65-8F35-4DF714E2EB39}"/>
                </a:ext>
              </a:extLst>
            </p:cNvPr>
            <p:cNvSpPr/>
            <p:nvPr/>
          </p:nvSpPr>
          <p:spPr>
            <a:xfrm>
              <a:off x="4906162" y="4921211"/>
              <a:ext cx="916859" cy="33410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SP 20</a:t>
              </a:r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D115E64-ED01-4A18-BA7D-D523CC1F5A21}"/>
                </a:ext>
              </a:extLst>
            </p:cNvPr>
            <p:cNvSpPr/>
            <p:nvPr/>
          </p:nvSpPr>
          <p:spPr>
            <a:xfrm>
              <a:off x="780494" y="1662527"/>
              <a:ext cx="1667807" cy="375112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4845AE-B862-4141-8EFA-A673F727D747}"/>
                </a:ext>
              </a:extLst>
            </p:cNvPr>
            <p:cNvSpPr/>
            <p:nvPr/>
          </p:nvSpPr>
          <p:spPr>
            <a:xfrm>
              <a:off x="1107355" y="2058053"/>
              <a:ext cx="826170" cy="776092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F303173-47C9-408D-A59F-AD7049887A73}"/>
                </a:ext>
              </a:extLst>
            </p:cNvPr>
            <p:cNvSpPr/>
            <p:nvPr/>
          </p:nvSpPr>
          <p:spPr>
            <a:xfrm>
              <a:off x="1289616" y="3280064"/>
              <a:ext cx="661492" cy="458250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833F4CE-DB02-492C-8995-3B133735B89B}"/>
                </a:ext>
              </a:extLst>
            </p:cNvPr>
            <p:cNvSpPr/>
            <p:nvPr/>
          </p:nvSpPr>
          <p:spPr>
            <a:xfrm>
              <a:off x="4879787" y="4912419"/>
              <a:ext cx="956960" cy="36133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C38B63FC-E7A7-4985-9E29-BDF593F69C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472" y="166252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A118269-2C08-49DA-A24D-0A22369D59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9665" y="2130984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8704EC7-C75B-4275-9EBD-5D0AF04EA8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4690" y="3288196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BFCE0467-E11E-4337-BEDF-7DCCDBEE7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033" y="3874548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DF321651-87F7-413C-81E5-C781A5BED2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5554" y="4945288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93820E9-ADF3-4AAF-A732-4763CCA894AB}"/>
                </a:ext>
              </a:extLst>
            </p:cNvPr>
            <p:cNvSpPr/>
            <p:nvPr/>
          </p:nvSpPr>
          <p:spPr>
            <a:xfrm>
              <a:off x="739864" y="3865756"/>
              <a:ext cx="5096884" cy="1408000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8122B71-B4BD-4AEC-B289-1BD2F0BA86E3}"/>
                </a:ext>
              </a:extLst>
            </p:cNvPr>
            <p:cNvGrpSpPr/>
            <p:nvPr/>
          </p:nvGrpSpPr>
          <p:grpSpPr>
            <a:xfrm>
              <a:off x="2009079" y="2053195"/>
              <a:ext cx="3652706" cy="1652491"/>
              <a:chOff x="2009079" y="2053195"/>
              <a:chExt cx="3652706" cy="1652491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3E30DDF-A756-4ACA-B7F8-455009C09225}"/>
                  </a:ext>
                </a:extLst>
              </p:cNvPr>
              <p:cNvSpPr/>
              <p:nvPr/>
            </p:nvSpPr>
            <p:spPr>
              <a:xfrm>
                <a:off x="2009079" y="2053195"/>
                <a:ext cx="3652706" cy="1652491"/>
              </a:xfrm>
              <a:prstGeom prst="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DCC4212-C518-45C5-A377-D700EB16A057}"/>
                  </a:ext>
                </a:extLst>
              </p:cNvPr>
              <p:cNvSpPr/>
              <p:nvPr/>
            </p:nvSpPr>
            <p:spPr>
              <a:xfrm>
                <a:off x="2009079" y="2879440"/>
                <a:ext cx="3652706" cy="411739"/>
              </a:xfrm>
              <a:prstGeom prst="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8929CEC-8684-4DC5-9E54-10F85A95199E}"/>
                  </a:ext>
                </a:extLst>
              </p:cNvPr>
              <p:cNvSpPr txBox="1"/>
              <p:nvPr/>
            </p:nvSpPr>
            <p:spPr>
              <a:xfrm>
                <a:off x="3285913" y="2334128"/>
                <a:ext cx="10990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스킬 설정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794DCC3-4B11-4940-AC8D-6B48F438396E}"/>
                  </a:ext>
                </a:extLst>
              </p:cNvPr>
              <p:cNvSpPr txBox="1"/>
              <p:nvPr/>
            </p:nvSpPr>
            <p:spPr>
              <a:xfrm>
                <a:off x="3285913" y="2954504"/>
                <a:ext cx="10990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스킬 효과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208603-E8AB-455C-A5D4-B2DC7AB1885E}"/>
                  </a:ext>
                </a:extLst>
              </p:cNvPr>
              <p:cNvSpPr txBox="1"/>
              <p:nvPr/>
            </p:nvSpPr>
            <p:spPr>
              <a:xfrm>
                <a:off x="3253829" y="3366243"/>
                <a:ext cx="11632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/>
                  <a:t>스킬 추가 효과</a:t>
                </a:r>
                <a:endParaRPr lang="ko-KR" altLang="en-US" sz="1100" dirty="0"/>
              </a:p>
            </p:txBody>
          </p: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799836C-D8AC-4234-98AD-9BDE3796FCED}"/>
                </a:ext>
              </a:extLst>
            </p:cNvPr>
            <p:cNvSpPr/>
            <p:nvPr/>
          </p:nvSpPr>
          <p:spPr>
            <a:xfrm>
              <a:off x="2000287" y="2047573"/>
              <a:ext cx="3680653" cy="1666905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B6867DD-2A64-46C5-8EEE-9E16914B61EF}"/>
                </a:ext>
              </a:extLst>
            </p:cNvPr>
            <p:cNvSpPr/>
            <p:nvPr/>
          </p:nvSpPr>
          <p:spPr>
            <a:xfrm>
              <a:off x="1005524" y="4078963"/>
              <a:ext cx="4656261" cy="799948"/>
            </a:xfrm>
            <a:prstGeom prst="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r>
                <a:rPr lang="ko-KR" altLang="en-US" sz="1000" b="0" dirty="0">
                  <a:solidFill>
                    <a:schemeClr val="tx1"/>
                  </a:solidFill>
                </a:rPr>
                <a:t>스킬 습득 조건 해설</a:t>
              </a: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DD54189F-D34C-4E18-9496-5B6D6F7F30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4050" y="2715632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9F666E4-D906-42E9-8FF9-8F531D82286F}"/>
                </a:ext>
              </a:extLst>
            </p:cNvPr>
            <p:cNvSpPr/>
            <p:nvPr/>
          </p:nvSpPr>
          <p:spPr>
            <a:xfrm>
              <a:off x="1005524" y="4084962"/>
              <a:ext cx="4656261" cy="80695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835A29AD-969E-4EFC-825E-6D3EEEC3E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7355" y="4333424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2A21F7-9E14-4E50-A789-B6F70BE46B09}"/>
                </a:ext>
              </a:extLst>
            </p:cNvPr>
            <p:cNvSpPr txBox="1"/>
            <p:nvPr/>
          </p:nvSpPr>
          <p:spPr>
            <a:xfrm>
              <a:off x="1235745" y="3309285"/>
              <a:ext cx="7785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지구력 </a:t>
              </a:r>
              <a:r>
                <a:rPr lang="en-US" altLang="ko-KR" sz="105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F5602AB-617A-43F2-BFE0-E45CC3921437}"/>
                </a:ext>
              </a:extLst>
            </p:cNvPr>
            <p:cNvSpPr txBox="1"/>
            <p:nvPr/>
          </p:nvSpPr>
          <p:spPr>
            <a:xfrm>
              <a:off x="1235745" y="3488149"/>
              <a:ext cx="7785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쿨 타임 </a:t>
              </a:r>
              <a:r>
                <a:rPr lang="en-US" altLang="ko-KR" sz="1050" dirty="0">
                  <a:solidFill>
                    <a:schemeClr val="tx1"/>
                  </a:solidFill>
                </a:rPr>
                <a:t>5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125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197AA-84F0-F5C0-0EFF-4D32AEA6B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2EDB42B-8FA9-2D56-061E-BBB201499F0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과정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7BF8CA6-583D-1363-2656-A9729C781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714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C0C72C08-7D11-E145-66FE-C8A7DA2387FF}"/>
              </a:ext>
            </a:extLst>
          </p:cNvPr>
          <p:cNvSpPr/>
          <p:nvPr/>
        </p:nvSpPr>
        <p:spPr>
          <a:xfrm flipH="1">
            <a:off x="690564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준비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FE1AA-792E-52B9-B1DC-C7B2154D34BD}"/>
              </a:ext>
            </a:extLst>
          </p:cNvPr>
          <p:cNvSpPr txBox="1"/>
          <p:nvPr/>
        </p:nvSpPr>
        <p:spPr>
          <a:xfrm>
            <a:off x="690563" y="3429000"/>
            <a:ext cx="17192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사용 가능 여부를 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6F7544E2-1BD8-A155-E7A1-1FF277BBA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298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사각형: 둥근 대각선 방향 모서리 14">
            <a:extLst>
              <a:ext uri="{FF2B5EF4-FFF2-40B4-BE49-F238E27FC236}">
                <a16:creationId xmlns:a16="http://schemas.microsoft.com/office/drawing/2014/main" id="{D2E6D678-9509-86FD-5B4D-DEF024A79F09}"/>
              </a:ext>
            </a:extLst>
          </p:cNvPr>
          <p:cNvSpPr/>
          <p:nvPr/>
        </p:nvSpPr>
        <p:spPr>
          <a:xfrm flipH="1">
            <a:off x="2999148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89203-C1BA-3CA0-8E5B-59F16614993A}"/>
              </a:ext>
            </a:extLst>
          </p:cNvPr>
          <p:cNvSpPr txBox="1"/>
          <p:nvPr/>
        </p:nvSpPr>
        <p:spPr>
          <a:xfrm>
            <a:off x="2999148" y="3429000"/>
            <a:ext cx="15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스킬을 사용하는 단계</a:t>
            </a: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E2CC0D63-5C80-CBA9-347B-AE2C6D42D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881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대각선 방향 모서리 18">
            <a:extLst>
              <a:ext uri="{FF2B5EF4-FFF2-40B4-BE49-F238E27FC236}">
                <a16:creationId xmlns:a16="http://schemas.microsoft.com/office/drawing/2014/main" id="{E8F79191-7407-F6E6-DCC3-EFB11E7F64C2}"/>
              </a:ext>
            </a:extLst>
          </p:cNvPr>
          <p:cNvSpPr/>
          <p:nvPr/>
        </p:nvSpPr>
        <p:spPr>
          <a:xfrm flipH="1">
            <a:off x="5307731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액션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슈팅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5EC4F9-F077-3832-FF93-0CDF243A9AB2}"/>
              </a:ext>
            </a:extLst>
          </p:cNvPr>
          <p:cNvSpPr txBox="1"/>
          <p:nvPr/>
        </p:nvSpPr>
        <p:spPr>
          <a:xfrm>
            <a:off x="5307731" y="3429000"/>
            <a:ext cx="15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효과를 발동하는 단계</a:t>
            </a:r>
          </a:p>
        </p:txBody>
      </p:sp>
      <p:pic>
        <p:nvPicPr>
          <p:cNvPr id="22" name="Picture 8">
            <a:extLst>
              <a:ext uri="{FF2B5EF4-FFF2-40B4-BE49-F238E27FC236}">
                <a16:creationId xmlns:a16="http://schemas.microsoft.com/office/drawing/2014/main" id="{5B57B7EB-4DAF-5F77-9BFF-A5DCB384F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465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사각형: 둥근 대각선 방향 모서리 22">
            <a:extLst>
              <a:ext uri="{FF2B5EF4-FFF2-40B4-BE49-F238E27FC236}">
                <a16:creationId xmlns:a16="http://schemas.microsoft.com/office/drawing/2014/main" id="{F51646DA-36FC-328C-07F0-D9AC1BAE2D4D}"/>
              </a:ext>
            </a:extLst>
          </p:cNvPr>
          <p:cNvSpPr/>
          <p:nvPr/>
        </p:nvSpPr>
        <p:spPr>
          <a:xfrm flipH="1">
            <a:off x="7616315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691334-D8E7-FECF-EEEB-A0377D45D062}"/>
              </a:ext>
            </a:extLst>
          </p:cNvPr>
          <p:cNvSpPr txBox="1"/>
          <p:nvPr/>
        </p:nvSpPr>
        <p:spPr>
          <a:xfrm>
            <a:off x="7616315" y="3429000"/>
            <a:ext cx="1567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 적중</a:t>
            </a:r>
            <a:endParaRPr lang="en-US" altLang="ko-KR" sz="1050" dirty="0"/>
          </a:p>
          <a:p>
            <a:r>
              <a:rPr lang="ko-KR" altLang="en-US" sz="1050" dirty="0"/>
              <a:t>결과에 따라 효과와 </a:t>
            </a:r>
            <a:endParaRPr lang="en-US" altLang="ko-KR" sz="1050" dirty="0"/>
          </a:p>
          <a:p>
            <a:r>
              <a:rPr lang="ko-KR" altLang="en-US" sz="1050" dirty="0"/>
              <a:t>결과 값이 표기되는 </a:t>
            </a:r>
            <a:endParaRPr lang="en-US" altLang="ko-KR" sz="1050" dirty="0"/>
          </a:p>
          <a:p>
            <a:r>
              <a:rPr lang="ko-KR" altLang="en-US" sz="1050" dirty="0"/>
              <a:t>단계</a:t>
            </a:r>
          </a:p>
        </p:txBody>
      </p:sp>
      <p:sp>
        <p:nvSpPr>
          <p:cNvPr id="27" name="사각형: 둥근 대각선 방향 모서리 26">
            <a:extLst>
              <a:ext uri="{FF2B5EF4-FFF2-40B4-BE49-F238E27FC236}">
                <a16:creationId xmlns:a16="http://schemas.microsoft.com/office/drawing/2014/main" id="{61963E05-1B38-4C47-979E-AA90DDBCD0CE}"/>
              </a:ext>
            </a:extLst>
          </p:cNvPr>
          <p:cNvSpPr/>
          <p:nvPr/>
        </p:nvSpPr>
        <p:spPr>
          <a:xfrm flipH="1">
            <a:off x="9924898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후처리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EBEA0F-176B-F36B-4C4B-9E26802D849D}"/>
              </a:ext>
            </a:extLst>
          </p:cNvPr>
          <p:cNvSpPr txBox="1"/>
          <p:nvPr/>
        </p:nvSpPr>
        <p:spPr>
          <a:xfrm>
            <a:off x="9924898" y="3429000"/>
            <a:ext cx="156701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/>
                <a:latin typeface="함초롬바탕"/>
              </a:rPr>
              <a:t>스킬 결과에 발생되는 추가 효과가 표현되는 단계</a:t>
            </a:r>
            <a:endParaRPr lang="ko-KR" altLang="en-US" sz="105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92874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ECB7D-3238-8BC2-CFE2-EE9E2C64A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4F107C4-0292-E9E2-8465-6B247255C93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단계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2F67B8F4-3291-4B76-9581-08AEC12AD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794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6" name="사각형: 둥근 대각선 방향 모서리 5">
            <a:extLst>
              <a:ext uri="{FF2B5EF4-FFF2-40B4-BE49-F238E27FC236}">
                <a16:creationId xmlns:a16="http://schemas.microsoft.com/office/drawing/2014/main" id="{221127F8-29D1-4FBA-830D-1AA47A401390}"/>
              </a:ext>
            </a:extLst>
          </p:cNvPr>
          <p:cNvSpPr/>
          <p:nvPr/>
        </p:nvSpPr>
        <p:spPr>
          <a:xfrm flipH="1">
            <a:off x="685802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캐릭터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상태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8CB017-6F8D-4E34-9429-9EF5DCB327BB}"/>
              </a:ext>
            </a:extLst>
          </p:cNvPr>
          <p:cNvSpPr txBox="1"/>
          <p:nvPr/>
        </p:nvSpPr>
        <p:spPr>
          <a:xfrm>
            <a:off x="685802" y="3438016"/>
            <a:ext cx="1360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시전할 수 있는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액션</a:t>
            </a:r>
            <a:r>
              <a:rPr lang="en-US" altLang="ko-KR" sz="1050" b="0" dirty="0">
                <a:solidFill>
                  <a:schemeClr val="tx1"/>
                </a:solidFill>
              </a:rPr>
              <a:t>’,</a:t>
            </a:r>
            <a:r>
              <a:rPr lang="ko-KR" altLang="en-US" sz="1050" dirty="0"/>
              <a:t> </a:t>
            </a:r>
            <a:r>
              <a:rPr lang="en-US" altLang="ko-KR" sz="1050" dirty="0"/>
              <a:t>‘</a:t>
            </a:r>
            <a:r>
              <a:rPr lang="ko-KR" altLang="en-US" sz="1050" dirty="0"/>
              <a:t>상태 이상</a:t>
            </a:r>
            <a:r>
              <a:rPr lang="en-US" altLang="ko-KR" sz="1050" dirty="0"/>
              <a:t>’</a:t>
            </a:r>
            <a:r>
              <a:rPr lang="ko-KR" altLang="en-US" sz="1050" dirty="0"/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판단한다</a:t>
            </a:r>
            <a:r>
              <a:rPr lang="en-US" altLang="ko-KR" sz="105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49B1E6-A964-4AE5-85AD-9D9F551B7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688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00A65E7D-80F4-44DE-B71F-1965BEB8DEF1}"/>
              </a:ext>
            </a:extLst>
          </p:cNvPr>
          <p:cNvSpPr/>
          <p:nvPr/>
        </p:nvSpPr>
        <p:spPr>
          <a:xfrm flipH="1">
            <a:off x="2588696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아이템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913D96-BCD8-43E3-A7B7-9956FF2601A8}"/>
              </a:ext>
            </a:extLst>
          </p:cNvPr>
          <p:cNvSpPr txBox="1"/>
          <p:nvPr/>
        </p:nvSpPr>
        <p:spPr>
          <a:xfrm>
            <a:off x="2588696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아이템의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장착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및 </a:t>
            </a:r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보유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여부를 판단한다</a:t>
            </a:r>
            <a:r>
              <a:rPr lang="en-US" altLang="ko-KR" sz="105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C7FCE1E8-75C1-40C6-9F72-1122F4679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582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3" name="사각형: 둥근 대각선 방향 모서리 12">
            <a:extLst>
              <a:ext uri="{FF2B5EF4-FFF2-40B4-BE49-F238E27FC236}">
                <a16:creationId xmlns:a16="http://schemas.microsoft.com/office/drawing/2014/main" id="{0D7CF14B-2766-4F41-9B70-F0638D7CA864}"/>
              </a:ext>
            </a:extLst>
          </p:cNvPr>
          <p:cNvSpPr/>
          <p:nvPr/>
        </p:nvSpPr>
        <p:spPr>
          <a:xfrm flipH="1">
            <a:off x="4491590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적용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63DBC5-36AE-4027-A342-38753AF034F9}"/>
              </a:ext>
            </a:extLst>
          </p:cNvPr>
          <p:cNvSpPr txBox="1"/>
          <p:nvPr/>
        </p:nvSpPr>
        <p:spPr>
          <a:xfrm>
            <a:off x="4491590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시전할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대상의 유무를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EBCE0CA0-F82F-41C4-9CDD-E7FFCF071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76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BA9087E7-5843-42CC-B1F6-AD5F27B0D234}"/>
              </a:ext>
            </a:extLst>
          </p:cNvPr>
          <p:cNvSpPr/>
          <p:nvPr/>
        </p:nvSpPr>
        <p:spPr>
          <a:xfrm flipH="1">
            <a:off x="6394485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9839ED-C2E3-470E-9CCE-7FE58E1C6BE9}"/>
              </a:ext>
            </a:extLst>
          </p:cNvPr>
          <p:cNvSpPr txBox="1"/>
          <p:nvPr/>
        </p:nvSpPr>
        <p:spPr>
          <a:xfrm>
            <a:off x="6394484" y="3438016"/>
            <a:ext cx="13609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 시전에 필요한 자원의 보유량을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18" name="사각형: 둥근 대각선 방향 모서리 17">
            <a:extLst>
              <a:ext uri="{FF2B5EF4-FFF2-40B4-BE49-F238E27FC236}">
                <a16:creationId xmlns:a16="http://schemas.microsoft.com/office/drawing/2014/main" id="{6C6C9EFE-8EC2-44A4-8039-21BFDB447E91}"/>
              </a:ext>
            </a:extLst>
          </p:cNvPr>
          <p:cNvSpPr/>
          <p:nvPr/>
        </p:nvSpPr>
        <p:spPr>
          <a:xfrm flipH="1">
            <a:off x="8297378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쿨 타임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BB5F92-24FA-44D2-B498-6058AEE18358}"/>
              </a:ext>
            </a:extLst>
          </p:cNvPr>
          <p:cNvSpPr txBox="1"/>
          <p:nvPr/>
        </p:nvSpPr>
        <p:spPr>
          <a:xfrm>
            <a:off x="8297378" y="3438016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다시 사용하기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위한 대기 시간을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20" name="Picture 8">
            <a:extLst>
              <a:ext uri="{FF2B5EF4-FFF2-40B4-BE49-F238E27FC236}">
                <a16:creationId xmlns:a16="http://schemas.microsoft.com/office/drawing/2014/main" id="{79048EAD-CFE3-4474-945F-88F28EA06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369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21" name="사각형: 둥근 대각선 방향 모서리 20">
            <a:extLst>
              <a:ext uri="{FF2B5EF4-FFF2-40B4-BE49-F238E27FC236}">
                <a16:creationId xmlns:a16="http://schemas.microsoft.com/office/drawing/2014/main" id="{22F17A97-ED88-455C-AA5C-85602C6AA557}"/>
              </a:ext>
            </a:extLst>
          </p:cNvPr>
          <p:cNvSpPr/>
          <p:nvPr/>
        </p:nvSpPr>
        <p:spPr>
          <a:xfrm flipH="1">
            <a:off x="10200271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651304-8D0D-42C8-938F-A35A35500C3A}"/>
              </a:ext>
            </a:extLst>
          </p:cNvPr>
          <p:cNvSpPr txBox="1"/>
          <p:nvPr/>
        </p:nvSpPr>
        <p:spPr>
          <a:xfrm>
            <a:off x="10200271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일부 스킬에서만 적용하는 요소를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793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E71F-4AFB-FAE4-8C07-FEBA62F1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E94B915-0357-F961-9D8A-705334A00C0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1. </a:t>
            </a:r>
            <a:r>
              <a:rPr lang="ko-KR" altLang="en-US" dirty="0"/>
              <a:t>캐릭터 상태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520136D-602B-0DA1-2B31-D56B6568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290050"/>
              </p:ext>
            </p:extLst>
          </p:nvPr>
        </p:nvGraphicFramePr>
        <p:xfrm>
          <a:off x="1784191" y="1163139"/>
          <a:ext cx="8623618" cy="467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36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현재 캐릭터가 스킬을 시전할 수 있는 상태인지 판단한다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크게 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으로 분류한다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036975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일반적으로 해당 상태들 중에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이상 포함될 경우 스킬을 사용할 수 없다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178635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일부 스킬들은 해당 상태에 사용할 수 있으며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 스킬을 활성화 하는 것으로 일부 상태에도 스킬을 시전할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768497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690139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스킬 사용 불가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6153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액션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200803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기본 공격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점프를 시전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740273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일반 이동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달리기 같은 이동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438911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앉기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엎드리기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매달리기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204756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몬스터의 공격으로 피격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908412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21171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모든 동작을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기절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빙결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석화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수면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혼란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공포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매혹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스킬의 시전을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침묵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이동과 이동을 동반하는 스킬을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속박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895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525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E71F-4AFB-FAE4-8C07-FEBA62F1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E94B915-0357-F961-9D8A-705334A00C0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1. </a:t>
            </a:r>
            <a:r>
              <a:rPr lang="ko-KR" altLang="en-US" dirty="0"/>
              <a:t>캐릭터 상태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320167-533D-45E2-8F29-92064253B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222375"/>
            <a:ext cx="9534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A9D2-6D5A-6840-4233-09FF707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A1C5DD8-5138-6E24-F2C6-8F3CB205E0C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2. </a:t>
            </a:r>
            <a:r>
              <a:rPr lang="ko-KR" altLang="en-US" dirty="0"/>
              <a:t>스킬 아이템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F06BDB-C2BE-3C44-A724-6ED449504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502186"/>
              </p:ext>
            </p:extLst>
          </p:nvPr>
        </p:nvGraphicFramePr>
        <p:xfrm>
          <a:off x="2652553" y="1159510"/>
          <a:ext cx="6886893" cy="504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689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아이템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사용하기 위한 아이템의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장착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및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여부를 판단한다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10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장착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한 무기의 계열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712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22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몽둥이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망치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811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창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봉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847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절곤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철권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61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편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251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부채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263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한 소비 아이템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479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부적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089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741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투검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743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바늘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468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798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A9D2-6D5A-6840-4233-09FF707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A1C5DD8-5138-6E24-F2C6-8F3CB205E0C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2. </a:t>
            </a:r>
            <a:r>
              <a:rPr lang="ko-KR" altLang="en-US" dirty="0"/>
              <a:t>스킬 아이템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E7FA0D-00D1-4E23-A09F-9F624AAC1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72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47E14-F75C-73E5-C0CB-23C260FD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C02F97-40FF-7AC0-8CF5-FDF64693C11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3. </a:t>
            </a:r>
            <a:r>
              <a:rPr lang="ko-KR" altLang="en-US" dirty="0"/>
              <a:t>적용 대상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9B4726-64E9-A4CD-8891-0E4BB34A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179343"/>
              </p:ext>
            </p:extLst>
          </p:nvPr>
        </p:nvGraphicFramePr>
        <p:xfrm>
          <a:off x="2009616" y="1772920"/>
          <a:ext cx="8172768" cy="33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276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적용할 수 있는 대상의 유무를 판단하는 단계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크게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으로 구분한다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05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37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 </a:t>
                      </a: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몬스터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NPC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같은 대상에게 시전하는 경우로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사용할 수 있는 대상이 없을 경우 시전할 수 없다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62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 </a:t>
                      </a: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몬스터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NPC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같은 대상이 아닌 지형에 시전하는 경우로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대상이 없을 경우에도 시전할 수 있다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529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350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47E14-F75C-73E5-C0CB-23C260FD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C02F97-40FF-7AC0-8CF5-FDF64693C11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3. </a:t>
            </a:r>
            <a:r>
              <a:rPr lang="ko-KR" altLang="en-US" dirty="0"/>
              <a:t>적용 대상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BEDCB4-DC8D-4A82-A241-CA48B94BE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37" y="1328737"/>
            <a:ext cx="4581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15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D76A1-E299-7BC4-0B95-3150B24D9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3B3B613-180D-5B55-05C1-B0D293809FB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4. </a:t>
            </a:r>
            <a:r>
              <a:rPr lang="ko-KR" altLang="en-US" dirty="0"/>
              <a:t>스킬 자원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17A556C-6DCF-0585-F047-8658FF1A4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630872"/>
              </p:ext>
            </p:extLst>
          </p:nvPr>
        </p:nvGraphicFramePr>
        <p:xfrm>
          <a:off x="1518285" y="1587500"/>
          <a:ext cx="915543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543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자원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시전하기 위해 필요한 수치 이상을 현제 보유하고 있는 상태인지 확인하는 단계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43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60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지구력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08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사용할 때 가장 일반적으로 소비되는 자원이다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기본 공격 및 달리기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등을 시전할 경우에도 소비된다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소비하지 않는 상태가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 이상 지속될 경우 빠르게 회복된다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57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791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캐릭터의 생존에 관련된 자원이다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 될 경우 해당 캐릭터는 사망한다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공격을 받지 않는 상태가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 이상 지속될 경우 느리게 회복된다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14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94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450865"/>
              </p:ext>
            </p:extLst>
          </p:nvPr>
        </p:nvGraphicFramePr>
        <p:xfrm>
          <a:off x="1416050" y="1158875"/>
          <a:ext cx="215614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143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해금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차트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활성화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차트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0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3. UI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612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설명 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AAEDA9C-B794-4F6B-9239-18134C15F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908986"/>
              </p:ext>
            </p:extLst>
          </p:nvPr>
        </p:nvGraphicFramePr>
        <p:xfrm>
          <a:off x="3572193" y="1153795"/>
          <a:ext cx="2372043" cy="4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043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과정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준비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단계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0" lvl="3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0" lvl="3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아이템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656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37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쿨 타임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18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826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D76A1-E299-7BC4-0B95-3150B24D9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3B3B613-180D-5B55-05C1-B0D293809FB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4. </a:t>
            </a:r>
            <a:r>
              <a:rPr lang="ko-KR" altLang="en-US" dirty="0"/>
              <a:t>스킬 자원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06AC9B-C969-4268-8D2B-781B814ED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37" y="1900237"/>
            <a:ext cx="4581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88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E4A63-47E8-91BC-9C60-B540C03D7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0794996-0ACB-5148-88E5-506F00E6180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5. </a:t>
            </a:r>
            <a:r>
              <a:rPr lang="ko-KR" altLang="en-US" dirty="0"/>
              <a:t>스킬 쿨 타임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53177EC-9130-21BF-A203-B070E0B34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265187"/>
              </p:ext>
            </p:extLst>
          </p:nvPr>
        </p:nvGraphicFramePr>
        <p:xfrm>
          <a:off x="1754822" y="1945640"/>
          <a:ext cx="868235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35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쿨 타임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다시 사용하기 위한 대기 시간이다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시전할 경우 해당 스킬에 지정된 쿨 타임 동안 해당 스킬을 사용할 수 없다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66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99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개별 적용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35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일반적인 스킬은 개별의 쿨 타임을 적용한다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72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계열 적용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30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일부 스킬의 경우 같은 계열의 스킬들을 묶어서 쿨 타임을 적용한다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9267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571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E4A63-47E8-91BC-9C60-B540C03D7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0794996-0ACB-5148-88E5-506F00E6180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5. </a:t>
            </a:r>
            <a:r>
              <a:rPr lang="ko-KR" altLang="en-US" dirty="0"/>
              <a:t>스킬 쿨 타임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BCE19C-3BA7-4E09-987D-3D899B2A1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85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20F8C-26DF-CBA5-B2C8-196F4C6D5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677C4CA-FEA8-A752-F7E2-2574AB6156A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기타 요소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1E7F668-B90B-0A31-A68B-BED7FC3B8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638191"/>
              </p:ext>
            </p:extLst>
          </p:nvPr>
        </p:nvGraphicFramePr>
        <p:xfrm>
          <a:off x="2995453" y="1159510"/>
          <a:ext cx="6201093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109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스킬에서만 적용하는 요소들이다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화산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마교는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고유의 특수 자원을 사용한다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043568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집중력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소림에서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명상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사용하여 회복할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화산에서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 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매화 꽃잎을 소비하지 않는 스킬을 사용할 경우 획득할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3019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마교에서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기본적으로 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패시브 스킬로 최대 보유치를 늘릴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적을 공격할 경우 공격 대상의 수에 비례하여 회복할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288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높이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572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 경우 일정 이상의 높이에서만 시전할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570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53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20F8C-26DF-CBA5-B2C8-196F4C6D5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677C4CA-FEA8-A752-F7E2-2574AB6156A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기타 요소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B8A820-D1CB-4A90-8188-D07918E17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27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197AA-84F0-F5C0-0EFF-4D32AEA6B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2EDB42B-8FA9-2D56-061E-BBB201499F0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과정</a:t>
            </a:r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551DC01F-0881-CCBD-9F81-0888DEC58011}"/>
              </a:ext>
            </a:extLst>
          </p:cNvPr>
          <p:cNvSpPr/>
          <p:nvPr/>
        </p:nvSpPr>
        <p:spPr>
          <a:xfrm flipH="1">
            <a:off x="3476246" y="13826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캐릭터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상태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78DD8B-C07C-1301-8CD4-CF72B469F3FB}"/>
              </a:ext>
            </a:extLst>
          </p:cNvPr>
          <p:cNvSpPr txBox="1"/>
          <p:nvPr/>
        </p:nvSpPr>
        <p:spPr>
          <a:xfrm>
            <a:off x="3476246" y="2462474"/>
            <a:ext cx="1360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시전할 수 있는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액션</a:t>
            </a:r>
            <a:r>
              <a:rPr lang="en-US" altLang="ko-KR" sz="1050" b="0" dirty="0">
                <a:solidFill>
                  <a:schemeClr val="tx1"/>
                </a:solidFill>
              </a:rPr>
              <a:t>’,</a:t>
            </a:r>
            <a:r>
              <a:rPr lang="ko-KR" altLang="en-US" sz="1050" dirty="0"/>
              <a:t> </a:t>
            </a:r>
            <a:r>
              <a:rPr lang="en-US" altLang="ko-KR" sz="1050" dirty="0"/>
              <a:t>‘</a:t>
            </a:r>
            <a:r>
              <a:rPr lang="ko-KR" altLang="en-US" sz="1050" dirty="0"/>
              <a:t>상태 이상</a:t>
            </a:r>
            <a:r>
              <a:rPr lang="en-US" altLang="ko-KR" sz="1050" dirty="0"/>
              <a:t>’</a:t>
            </a:r>
            <a:r>
              <a:rPr lang="ko-KR" altLang="en-US" sz="1050" dirty="0"/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9" name="사각형: 둥근 대각선 방향 모서리 8">
            <a:extLst>
              <a:ext uri="{FF2B5EF4-FFF2-40B4-BE49-F238E27FC236}">
                <a16:creationId xmlns:a16="http://schemas.microsoft.com/office/drawing/2014/main" id="{6C34DA5E-ABA6-216C-2053-72AEB20BEEF2}"/>
              </a:ext>
            </a:extLst>
          </p:cNvPr>
          <p:cNvSpPr/>
          <p:nvPr/>
        </p:nvSpPr>
        <p:spPr>
          <a:xfrm flipH="1">
            <a:off x="5448489" y="13826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아이템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5E109-001A-09C0-D241-1E22C6704103}"/>
              </a:ext>
            </a:extLst>
          </p:cNvPr>
          <p:cNvSpPr txBox="1"/>
          <p:nvPr/>
        </p:nvSpPr>
        <p:spPr>
          <a:xfrm>
            <a:off x="5448489" y="2462474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아이템의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장착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및 </a:t>
            </a:r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보유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여부를 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12" name="사각형: 둥근 대각선 방향 모서리 11">
            <a:extLst>
              <a:ext uri="{FF2B5EF4-FFF2-40B4-BE49-F238E27FC236}">
                <a16:creationId xmlns:a16="http://schemas.microsoft.com/office/drawing/2014/main" id="{534472DD-07A7-C9C0-87D0-FE3870D55493}"/>
              </a:ext>
            </a:extLst>
          </p:cNvPr>
          <p:cNvSpPr/>
          <p:nvPr/>
        </p:nvSpPr>
        <p:spPr>
          <a:xfrm flipH="1">
            <a:off x="1511632" y="427930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9C5F1E-696E-AC86-E648-92C1F035A712}"/>
              </a:ext>
            </a:extLst>
          </p:cNvPr>
          <p:cNvSpPr txBox="1"/>
          <p:nvPr/>
        </p:nvSpPr>
        <p:spPr>
          <a:xfrm>
            <a:off x="1511632" y="5359164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 사용자와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스킬 대상의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거리에 따른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처리를 하는 단계</a:t>
            </a:r>
            <a:endParaRPr lang="en-US" altLang="ko-KR" sz="1050" dirty="0"/>
          </a:p>
        </p:txBody>
      </p:sp>
      <p:sp>
        <p:nvSpPr>
          <p:cNvPr id="21" name="사각형: 둥근 대각선 방향 모서리 20">
            <a:extLst>
              <a:ext uri="{FF2B5EF4-FFF2-40B4-BE49-F238E27FC236}">
                <a16:creationId xmlns:a16="http://schemas.microsoft.com/office/drawing/2014/main" id="{116F3BBB-ED11-6CF6-E5C9-D84B33F04724}"/>
              </a:ext>
            </a:extLst>
          </p:cNvPr>
          <p:cNvSpPr/>
          <p:nvPr/>
        </p:nvSpPr>
        <p:spPr>
          <a:xfrm flipH="1">
            <a:off x="5452543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6BBED2-070F-B0DB-4B64-8AFDEB978263}"/>
              </a:ext>
            </a:extLst>
          </p:cNvPr>
          <p:cNvSpPr txBox="1"/>
          <p:nvPr/>
        </p:nvSpPr>
        <p:spPr>
          <a:xfrm>
            <a:off x="5452542" y="5367623"/>
            <a:ext cx="13609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 시전에 필요한 자원의 보유량을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26" name="사각형: 둥근 대각선 방향 모서리 25">
            <a:extLst>
              <a:ext uri="{FF2B5EF4-FFF2-40B4-BE49-F238E27FC236}">
                <a16:creationId xmlns:a16="http://schemas.microsoft.com/office/drawing/2014/main" id="{F6DFD639-B78D-E67D-8DCE-CF11D058672B}"/>
              </a:ext>
            </a:extLst>
          </p:cNvPr>
          <p:cNvSpPr/>
          <p:nvPr/>
        </p:nvSpPr>
        <p:spPr>
          <a:xfrm flipH="1">
            <a:off x="7428838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쿨 타임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935FE7-FDD2-443D-316D-F94735A8F230}"/>
              </a:ext>
            </a:extLst>
          </p:cNvPr>
          <p:cNvSpPr txBox="1"/>
          <p:nvPr/>
        </p:nvSpPr>
        <p:spPr>
          <a:xfrm>
            <a:off x="7428838" y="5367623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다시 사용하기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위한 대기 시간을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1" name="사각형: 둥근 대각선 방향 모서리 30">
            <a:extLst>
              <a:ext uri="{FF2B5EF4-FFF2-40B4-BE49-F238E27FC236}">
                <a16:creationId xmlns:a16="http://schemas.microsoft.com/office/drawing/2014/main" id="{53AA4982-8FA5-CAC0-B030-A157DBFA754C}"/>
              </a:ext>
            </a:extLst>
          </p:cNvPr>
          <p:cNvSpPr/>
          <p:nvPr/>
        </p:nvSpPr>
        <p:spPr>
          <a:xfrm flipH="1">
            <a:off x="9405133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016763-9981-BAC6-37B4-460C4C6D05ED}"/>
              </a:ext>
            </a:extLst>
          </p:cNvPr>
          <p:cNvSpPr txBox="1"/>
          <p:nvPr/>
        </p:nvSpPr>
        <p:spPr>
          <a:xfrm>
            <a:off x="9405133" y="5367623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일부 스킬에서만 적용하는 요소를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4" name="사각형: 둥근 대각선 방향 모서리 33">
            <a:extLst>
              <a:ext uri="{FF2B5EF4-FFF2-40B4-BE49-F238E27FC236}">
                <a16:creationId xmlns:a16="http://schemas.microsoft.com/office/drawing/2014/main" id="{7FC8F533-1979-C7DF-1CE1-8470DD9D185A}"/>
              </a:ext>
            </a:extLst>
          </p:cNvPr>
          <p:cNvSpPr/>
          <p:nvPr/>
        </p:nvSpPr>
        <p:spPr>
          <a:xfrm flipH="1">
            <a:off x="1502109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방법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DEE2DC-452E-EC39-BE47-5D45A9A4B5F6}"/>
              </a:ext>
            </a:extLst>
          </p:cNvPr>
          <p:cNvSpPr txBox="1"/>
          <p:nvPr/>
        </p:nvSpPr>
        <p:spPr>
          <a:xfrm>
            <a:off x="1502109" y="2460774"/>
            <a:ext cx="136099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스킬을 사용하기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위한 조작을 하는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8" name="사각형: 둥근 대각선 방향 모서리 37">
            <a:extLst>
              <a:ext uri="{FF2B5EF4-FFF2-40B4-BE49-F238E27FC236}">
                <a16:creationId xmlns:a16="http://schemas.microsoft.com/office/drawing/2014/main" id="{65897E34-1C34-9FB4-DD83-CE0FA939B973}"/>
              </a:ext>
            </a:extLst>
          </p:cNvPr>
          <p:cNvSpPr/>
          <p:nvPr/>
        </p:nvSpPr>
        <p:spPr>
          <a:xfrm flipH="1">
            <a:off x="3476246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장애물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B4D84A-2853-785B-291E-AB7BE3E00E25}"/>
              </a:ext>
            </a:extLst>
          </p:cNvPr>
          <p:cNvSpPr txBox="1"/>
          <p:nvPr/>
        </p:nvSpPr>
        <p:spPr>
          <a:xfrm>
            <a:off x="3476245" y="5367623"/>
            <a:ext cx="13609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 사용자와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 대상 사이에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장애물에 따른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처리를 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40" name="사각형: 둥근 대각선 방향 모서리 39">
            <a:extLst>
              <a:ext uri="{FF2B5EF4-FFF2-40B4-BE49-F238E27FC236}">
                <a16:creationId xmlns:a16="http://schemas.microsoft.com/office/drawing/2014/main" id="{09EF3E2A-B8E0-6E22-D52F-CC56F2A8E21B}"/>
              </a:ext>
            </a:extLst>
          </p:cNvPr>
          <p:cNvSpPr/>
          <p:nvPr/>
        </p:nvSpPr>
        <p:spPr>
          <a:xfrm flipH="1">
            <a:off x="7428838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적용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대상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F16F65-50F2-2694-2335-8F6415179AA5}"/>
              </a:ext>
            </a:extLst>
          </p:cNvPr>
          <p:cNvSpPr txBox="1"/>
          <p:nvPr/>
        </p:nvSpPr>
        <p:spPr>
          <a:xfrm>
            <a:off x="7428838" y="2460774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시전할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대상의 유무를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43" name="사각형: 둥근 대각선 방향 모서리 42">
            <a:extLst>
              <a:ext uri="{FF2B5EF4-FFF2-40B4-BE49-F238E27FC236}">
                <a16:creationId xmlns:a16="http://schemas.microsoft.com/office/drawing/2014/main" id="{3E8354D8-059E-1966-1295-A2C8586B4824}"/>
              </a:ext>
            </a:extLst>
          </p:cNvPr>
          <p:cNvSpPr/>
          <p:nvPr/>
        </p:nvSpPr>
        <p:spPr>
          <a:xfrm flipH="1">
            <a:off x="9409187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발동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대상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1937EE-900B-B0DF-A34C-42FBC72E2101}"/>
              </a:ext>
            </a:extLst>
          </p:cNvPr>
          <p:cNvSpPr txBox="1"/>
          <p:nvPr/>
        </p:nvSpPr>
        <p:spPr>
          <a:xfrm>
            <a:off x="9409187" y="2460774"/>
            <a:ext cx="14207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스킬의 대상에 따른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처리를 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cxnSp>
        <p:nvCxnSpPr>
          <p:cNvPr id="1035" name="연결선: 꺾임 1034">
            <a:extLst>
              <a:ext uri="{FF2B5EF4-FFF2-40B4-BE49-F238E27FC236}">
                <a16:creationId xmlns:a16="http://schemas.microsoft.com/office/drawing/2014/main" id="{D9CC990C-098D-9500-2D75-8C16315F6677}"/>
              </a:ext>
            </a:extLst>
          </p:cNvPr>
          <p:cNvCxnSpPr>
            <a:cxnSpLocks/>
            <a:stCxn id="34" idx="2"/>
            <a:endCxn id="3" idx="0"/>
          </p:cNvCxnSpPr>
          <p:nvPr/>
        </p:nvCxnSpPr>
        <p:spPr>
          <a:xfrm>
            <a:off x="2793751" y="1920843"/>
            <a:ext cx="682495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연결선: 꺾임 1037">
            <a:extLst>
              <a:ext uri="{FF2B5EF4-FFF2-40B4-BE49-F238E27FC236}">
                <a16:creationId xmlns:a16="http://schemas.microsoft.com/office/drawing/2014/main" id="{5DD6A8BC-0FF5-D50D-A6B3-B03E653E6C3A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4767888" y="1922543"/>
            <a:ext cx="680601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연결선: 꺾임 1038">
            <a:extLst>
              <a:ext uri="{FF2B5EF4-FFF2-40B4-BE49-F238E27FC236}">
                <a16:creationId xmlns:a16="http://schemas.microsoft.com/office/drawing/2014/main" id="{C9B61609-0185-BD66-44F6-68347AC8D034}"/>
              </a:ext>
            </a:extLst>
          </p:cNvPr>
          <p:cNvCxnSpPr>
            <a:cxnSpLocks/>
            <a:stCxn id="9" idx="2"/>
            <a:endCxn id="40" idx="0"/>
          </p:cNvCxnSpPr>
          <p:nvPr/>
        </p:nvCxnSpPr>
        <p:spPr>
          <a:xfrm flipV="1">
            <a:off x="6740131" y="1920843"/>
            <a:ext cx="688707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연결선: 꺾임 1039">
            <a:extLst>
              <a:ext uri="{FF2B5EF4-FFF2-40B4-BE49-F238E27FC236}">
                <a16:creationId xmlns:a16="http://schemas.microsoft.com/office/drawing/2014/main" id="{DDEEEC26-1B47-CC7C-79AC-AD99CFC6B291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8720480" y="1920843"/>
            <a:ext cx="688707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연결선: 꺾임 1040">
            <a:extLst>
              <a:ext uri="{FF2B5EF4-FFF2-40B4-BE49-F238E27FC236}">
                <a16:creationId xmlns:a16="http://schemas.microsoft.com/office/drawing/2014/main" id="{A15C9A83-C599-53AD-CC64-6C9D57F53F8E}"/>
              </a:ext>
            </a:extLst>
          </p:cNvPr>
          <p:cNvCxnSpPr>
            <a:cxnSpLocks/>
            <a:stCxn id="12" idx="2"/>
            <a:endCxn id="38" idx="0"/>
          </p:cNvCxnSpPr>
          <p:nvPr/>
        </p:nvCxnSpPr>
        <p:spPr>
          <a:xfrm>
            <a:off x="2803274" y="4819233"/>
            <a:ext cx="672972" cy="8459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연결선: 꺾임 1041">
            <a:extLst>
              <a:ext uri="{FF2B5EF4-FFF2-40B4-BE49-F238E27FC236}">
                <a16:creationId xmlns:a16="http://schemas.microsoft.com/office/drawing/2014/main" id="{F77A4ED4-3707-0CD1-2FB4-C57A2784B517}"/>
              </a:ext>
            </a:extLst>
          </p:cNvPr>
          <p:cNvCxnSpPr>
            <a:cxnSpLocks/>
            <a:stCxn id="38" idx="2"/>
            <a:endCxn id="21" idx="0"/>
          </p:cNvCxnSpPr>
          <p:nvPr/>
        </p:nvCxnSpPr>
        <p:spPr>
          <a:xfrm>
            <a:off x="4767888" y="4827692"/>
            <a:ext cx="684655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연결선: 꺾임 1042">
            <a:extLst>
              <a:ext uri="{FF2B5EF4-FFF2-40B4-BE49-F238E27FC236}">
                <a16:creationId xmlns:a16="http://schemas.microsoft.com/office/drawing/2014/main" id="{F9D32761-4E08-C11A-7294-0C00B371F97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>
            <a:off x="6744185" y="4827692"/>
            <a:ext cx="684653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연결선: 꺾임 1043">
            <a:extLst>
              <a:ext uri="{FF2B5EF4-FFF2-40B4-BE49-F238E27FC236}">
                <a16:creationId xmlns:a16="http://schemas.microsoft.com/office/drawing/2014/main" id="{D1F9BD05-19B0-32A4-6360-0B406CBA2991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>
            <a:off x="8720480" y="4827692"/>
            <a:ext cx="684653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연결선: 꺾임 1048">
            <a:extLst>
              <a:ext uri="{FF2B5EF4-FFF2-40B4-BE49-F238E27FC236}">
                <a16:creationId xmlns:a16="http://schemas.microsoft.com/office/drawing/2014/main" id="{6E7CB02C-EA36-8F8C-9287-44364C8A8E5A}"/>
              </a:ext>
            </a:extLst>
          </p:cNvPr>
          <p:cNvCxnSpPr>
            <a:cxnSpLocks/>
            <a:stCxn id="43" idx="2"/>
            <a:endCxn id="12" idx="3"/>
          </p:cNvCxnSpPr>
          <p:nvPr/>
        </p:nvCxnSpPr>
        <p:spPr>
          <a:xfrm flipH="1">
            <a:off x="2157453" y="1920843"/>
            <a:ext cx="8543376" cy="2358458"/>
          </a:xfrm>
          <a:prstGeom prst="bentConnector4">
            <a:avLst>
              <a:gd name="adj1" fmla="val -2676"/>
              <a:gd name="adj2" fmla="val 61447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5" name="그룹 1074">
            <a:extLst>
              <a:ext uri="{FF2B5EF4-FFF2-40B4-BE49-F238E27FC236}">
                <a16:creationId xmlns:a16="http://schemas.microsoft.com/office/drawing/2014/main" id="{860C88C0-5601-6E83-2ACC-9B9883687581}"/>
              </a:ext>
            </a:extLst>
          </p:cNvPr>
          <p:cNvGrpSpPr/>
          <p:nvPr/>
        </p:nvGrpSpPr>
        <p:grpSpPr>
          <a:xfrm>
            <a:off x="10436225" y="6431914"/>
            <a:ext cx="1632889" cy="241176"/>
            <a:chOff x="1502109" y="6106287"/>
            <a:chExt cx="1632889" cy="241176"/>
          </a:xfrm>
        </p:grpSpPr>
        <p:sp>
          <p:nvSpPr>
            <p:cNvPr id="1071" name="사각형: 둥근 대각선 방향 모서리 1070">
              <a:extLst>
                <a:ext uri="{FF2B5EF4-FFF2-40B4-BE49-F238E27FC236}">
                  <a16:creationId xmlns:a16="http://schemas.microsoft.com/office/drawing/2014/main" id="{21C20803-ABAF-07BB-E02F-DDE02DCF614F}"/>
                </a:ext>
              </a:extLst>
            </p:cNvPr>
            <p:cNvSpPr/>
            <p:nvPr/>
          </p:nvSpPr>
          <p:spPr>
            <a:xfrm flipH="1">
              <a:off x="1502109" y="6106287"/>
              <a:ext cx="288475" cy="241176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21D95417-2CD5-F36B-F1DA-4B092EFA76EE}"/>
                </a:ext>
              </a:extLst>
            </p:cNvPr>
            <p:cNvSpPr txBox="1"/>
            <p:nvPr/>
          </p:nvSpPr>
          <p:spPr>
            <a:xfrm>
              <a:off x="1774007" y="6116631"/>
              <a:ext cx="13609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준비 과정과 중복 과정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86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69221-47D7-44E0-CF83-2E9FA5A3B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93214EB-F01B-891D-5E6A-A798452239D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1. </a:t>
            </a:r>
            <a:r>
              <a:rPr lang="ko-KR" altLang="en-US" dirty="0"/>
              <a:t>사용 방법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843A08F-C2EE-9EA0-5345-9513742C3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946923"/>
              </p:ext>
            </p:extLst>
          </p:nvPr>
        </p:nvGraphicFramePr>
        <p:xfrm>
          <a:off x="1969770" y="1981200"/>
          <a:ext cx="825246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46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사용하기 위한 조작이다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조작법에는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퀵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슬롯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커맨트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조작법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퀵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슬롯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지정하여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지정된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누르는 것으로 스킬 사용을 시도할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커맨드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키를 연속으로 입력하여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와 특정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짧은 시간 내에 순차적으로 입력하여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자세한 내용은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커맨드 시스템 기획서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참조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204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BA62D-6305-A55B-58B6-42A0D03DC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AB32D84-8E43-6C14-9962-3E3DCB12F55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1. </a:t>
            </a:r>
            <a:r>
              <a:rPr lang="ko-KR" altLang="en-US" dirty="0"/>
              <a:t>사용 방법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199C59-FB23-4A72-B40B-2B16EE614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927" y="1900237"/>
            <a:ext cx="2676525" cy="30575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D58B3F9-C9DC-44C1-ACB9-3072F03E1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28736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76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83452-FAF4-BA39-6749-50D581C59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F8369C0-C685-8FDD-61A3-49E4CD704A3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2. </a:t>
            </a:r>
            <a:r>
              <a:rPr lang="ko-KR" altLang="en-US" dirty="0"/>
              <a:t>캐릭터 상태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4B41E7-398E-4E70-AABB-9C9BEC836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1222375"/>
            <a:ext cx="9153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24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8F941-340D-2816-A16A-8ADB5699A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F121E82-34C5-5058-F085-F05DA2B31DC2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3. </a:t>
            </a:r>
            <a:r>
              <a:rPr lang="ko-KR" altLang="en-US" dirty="0"/>
              <a:t>스킬 아이템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671606-D8DA-4EF9-88A9-EFB9661BF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7" y="1194044"/>
            <a:ext cx="8391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6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866496"/>
              </p:ext>
            </p:extLst>
          </p:nvPr>
        </p:nvGraphicFramePr>
        <p:xfrm>
          <a:off x="1700847" y="2636520"/>
          <a:ext cx="879030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해금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스킬을 해금하기 위한 조건을 달성하여 스킬을 활성화할 수 있는 상태가 되는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플레이어들은 자신이 원하는 스킬을 습득하기 위해서 게임의 다양한 요소들을 연구하고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플레이하게 될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그 과정에서 자연스럽게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및 세력 등에 요소들을 접하게 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03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75DA1-7FA8-2636-AA69-48FAE7EE0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291D4F5-FB8E-9F1F-9E24-ED0924BF46BB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4. </a:t>
            </a:r>
            <a:r>
              <a:rPr lang="ko-KR" altLang="en-US" dirty="0"/>
              <a:t>적용 대상 차트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FE37D7-1FF6-4862-AC39-E9648F538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37" y="1222375"/>
            <a:ext cx="5343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28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357D6-0616-BC33-55B1-6371D4326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02A2AAD-2BD8-35D8-D4EE-D3367F775E1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5. </a:t>
            </a:r>
            <a:r>
              <a:rPr lang="ko-KR" altLang="en-US" dirty="0"/>
              <a:t>발동 대상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0B84977-5DFB-A1AB-EC9F-5B4F8B8A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332691"/>
              </p:ext>
            </p:extLst>
          </p:nvPr>
        </p:nvGraphicFramePr>
        <p:xfrm>
          <a:off x="2678747" y="2087880"/>
          <a:ext cx="683450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45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대상에 따른 처리를 판단하는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대상으로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대상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몬스터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오브젝트 같은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대상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대상으로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704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409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EAD78-BB2A-3C95-4D75-EAF098319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FFEC0B4-0388-4FE7-223C-6405E144AF6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5. </a:t>
            </a:r>
            <a:r>
              <a:rPr lang="ko-KR" altLang="en-US" dirty="0"/>
              <a:t>발동 대상 차트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13210A-728F-4B5E-BB1F-2004598A0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87" y="1328737"/>
            <a:ext cx="75152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38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2F902-7996-D24F-456A-E2D53FB24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D32D089-6C31-A621-CEC5-79477CE7C55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6. </a:t>
            </a:r>
            <a:r>
              <a:rPr lang="ko-KR" altLang="en-US" dirty="0"/>
              <a:t>거리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8A7D427-EFAA-3285-BCA4-D1B433563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500610"/>
              </p:ext>
            </p:extLst>
          </p:nvPr>
        </p:nvGraphicFramePr>
        <p:xfrm>
          <a:off x="1969770" y="1981200"/>
          <a:ext cx="825246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46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거리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캐릭터와 스킬의 발동 대상과의 거리에 따른 처리를 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대상과의 거리에 따른 처리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범위 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범위 밖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 스킬의 발동 대상이 스킬 사거리 밖에 있을 경우 스킬을 사용할 수 있는 거리까지 이동한다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6194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4DC1C-7836-590B-6D1C-D2009C8EF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B6B167A-B56D-2E2D-90B9-ED342291FB3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6. </a:t>
            </a:r>
            <a:r>
              <a:rPr lang="ko-KR" altLang="en-US" dirty="0"/>
              <a:t>거리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D5D88E-6A70-47E1-A729-7092AA061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7" y="1471612"/>
            <a:ext cx="94202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27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077D9-6117-6562-FFD1-10478E0FF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0B891F4-D744-6802-C91F-09674862FB6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30A44C-1203-D703-5AB0-B4F1D306A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91772"/>
              </p:ext>
            </p:extLst>
          </p:nvPr>
        </p:nvGraphicFramePr>
        <p:xfrm>
          <a:off x="2235041" y="1722120"/>
          <a:ext cx="7721918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19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캐릭터와 스킬의 발동 대상과의 사이에 장애물에 따른 처리를 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장애물의 타입과 스킬에 타입에 따라서 처리가 다르다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들어갈 수 있는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풀숲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파괴 가능한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항아리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넘을 수 없는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벽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나타나는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자동문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800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354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04FAD-2C50-0CBB-35D6-99E3556E3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CCBCC7A-9CB9-0F1A-F5FE-E087CA45DB9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58B288-E176-4D63-91D6-274379191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265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4E294-3F5B-CEE6-4108-850616D44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88632A8-A6B2-D76A-38A4-DE1DB8FA656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B5D902-5D72-4E5F-9BD5-5E86E2712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727" y="1153795"/>
            <a:ext cx="4184546" cy="56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192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0D22F-0368-0273-F9BA-1DAB4277E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E66B553-75C8-33CC-67EB-17760B544EA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7A1C20-E9F3-405E-92C0-5C9E1BA79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1190625"/>
            <a:ext cx="72580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00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6DBDC-2026-024A-7B57-9A2A0D7F4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C66999F-E3E7-12B6-34AE-FC154CC7BC3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A90333-387B-4796-8871-58C0ED25D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규칙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545827"/>
              </p:ext>
            </p:extLst>
          </p:nvPr>
        </p:nvGraphicFramePr>
        <p:xfrm>
          <a:off x="1700847" y="2423160"/>
          <a:ext cx="879030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규칙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89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해금하기 위해서는 해당 스킬의 해금 조건을 모두 만족해야 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6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해금 조건에는 플레이어의 레벨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경지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문파의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계급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비급서의 사용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다른 스킬의 습득이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46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해금 조건은 하나의 스킬에 복수로 존재할 수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74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해금 조건이 모두 충족될 경우 해당 스킬은 스킬 습득 가능 상태가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383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습득 가능 상태가 된 스킬은 스킬 창에서 확인할 수 있게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28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2130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F5266-2A3E-86E9-A6B9-1080D2BEA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6B7708E-46E9-11AB-2B97-75920A3C099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8. </a:t>
            </a:r>
            <a:r>
              <a:rPr lang="ko-KR" altLang="en-US" dirty="0"/>
              <a:t>스킬 자원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FA9A80-5575-4BD3-BC45-8C7D3479C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194043"/>
            <a:ext cx="3438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35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8F728-8578-FA29-9812-DD7403E11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534AA7E-643B-FF29-E4C1-21256BD8884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9. </a:t>
            </a:r>
            <a:r>
              <a:rPr lang="ko-KR" altLang="en-US" dirty="0"/>
              <a:t>스킬 쿨 타임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A615EF-7191-46A6-B906-7D8C582E4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115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62BA6-F9A6-A42D-1AE1-5521B876F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8FED6A2-7085-EF9E-D6BC-06A5F1AB038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10. </a:t>
            </a:r>
            <a:r>
              <a:rPr lang="ko-KR" altLang="en-US" dirty="0"/>
              <a:t>기타 요소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0F17F0-56AE-4ACE-98AA-1D04F289D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289172"/>
            <a:ext cx="7248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808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07216-A188-E874-5FF0-1F5DA1431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0364276-2C9C-D729-1B5B-0743110A316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F633AF0D-E4A8-AF63-F2AB-EFFE0CA92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894" y="2752216"/>
            <a:ext cx="612021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6" name="사각형: 둥근 대각선 방향 모서리 5">
            <a:extLst>
              <a:ext uri="{FF2B5EF4-FFF2-40B4-BE49-F238E27FC236}">
                <a16:creationId xmlns:a16="http://schemas.microsoft.com/office/drawing/2014/main" id="{9D6D2FC3-FE7C-1A1F-D381-40FC3297E420}"/>
              </a:ext>
            </a:extLst>
          </p:cNvPr>
          <p:cNvSpPr/>
          <p:nvPr/>
        </p:nvSpPr>
        <p:spPr>
          <a:xfrm flipH="1">
            <a:off x="685801" y="2358153"/>
            <a:ext cx="145877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시전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방식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65311F-A1E1-A115-9D9F-410895EB9C5A}"/>
              </a:ext>
            </a:extLst>
          </p:cNvPr>
          <p:cNvSpPr txBox="1"/>
          <p:nvPr/>
        </p:nvSpPr>
        <p:spPr>
          <a:xfrm>
            <a:off x="685801" y="3438016"/>
            <a:ext cx="15370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 </a:t>
            </a:r>
            <a:r>
              <a:rPr lang="ko-KR" altLang="en-US" sz="1050" dirty="0"/>
              <a:t>방식에 대한 처리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542F77-A2B3-4779-50A0-E00AEFC98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008" y="2752216"/>
            <a:ext cx="612021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433933B9-2F0D-7D07-EEFD-EB2E206BCCCE}"/>
              </a:ext>
            </a:extLst>
          </p:cNvPr>
          <p:cNvSpPr/>
          <p:nvPr/>
        </p:nvSpPr>
        <p:spPr>
          <a:xfrm flipH="1">
            <a:off x="2834914" y="2358153"/>
            <a:ext cx="145877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투사체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8E03FB-3723-06E0-C23C-E78FB5EE437F}"/>
              </a:ext>
            </a:extLst>
          </p:cNvPr>
          <p:cNvSpPr txBox="1"/>
          <p:nvPr/>
        </p:nvSpPr>
        <p:spPr>
          <a:xfrm>
            <a:off x="2834914" y="3438016"/>
            <a:ext cx="145877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스킬로 인해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사출되는 투사체에 대한 처리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D3771C95-A0F9-0811-5A5E-3AB150084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121" y="2752216"/>
            <a:ext cx="612021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3" name="사각형: 둥근 대각선 방향 모서리 12">
            <a:extLst>
              <a:ext uri="{FF2B5EF4-FFF2-40B4-BE49-F238E27FC236}">
                <a16:creationId xmlns:a16="http://schemas.microsoft.com/office/drawing/2014/main" id="{855E2854-E7E6-8F8C-B7AC-ADA34E0F31CF}"/>
              </a:ext>
            </a:extLst>
          </p:cNvPr>
          <p:cNvSpPr/>
          <p:nvPr/>
        </p:nvSpPr>
        <p:spPr>
          <a:xfrm flipH="1">
            <a:off x="4984027" y="2358153"/>
            <a:ext cx="145877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변화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A188BF-2DE0-090A-323C-503092232DAE}"/>
              </a:ext>
            </a:extLst>
          </p:cNvPr>
          <p:cNvSpPr txBox="1"/>
          <p:nvPr/>
        </p:nvSpPr>
        <p:spPr>
          <a:xfrm>
            <a:off x="4984027" y="3438016"/>
            <a:ext cx="145877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스킬이 다양한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요소에 따른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변화 처리 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7A4FC2E1-D974-23A8-9487-504DFF89B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234" y="2752216"/>
            <a:ext cx="612021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3F4DF2E7-77EA-DA3F-6DF2-6903F7B4B578}"/>
              </a:ext>
            </a:extLst>
          </p:cNvPr>
          <p:cNvSpPr/>
          <p:nvPr/>
        </p:nvSpPr>
        <p:spPr>
          <a:xfrm flipH="1">
            <a:off x="7133142" y="2358153"/>
            <a:ext cx="145877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A6B711-FDD0-C4EA-D9B1-AB132F565FFC}"/>
              </a:ext>
            </a:extLst>
          </p:cNvPr>
          <p:cNvSpPr txBox="1"/>
          <p:nvPr/>
        </p:nvSpPr>
        <p:spPr>
          <a:xfrm>
            <a:off x="7133141" y="3438016"/>
            <a:ext cx="153709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일부 상황에서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 적용되는 요소에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대한 처리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18" name="사각형: 둥근 대각선 방향 모서리 17">
            <a:extLst>
              <a:ext uri="{FF2B5EF4-FFF2-40B4-BE49-F238E27FC236}">
                <a16:creationId xmlns:a16="http://schemas.microsoft.com/office/drawing/2014/main" id="{21C9495A-6768-B42F-9526-C7092C33C61C}"/>
              </a:ext>
            </a:extLst>
          </p:cNvPr>
          <p:cNvSpPr/>
          <p:nvPr/>
        </p:nvSpPr>
        <p:spPr>
          <a:xfrm flipH="1">
            <a:off x="9282254" y="2358153"/>
            <a:ext cx="145877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연출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8A7FAE-06A1-24DC-66A1-8506FB98D60B}"/>
              </a:ext>
            </a:extLst>
          </p:cNvPr>
          <p:cNvSpPr txBox="1"/>
          <p:nvPr/>
        </p:nvSpPr>
        <p:spPr>
          <a:xfrm>
            <a:off x="9282254" y="3438016"/>
            <a:ext cx="14587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사용한 스킬에 연출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1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E9537-1EFC-43E1-39F5-1ECAAAEE2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D7573E3-C75B-4FA7-765B-BB9E1FD355B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시전 방식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2F6FDA8-C573-7C9C-B172-828CF811D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100115"/>
              </p:ext>
            </p:extLst>
          </p:nvPr>
        </p:nvGraphicFramePr>
        <p:xfrm>
          <a:off x="3061335" y="1463040"/>
          <a:ext cx="588708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9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  <a:gridCol w="4869180">
                  <a:extLst>
                    <a:ext uri="{9D8B030D-6E8A-4147-A177-3AD203B41FA5}">
                      <a16:colId xmlns:a16="http://schemas.microsoft.com/office/drawing/2014/main" val="75860735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시전하는 방식에 따른 처리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612628"/>
                  </a:ext>
                </a:extLst>
              </a:tr>
              <a:tr h="236772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538182"/>
                  </a:ext>
                </a:extLst>
              </a:tr>
              <a:tr h="236772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즉시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사용 시도를 하는 즉시 발동되는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36772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충전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충전하여 발동할 수 있는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캐스팅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시전 시간을 가지고 발동하는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  <a:tr h="305830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집중을 하면서 사용할 수 있는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집중 중에 이동할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800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6952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60659-7A56-F240-437B-4A6883AD5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3F3F622-F425-FCD0-8287-F337E9F84BB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즉시 시전 방식 </a:t>
            </a:r>
          </a:p>
        </p:txBody>
      </p:sp>
      <p:sp>
        <p:nvSpPr>
          <p:cNvPr id="23" name="사각형: 둥근 대각선 방향 모서리 22">
            <a:extLst>
              <a:ext uri="{FF2B5EF4-FFF2-40B4-BE49-F238E27FC236}">
                <a16:creationId xmlns:a16="http://schemas.microsoft.com/office/drawing/2014/main" id="{3288CE74-2E43-F0E6-A2CA-50F6693BDC3F}"/>
              </a:ext>
            </a:extLst>
          </p:cNvPr>
          <p:cNvSpPr/>
          <p:nvPr/>
        </p:nvSpPr>
        <p:spPr>
          <a:xfrm flipH="1">
            <a:off x="695325" y="1761055"/>
            <a:ext cx="171672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즉시 시전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시작</a:t>
            </a:r>
          </a:p>
        </p:txBody>
      </p:sp>
      <p:sp>
        <p:nvSpPr>
          <p:cNvPr id="30" name="사각형: 둥근 대각선 방향 모서리 29">
            <a:extLst>
              <a:ext uri="{FF2B5EF4-FFF2-40B4-BE49-F238E27FC236}">
                <a16:creationId xmlns:a16="http://schemas.microsoft.com/office/drawing/2014/main" id="{26C28A85-554C-48FB-7804-58AEFE987111}"/>
              </a:ext>
            </a:extLst>
          </p:cNvPr>
          <p:cNvSpPr/>
          <p:nvPr/>
        </p:nvSpPr>
        <p:spPr>
          <a:xfrm flipH="1">
            <a:off x="6751744" y="1761052"/>
            <a:ext cx="171672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타겟팅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대상 확인</a:t>
            </a:r>
          </a:p>
        </p:txBody>
      </p:sp>
      <p:sp>
        <p:nvSpPr>
          <p:cNvPr id="32" name="사각형: 둥근 대각선 방향 모서리 31">
            <a:extLst>
              <a:ext uri="{FF2B5EF4-FFF2-40B4-BE49-F238E27FC236}">
                <a16:creationId xmlns:a16="http://schemas.microsoft.com/office/drawing/2014/main" id="{997C272F-56A8-FF3F-DACF-23EDD6632430}"/>
              </a:ext>
            </a:extLst>
          </p:cNvPr>
          <p:cNvSpPr/>
          <p:nvPr/>
        </p:nvSpPr>
        <p:spPr>
          <a:xfrm flipH="1">
            <a:off x="9779953" y="1158875"/>
            <a:ext cx="171672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타겟팅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투사체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사용</a:t>
            </a:r>
          </a:p>
        </p:txBody>
      </p:sp>
      <p:sp>
        <p:nvSpPr>
          <p:cNvPr id="37" name="사각형: 둥근 대각선 방향 모서리 36">
            <a:extLst>
              <a:ext uri="{FF2B5EF4-FFF2-40B4-BE49-F238E27FC236}">
                <a16:creationId xmlns:a16="http://schemas.microsoft.com/office/drawing/2014/main" id="{9F0502C1-B117-BBCF-4903-7C06B145269B}"/>
              </a:ext>
            </a:extLst>
          </p:cNvPr>
          <p:cNvSpPr/>
          <p:nvPr/>
        </p:nvSpPr>
        <p:spPr>
          <a:xfrm flipH="1">
            <a:off x="9779953" y="2363233"/>
            <a:ext cx="171672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타겟팅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투사체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미사용</a:t>
            </a: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06A8917A-4777-1AA1-77F1-C593F2F97D73}"/>
              </a:ext>
            </a:extLst>
          </p:cNvPr>
          <p:cNvCxnSpPr>
            <a:cxnSpLocks/>
            <a:stCxn id="23" idx="2"/>
            <a:endCxn id="64" idx="0"/>
          </p:cNvCxnSpPr>
          <p:nvPr/>
        </p:nvCxnSpPr>
        <p:spPr>
          <a:xfrm flipV="1">
            <a:off x="2412047" y="2300986"/>
            <a:ext cx="1311487" cy="1"/>
          </a:xfrm>
          <a:prstGeom prst="bentConnector3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8E3EDF65-C311-3474-FD58-0D6202CB68FB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flipV="1">
            <a:off x="8468466" y="1698807"/>
            <a:ext cx="1311487" cy="602177"/>
          </a:xfrm>
          <a:prstGeom prst="bentConnector3">
            <a:avLst>
              <a:gd name="adj1" fmla="val 50000"/>
            </a:avLst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DA6D8F94-23DB-C563-7465-DC8CAC0375C8}"/>
              </a:ext>
            </a:extLst>
          </p:cNvPr>
          <p:cNvCxnSpPr>
            <a:cxnSpLocks/>
            <a:stCxn id="30" idx="2"/>
            <a:endCxn id="37" idx="0"/>
          </p:cNvCxnSpPr>
          <p:nvPr/>
        </p:nvCxnSpPr>
        <p:spPr>
          <a:xfrm>
            <a:off x="8468466" y="2300984"/>
            <a:ext cx="1311487" cy="602181"/>
          </a:xfrm>
          <a:prstGeom prst="bentConnector3">
            <a:avLst>
              <a:gd name="adj1" fmla="val 50000"/>
            </a:avLst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대각선 방향 모서리 63">
            <a:extLst>
              <a:ext uri="{FF2B5EF4-FFF2-40B4-BE49-F238E27FC236}">
                <a16:creationId xmlns:a16="http://schemas.microsoft.com/office/drawing/2014/main" id="{F5EA604B-44AD-CF0A-E877-5C27D4F5F484}"/>
              </a:ext>
            </a:extLst>
          </p:cNvPr>
          <p:cNvSpPr/>
          <p:nvPr/>
        </p:nvSpPr>
        <p:spPr>
          <a:xfrm flipH="1">
            <a:off x="3723534" y="1761054"/>
            <a:ext cx="171672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 타입 판단</a:t>
            </a: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CDA47DD8-63B0-17EF-9D89-7C4EC6CA2A37}"/>
              </a:ext>
            </a:extLst>
          </p:cNvPr>
          <p:cNvCxnSpPr>
            <a:cxnSpLocks/>
            <a:stCxn id="64" idx="2"/>
            <a:endCxn id="30" idx="0"/>
          </p:cNvCxnSpPr>
          <p:nvPr/>
        </p:nvCxnSpPr>
        <p:spPr>
          <a:xfrm flipV="1">
            <a:off x="5440256" y="2300984"/>
            <a:ext cx="1311488" cy="2"/>
          </a:xfrm>
          <a:prstGeom prst="bentConnector3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대각선 방향 모서리 72">
            <a:extLst>
              <a:ext uri="{FF2B5EF4-FFF2-40B4-BE49-F238E27FC236}">
                <a16:creationId xmlns:a16="http://schemas.microsoft.com/office/drawing/2014/main" id="{44B7EED0-7EBD-B3E7-49CA-D153778BA6AF}"/>
              </a:ext>
            </a:extLst>
          </p:cNvPr>
          <p:cNvSpPr/>
          <p:nvPr/>
        </p:nvSpPr>
        <p:spPr>
          <a:xfrm flipH="1">
            <a:off x="6751744" y="2970493"/>
            <a:ext cx="171672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논 타겟팅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투사체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사용</a:t>
            </a:r>
          </a:p>
        </p:txBody>
      </p:sp>
      <p:sp>
        <p:nvSpPr>
          <p:cNvPr id="74" name="사각형: 둥근 대각선 방향 모서리 73">
            <a:extLst>
              <a:ext uri="{FF2B5EF4-FFF2-40B4-BE49-F238E27FC236}">
                <a16:creationId xmlns:a16="http://schemas.microsoft.com/office/drawing/2014/main" id="{F3018242-29CC-EDB3-AE00-4BFCF3FD8449}"/>
              </a:ext>
            </a:extLst>
          </p:cNvPr>
          <p:cNvSpPr/>
          <p:nvPr/>
        </p:nvSpPr>
        <p:spPr>
          <a:xfrm flipH="1">
            <a:off x="6751744" y="4174851"/>
            <a:ext cx="171672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논 타겟팅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투사체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미사용</a:t>
            </a:r>
          </a:p>
        </p:txBody>
      </p: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4ACD81D5-DAE0-CB75-62CC-0839A13A30DF}"/>
              </a:ext>
            </a:extLst>
          </p:cNvPr>
          <p:cNvCxnSpPr>
            <a:cxnSpLocks/>
            <a:stCxn id="64" idx="1"/>
            <a:endCxn id="73" idx="0"/>
          </p:cNvCxnSpPr>
          <p:nvPr/>
        </p:nvCxnSpPr>
        <p:spPr>
          <a:xfrm rot="16200000" flipH="1">
            <a:off x="5332065" y="2090747"/>
            <a:ext cx="669508" cy="2169848"/>
          </a:xfrm>
          <a:prstGeom prst="bentConnector2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9040206E-FECB-BF01-946A-2492E69F824A}"/>
              </a:ext>
            </a:extLst>
          </p:cNvPr>
          <p:cNvCxnSpPr>
            <a:cxnSpLocks/>
            <a:stCxn id="64" idx="1"/>
            <a:endCxn id="74" idx="0"/>
          </p:cNvCxnSpPr>
          <p:nvPr/>
        </p:nvCxnSpPr>
        <p:spPr>
          <a:xfrm rot="16200000" flipH="1">
            <a:off x="4729886" y="2692926"/>
            <a:ext cx="1873866" cy="2169848"/>
          </a:xfrm>
          <a:prstGeom prst="bentConnector2">
            <a:avLst/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B014468F-233C-74A3-A4E1-563608228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365464"/>
              </p:ext>
            </p:extLst>
          </p:nvPr>
        </p:nvGraphicFramePr>
        <p:xfrm>
          <a:off x="695325" y="5124270"/>
          <a:ext cx="445325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79178288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06976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스킬이 타겟팅 스킬인지 판단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스킬의 발동 대상이 존재하는지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67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스킬이 투사체를 사용하는지 판단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3627968"/>
                  </a:ext>
                </a:extLst>
              </a:tr>
            </a:tbl>
          </a:graphicData>
        </a:graphic>
      </p:graphicFrame>
      <p:sp>
        <p:nvSpPr>
          <p:cNvPr id="84" name="타원 83">
            <a:extLst>
              <a:ext uri="{FF2B5EF4-FFF2-40B4-BE49-F238E27FC236}">
                <a16:creationId xmlns:a16="http://schemas.microsoft.com/office/drawing/2014/main" id="{75E447D1-6B0E-C241-6988-DF59A00A3BA5}"/>
              </a:ext>
            </a:extLst>
          </p:cNvPr>
          <p:cNvSpPr>
            <a:spLocks noChangeAspect="1"/>
          </p:cNvSpPr>
          <p:nvPr/>
        </p:nvSpPr>
        <p:spPr>
          <a:xfrm>
            <a:off x="5962649" y="2144409"/>
            <a:ext cx="266700" cy="266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760908B5-D491-69AF-AAA7-596B3CB1ECE9}"/>
              </a:ext>
            </a:extLst>
          </p:cNvPr>
          <p:cNvSpPr>
            <a:spLocks noChangeAspect="1"/>
          </p:cNvSpPr>
          <p:nvPr/>
        </p:nvSpPr>
        <p:spPr>
          <a:xfrm>
            <a:off x="4448544" y="2989145"/>
            <a:ext cx="266700" cy="266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4FA72666-04E1-AFD2-130F-0468CC09FA34}"/>
              </a:ext>
            </a:extLst>
          </p:cNvPr>
          <p:cNvSpPr>
            <a:spLocks noChangeAspect="1"/>
          </p:cNvSpPr>
          <p:nvPr/>
        </p:nvSpPr>
        <p:spPr>
          <a:xfrm>
            <a:off x="8504556" y="2144409"/>
            <a:ext cx="266700" cy="266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E6307B06-ED81-2DB1-6F18-D0703AFDBE03}"/>
              </a:ext>
            </a:extLst>
          </p:cNvPr>
          <p:cNvSpPr>
            <a:spLocks noChangeAspect="1"/>
          </p:cNvSpPr>
          <p:nvPr/>
        </p:nvSpPr>
        <p:spPr>
          <a:xfrm>
            <a:off x="8818668" y="2146387"/>
            <a:ext cx="266700" cy="266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7925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8BDEC-9356-4948-62CD-2E2F8950E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B77D650-D272-91F3-D811-CF8AD65EF34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즉시 시전 차트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0820BA-3A23-4D0D-AED8-525438D6A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573" y="1153795"/>
            <a:ext cx="8476854" cy="454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4914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CFA81-8F2E-D76B-2F1D-0851EB53A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7E60A9E-8E52-FB45-F902-AEF29FB5A5A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충전 시전 차트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5D6FCD51-8BF8-49EA-A1FE-B8EA06ED8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463" y="1160463"/>
            <a:ext cx="6671074" cy="571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4968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0E098-F1EA-8A8E-1E8C-0B1DAC6E0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C5210AA-46C4-C8A4-5EC3-2129BC3D496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캐스팅 시전 차트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4A8ED2E-82F3-4373-85E6-3FFAD9DDA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897" y="1153795"/>
            <a:ext cx="7592205" cy="569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2286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1D397-8241-68F5-0C99-16B6DD4AF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00E65F7-42A7-558C-BDE8-3103369C9E1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 err="1"/>
              <a:t>채널링</a:t>
            </a:r>
            <a:r>
              <a:rPr lang="ko-KR" altLang="en-US" dirty="0"/>
              <a:t> 시전 차트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142B7BA-D3AF-4439-96C9-DD0269D19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455" y="1153795"/>
            <a:ext cx="7601090" cy="570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080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차트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DDAC91-298F-4505-98B6-D737525A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948" y="1328737"/>
            <a:ext cx="1809750" cy="4200525"/>
          </a:xfrm>
          <a:prstGeom prst="rect">
            <a:avLst/>
          </a:prstGeom>
        </p:spPr>
      </p:pic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A60EB73D-5B09-42DC-9F67-10C1E176A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9076"/>
              </p:ext>
            </p:extLst>
          </p:nvPr>
        </p:nvGraphicFramePr>
        <p:xfrm>
          <a:off x="1409700" y="1996440"/>
          <a:ext cx="595376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1337267540"/>
                    </a:ext>
                  </a:extLst>
                </a:gridCol>
                <a:gridCol w="4694555">
                  <a:extLst>
                    <a:ext uri="{9D8B030D-6E8A-4147-A177-3AD203B41FA5}">
                      <a16:colId xmlns:a16="http://schemas.microsoft.com/office/drawing/2014/main" val="20317389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해금 조건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16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레벨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레벨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경지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13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내에서의 계급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40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비급서의 사용 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공헌도의 사용하여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서고에서 획득 등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03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선행 스킬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다른 스킬의 활성화 유무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14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퀘스트의 완료 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20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8106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058DD-7B33-04DF-964E-FFB072747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DD79921-F610-C53A-F7D2-55674A9A2E2A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2. </a:t>
            </a:r>
            <a:r>
              <a:rPr lang="ko-KR" altLang="en-US" dirty="0"/>
              <a:t>투사체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0F1BE45-6B30-6BF6-0B70-39EBCE4D9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369218"/>
              </p:ext>
            </p:extLst>
          </p:nvPr>
        </p:nvGraphicFramePr>
        <p:xfrm>
          <a:off x="1642110" y="1996440"/>
          <a:ext cx="890778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778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투사체에 대한 처리이다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투사체를 사용하는 경우와 사용하지 않는 경우로 나눈다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스킬의 적용 대상에 따라서 처리 방법이 다르다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148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167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처리 방법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 사용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이미 스킬을 사용하여 투사체가 발사 됐을 경우 해당 투사체를 적용 대상에게 유도 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사용한 지형 방향으로 발사된다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581373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 미사용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대상으로 오브젝트나 몬스터를 필요로 하는 스킬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대상으로 지형을 필요로 하는 스킬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319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2850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1D397-8241-68F5-0C99-16B6DD4AF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00E65F7-42A7-558C-BDE8-3103369C9E1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투사체 차트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816B35B-8698-4C97-8108-7A8D8B9A7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847" y="1153795"/>
            <a:ext cx="7978306" cy="570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9433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C1DA5-3104-5839-BC1F-459CC613F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C04F9E0-EDE2-83AB-5FF8-80CCAD8FB42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변화 요소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6E2D43B-6423-EE3C-D8BA-A3477356A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122293"/>
              </p:ext>
            </p:extLst>
          </p:nvPr>
        </p:nvGraphicFramePr>
        <p:xfrm>
          <a:off x="2059622" y="1702191"/>
          <a:ext cx="8072755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75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변화 요소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다양한 요소에 따른 스킬의 변화에 따른 처리이다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변화 요소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사용 중에 캐릭터 상태 변화에 따른 처리 요소들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액션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공격을 받아 피격 상태가 되면 스킬 사용이 실패한다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상태 이상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사용하는 스킬 사용을 제한하는 상태 이상에 걸릴 경우 스킬 사용이 실패한다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 사용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미사용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장애물의 종류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280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ADB5A-D83F-D4BD-98D1-962D822B3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3AB2618-24E3-BBFC-5CBD-5738A44A802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상태 확인 차트</a:t>
            </a:r>
          </a:p>
        </p:txBody>
      </p:sp>
      <p:pic>
        <p:nvPicPr>
          <p:cNvPr id="4" name="그림 3" descr="텍스트, 스크린샷, 폰트, 원이(가) 표시된 사진&#10;&#10;자동 생성된 설명">
            <a:extLst>
              <a:ext uri="{FF2B5EF4-FFF2-40B4-BE49-F238E27FC236}">
                <a16:creationId xmlns:a16="http://schemas.microsoft.com/office/drawing/2014/main" id="{6423A682-EF66-400E-8154-7F005F3B1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1222375"/>
            <a:ext cx="7258050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750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AF86D-ED23-C2F1-A461-0EB250A9C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E061D75-CEC0-292C-A1C7-11F4656F4B8A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투사체 장애물 차트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07BFB03-76B1-C320-2E8E-FC814E2D3A2D}"/>
              </a:ext>
            </a:extLst>
          </p:cNvPr>
          <p:cNvGrpSpPr/>
          <p:nvPr/>
        </p:nvGrpSpPr>
        <p:grpSpPr>
          <a:xfrm>
            <a:off x="1205714" y="1265378"/>
            <a:ext cx="9780571" cy="5343526"/>
            <a:chOff x="1574478" y="1291390"/>
            <a:chExt cx="9780571" cy="5343526"/>
          </a:xfrm>
        </p:grpSpPr>
        <p:pic>
          <p:nvPicPr>
            <p:cNvPr id="3" name="그림 2" descr="텍스트, 스크린샷, 원, 폰트이(가) 표시된 사진&#10;&#10;자동 생성된 설명">
              <a:extLst>
                <a:ext uri="{FF2B5EF4-FFF2-40B4-BE49-F238E27FC236}">
                  <a16:creationId xmlns:a16="http://schemas.microsoft.com/office/drawing/2014/main" id="{8F11E93D-7CB8-1DFE-8EBD-0AF9BF5B1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3001" y="1291390"/>
              <a:ext cx="3438525" cy="5343525"/>
            </a:xfrm>
            <a:prstGeom prst="rect">
              <a:avLst/>
            </a:prstGeom>
          </p:spPr>
        </p:pic>
        <p:pic>
          <p:nvPicPr>
            <p:cNvPr id="6" name="그림 5" descr="텍스트, 폰트, 스크린샷, 디자인이(가) 표시된 사진&#10;&#10;자동 생성된 설명">
              <a:extLst>
                <a:ext uri="{FF2B5EF4-FFF2-40B4-BE49-F238E27FC236}">
                  <a16:creationId xmlns:a16="http://schemas.microsoft.com/office/drawing/2014/main" id="{EEBD49F8-51CA-44C1-D244-83BC924BD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4478" y="1291390"/>
              <a:ext cx="1809750" cy="4200525"/>
            </a:xfrm>
            <a:prstGeom prst="rect">
              <a:avLst/>
            </a:prstGeom>
          </p:spPr>
        </p:pic>
        <p:pic>
          <p:nvPicPr>
            <p:cNvPr id="9" name="그림 8" descr="텍스트, 스크린샷, 원, 폰트이(가) 표시된 사진&#10;&#10;자동 생성된 설명">
              <a:extLst>
                <a:ext uri="{FF2B5EF4-FFF2-40B4-BE49-F238E27FC236}">
                  <a16:creationId xmlns:a16="http://schemas.microsoft.com/office/drawing/2014/main" id="{68700C6B-FED5-29A2-E9BF-00829A67C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0299" y="1291391"/>
              <a:ext cx="3714750" cy="5343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16563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982E8-D986-429E-1F4C-8FB340B71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0A9786D-32C4-14E0-C790-96ABF34BC682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투사체 미사용 장애물 차트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A8EC015-ADB5-3F47-3D54-BC82E7558676}"/>
              </a:ext>
            </a:extLst>
          </p:cNvPr>
          <p:cNvGrpSpPr/>
          <p:nvPr/>
        </p:nvGrpSpPr>
        <p:grpSpPr>
          <a:xfrm>
            <a:off x="432585" y="1670506"/>
            <a:ext cx="11326829" cy="4200525"/>
            <a:chOff x="695325" y="1670506"/>
            <a:chExt cx="11326829" cy="4200525"/>
          </a:xfrm>
        </p:grpSpPr>
        <p:pic>
          <p:nvPicPr>
            <p:cNvPr id="4" name="그림 3" descr="텍스트, 폰트, 스크린샷, 그래픽이(가) 표시된 사진&#10;&#10;자동 생성된 설명">
              <a:extLst>
                <a:ext uri="{FF2B5EF4-FFF2-40B4-BE49-F238E27FC236}">
                  <a16:creationId xmlns:a16="http://schemas.microsoft.com/office/drawing/2014/main" id="{0D12E9C5-AC5A-F8C4-DAB3-B05F2023C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7404" y="1670506"/>
              <a:ext cx="7524750" cy="3057525"/>
            </a:xfrm>
            <a:prstGeom prst="rect">
              <a:avLst/>
            </a:prstGeom>
          </p:spPr>
        </p:pic>
        <p:pic>
          <p:nvPicPr>
            <p:cNvPr id="6" name="그림 5" descr="텍스트, 폰트, 스크린샷, 디자인이(가) 표시된 사진&#10;&#10;자동 생성된 설명">
              <a:extLst>
                <a:ext uri="{FF2B5EF4-FFF2-40B4-BE49-F238E27FC236}">
                  <a16:creationId xmlns:a16="http://schemas.microsoft.com/office/drawing/2014/main" id="{28C2AD30-CEB4-2F8B-D36E-9BFE6D863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325" y="1670506"/>
              <a:ext cx="5619750" cy="4200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81521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9CEA0-7671-6602-C58D-55B482E19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4ED0CEF-75BD-C166-74A5-F9968860FA6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4. </a:t>
            </a:r>
            <a:r>
              <a:rPr lang="ko-KR" altLang="en-US" dirty="0"/>
              <a:t>기타 요소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DF8C4F3-6418-FC83-1EC1-1698BF13B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260558"/>
              </p:ext>
            </p:extLst>
          </p:nvPr>
        </p:nvGraphicFramePr>
        <p:xfrm>
          <a:off x="3745547" y="1874520"/>
          <a:ext cx="470090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09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 적용하는 기타 요소에 대한 처리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 종류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이동을 동반하는 스킬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높이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시전 조건에 높이가 있는 경우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높이가 적정 높이 이상인 경우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높이가 적정 높이 미만인 경우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시전 조건에 높이가 없는 경우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5033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6966A-1171-8DE7-733F-17FBB1E20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D492C60-405A-3D4B-D6D2-7C25B87449C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4. </a:t>
            </a:r>
            <a:r>
              <a:rPr lang="ko-KR" altLang="en-US" dirty="0"/>
              <a:t>이동을 동반하는 스킬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FBCCBF08-3B2F-E647-8E4F-B54CBE6739F9}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 flipV="1">
            <a:off x="2136050" y="2208194"/>
            <a:ext cx="2519950" cy="1220806"/>
          </a:xfrm>
          <a:prstGeom prst="bentConnector3">
            <a:avLst>
              <a:gd name="adj1" fmla="val 50000"/>
            </a:avLst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대각선 방향 모서리 13">
            <a:extLst>
              <a:ext uri="{FF2B5EF4-FFF2-40B4-BE49-F238E27FC236}">
                <a16:creationId xmlns:a16="http://schemas.microsoft.com/office/drawing/2014/main" id="{95151746-4E7B-934A-DEE6-DBD694DF0B9E}"/>
              </a:ext>
            </a:extLst>
          </p:cNvPr>
          <p:cNvSpPr/>
          <p:nvPr/>
        </p:nvSpPr>
        <p:spPr>
          <a:xfrm flipH="1">
            <a:off x="4656000" y="1668262"/>
            <a:ext cx="14400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타겟팅 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이동 스킬</a:t>
            </a:r>
          </a:p>
        </p:txBody>
      </p:sp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238188D4-3132-C55D-6F82-764B919DE4C3}"/>
              </a:ext>
            </a:extLst>
          </p:cNvPr>
          <p:cNvSpPr/>
          <p:nvPr/>
        </p:nvSpPr>
        <p:spPr>
          <a:xfrm flipH="1">
            <a:off x="696050" y="2889068"/>
            <a:ext cx="14400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이동 스킬 판단</a:t>
            </a:r>
          </a:p>
        </p:txBody>
      </p:sp>
      <p:sp>
        <p:nvSpPr>
          <p:cNvPr id="19" name="사각형: 둥근 대각선 방향 모서리 18">
            <a:extLst>
              <a:ext uri="{FF2B5EF4-FFF2-40B4-BE49-F238E27FC236}">
                <a16:creationId xmlns:a16="http://schemas.microsoft.com/office/drawing/2014/main" id="{4451D49C-11D7-543B-C6CD-6B4AE5EF0825}"/>
              </a:ext>
            </a:extLst>
          </p:cNvPr>
          <p:cNvSpPr/>
          <p:nvPr/>
        </p:nvSpPr>
        <p:spPr>
          <a:xfrm flipH="1">
            <a:off x="4656000" y="2881475"/>
            <a:ext cx="14400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논 타겟팅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이동 스킬</a:t>
            </a:r>
          </a:p>
        </p:txBody>
      </p:sp>
      <p:sp>
        <p:nvSpPr>
          <p:cNvPr id="20" name="사각형: 둥근 대각선 방향 모서리 19">
            <a:extLst>
              <a:ext uri="{FF2B5EF4-FFF2-40B4-BE49-F238E27FC236}">
                <a16:creationId xmlns:a16="http://schemas.microsoft.com/office/drawing/2014/main" id="{41CE7214-1DF4-9792-9C5E-6689F505C6DA}"/>
              </a:ext>
            </a:extLst>
          </p:cNvPr>
          <p:cNvSpPr/>
          <p:nvPr/>
        </p:nvSpPr>
        <p:spPr>
          <a:xfrm flipH="1">
            <a:off x="9335950" y="2896663"/>
            <a:ext cx="14400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높이 판단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FF5BF926-35BF-3DFE-624D-A759CB654BF1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V="1">
            <a:off x="2136050" y="3421407"/>
            <a:ext cx="2519950" cy="7593"/>
          </a:xfrm>
          <a:prstGeom prst="bentConnector3">
            <a:avLst>
              <a:gd name="adj1" fmla="val 50000"/>
            </a:avLst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A3B44E2-6C18-9128-EB9A-0E6214113BD2}"/>
              </a:ext>
            </a:extLst>
          </p:cNvPr>
          <p:cNvCxnSpPr>
            <a:cxnSpLocks/>
            <a:stCxn id="16" idx="2"/>
            <a:endCxn id="20" idx="1"/>
          </p:cNvCxnSpPr>
          <p:nvPr/>
        </p:nvCxnSpPr>
        <p:spPr>
          <a:xfrm>
            <a:off x="2136050" y="3429000"/>
            <a:ext cx="7919900" cy="547526"/>
          </a:xfrm>
          <a:prstGeom prst="bentConnector4">
            <a:avLst>
              <a:gd name="adj1" fmla="val 9694"/>
              <a:gd name="adj2" fmla="val 141751"/>
            </a:avLst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305FCDCE-4B82-03CA-FDB2-179D88DF3564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6096000" y="2208194"/>
            <a:ext cx="3239950" cy="1228401"/>
          </a:xfrm>
          <a:prstGeom prst="bentConnector3">
            <a:avLst>
              <a:gd name="adj1" fmla="val 50000"/>
            </a:avLst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11741086-389D-FB34-527D-766B56612FCA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6096000" y="3421407"/>
            <a:ext cx="3239950" cy="15188"/>
          </a:xfrm>
          <a:prstGeom prst="bentConnector3">
            <a:avLst>
              <a:gd name="adj1" fmla="val 50000"/>
            </a:avLst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69F89BA2-883E-48E5-353B-13C28A333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278315"/>
              </p:ext>
            </p:extLst>
          </p:nvPr>
        </p:nvGraphicFramePr>
        <p:xfrm>
          <a:off x="696050" y="4777104"/>
          <a:ext cx="38677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791782887"/>
                    </a:ext>
                  </a:extLst>
                </a:gridCol>
                <a:gridCol w="3478530">
                  <a:extLst>
                    <a:ext uri="{9D8B030D-6E8A-4147-A177-3AD203B41FA5}">
                      <a16:colId xmlns:a16="http://schemas.microsoft.com/office/drawing/2014/main" val="1106976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스킬이 이동을 동반하는지 판단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타겟팅 스킬인지 판단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67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장애물 충돌 여부 판단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434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넘을 수 있는 장애물인지 판단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1339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최대 이동 거리 도달 판단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020587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id="{97F2F84C-202A-6AF9-B2B9-37E27CAC2F7A}"/>
              </a:ext>
            </a:extLst>
          </p:cNvPr>
          <p:cNvSpPr>
            <a:spLocks noChangeAspect="1"/>
          </p:cNvSpPr>
          <p:nvPr/>
        </p:nvSpPr>
        <p:spPr>
          <a:xfrm>
            <a:off x="2420675" y="3297673"/>
            <a:ext cx="266700" cy="266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E4B002E-0711-52B3-19F2-28EDF6512878}"/>
              </a:ext>
            </a:extLst>
          </p:cNvPr>
          <p:cNvSpPr>
            <a:spLocks noChangeAspect="1"/>
          </p:cNvSpPr>
          <p:nvPr/>
        </p:nvSpPr>
        <p:spPr>
          <a:xfrm>
            <a:off x="3007325" y="3302713"/>
            <a:ext cx="266700" cy="266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8B70DC1-CA73-486B-4073-A16CE7C4E10A}"/>
              </a:ext>
            </a:extLst>
          </p:cNvPr>
          <p:cNvSpPr>
            <a:spLocks noChangeAspect="1"/>
          </p:cNvSpPr>
          <p:nvPr/>
        </p:nvSpPr>
        <p:spPr>
          <a:xfrm>
            <a:off x="6357200" y="2074843"/>
            <a:ext cx="266700" cy="266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81294D5-C2CE-D972-B6D5-BC81CADA5E12}"/>
              </a:ext>
            </a:extLst>
          </p:cNvPr>
          <p:cNvSpPr>
            <a:spLocks noChangeAspect="1"/>
          </p:cNvSpPr>
          <p:nvPr/>
        </p:nvSpPr>
        <p:spPr>
          <a:xfrm>
            <a:off x="6357200" y="3287188"/>
            <a:ext cx="266700" cy="266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71BE2A8-2697-7BA8-290D-AB943CC769D0}"/>
              </a:ext>
            </a:extLst>
          </p:cNvPr>
          <p:cNvSpPr>
            <a:spLocks noChangeAspect="1"/>
          </p:cNvSpPr>
          <p:nvPr/>
        </p:nvSpPr>
        <p:spPr>
          <a:xfrm>
            <a:off x="6682513" y="3287188"/>
            <a:ext cx="266700" cy="266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8C9E7FD-D7ED-ACDA-947A-045EF75F3730}"/>
              </a:ext>
            </a:extLst>
          </p:cNvPr>
          <p:cNvSpPr>
            <a:spLocks noChangeAspect="1"/>
          </p:cNvSpPr>
          <p:nvPr/>
        </p:nvSpPr>
        <p:spPr>
          <a:xfrm>
            <a:off x="7007826" y="3287188"/>
            <a:ext cx="266700" cy="266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671CFFC-6F35-CB75-B5AA-2882A60EFBC2}"/>
              </a:ext>
            </a:extLst>
          </p:cNvPr>
          <p:cNvSpPr>
            <a:spLocks noChangeAspect="1"/>
          </p:cNvSpPr>
          <p:nvPr/>
        </p:nvSpPr>
        <p:spPr>
          <a:xfrm>
            <a:off x="6682513" y="2074843"/>
            <a:ext cx="266700" cy="266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3423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FE48F-1EFD-94A8-DB51-5DD0B94E3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65B09A7-5717-B963-FA47-80F527DD5EE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4. </a:t>
            </a:r>
            <a:r>
              <a:rPr lang="ko-KR" altLang="en-US" dirty="0"/>
              <a:t>높이</a:t>
            </a:r>
          </a:p>
        </p:txBody>
      </p:sp>
      <p:sp>
        <p:nvSpPr>
          <p:cNvPr id="2" name="사각형: 둥근 대각선 방향 모서리 1">
            <a:extLst>
              <a:ext uri="{FF2B5EF4-FFF2-40B4-BE49-F238E27FC236}">
                <a16:creationId xmlns:a16="http://schemas.microsoft.com/office/drawing/2014/main" id="{B109D2BC-86FC-721B-FA68-7B916F2F4520}"/>
              </a:ext>
            </a:extLst>
          </p:cNvPr>
          <p:cNvSpPr/>
          <p:nvPr/>
        </p:nvSpPr>
        <p:spPr>
          <a:xfrm flipH="1">
            <a:off x="696050" y="2889068"/>
            <a:ext cx="14400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높이 판단</a:t>
            </a: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F6FAC16E-F076-538F-4AB5-7BC6812341DD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2136050" y="3429000"/>
            <a:ext cx="7164975" cy="12700"/>
          </a:xfrm>
          <a:prstGeom prst="bentConnector3">
            <a:avLst>
              <a:gd name="adj1" fmla="val 50000"/>
            </a:avLst>
          </a:prstGeom>
          <a:ln w="508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57C678EE-6305-E0D5-E728-D8A06D98CFC0}"/>
              </a:ext>
            </a:extLst>
          </p:cNvPr>
          <p:cNvSpPr/>
          <p:nvPr/>
        </p:nvSpPr>
        <p:spPr>
          <a:xfrm flipH="1">
            <a:off x="9301025" y="2889068"/>
            <a:ext cx="14400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</a:rPr>
              <a:t>결과 단계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FE38B7B-998F-5183-3DD3-1A7E0CDF0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025077"/>
              </p:ext>
            </p:extLst>
          </p:nvPr>
        </p:nvGraphicFramePr>
        <p:xfrm>
          <a:off x="696050" y="5704204"/>
          <a:ext cx="38677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255">
                  <a:extLst>
                    <a:ext uri="{9D8B030D-6E8A-4147-A177-3AD203B41FA5}">
                      <a16:colId xmlns:a16="http://schemas.microsoft.com/office/drawing/2014/main" val="791782887"/>
                    </a:ext>
                  </a:extLst>
                </a:gridCol>
                <a:gridCol w="3478530">
                  <a:extLst>
                    <a:ext uri="{9D8B030D-6E8A-4147-A177-3AD203B41FA5}">
                      <a16:colId xmlns:a16="http://schemas.microsoft.com/office/drawing/2014/main" val="11069764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사용 조건에 높이가 있는가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7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적정 높이 이상인지 판단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675319"/>
                  </a:ext>
                </a:extLst>
              </a:tr>
            </a:tbl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id="{F9C2A52B-B0B9-7127-CFC3-F8B14D2EA892}"/>
              </a:ext>
            </a:extLst>
          </p:cNvPr>
          <p:cNvSpPr>
            <a:spLocks noChangeAspect="1"/>
          </p:cNvSpPr>
          <p:nvPr/>
        </p:nvSpPr>
        <p:spPr>
          <a:xfrm>
            <a:off x="5659175" y="3297673"/>
            <a:ext cx="266700" cy="266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CA28DA5-10B1-9534-C9AE-49B3E2F44F84}"/>
              </a:ext>
            </a:extLst>
          </p:cNvPr>
          <p:cNvSpPr>
            <a:spLocks noChangeAspect="1"/>
          </p:cNvSpPr>
          <p:nvPr/>
        </p:nvSpPr>
        <p:spPr>
          <a:xfrm>
            <a:off x="6245825" y="3290013"/>
            <a:ext cx="266700" cy="2667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7567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1E87A-9952-D5FD-9623-DFE051509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CBA4150-C337-C178-5D84-2FA3627F5536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</a:t>
            </a:r>
            <a:r>
              <a:rPr lang="ko-KR" altLang="en-US" dirty="0"/>
              <a:t>즉시 시전 전체 차트</a:t>
            </a:r>
          </a:p>
        </p:txBody>
      </p:sp>
      <p:pic>
        <p:nvPicPr>
          <p:cNvPr id="4" name="그림 3" descr="텍스트, 스크린샷, 그래픽, 그래픽 디자인이(가) 표시된 사진&#10;&#10;자동 생성된 설명">
            <a:extLst>
              <a:ext uri="{FF2B5EF4-FFF2-40B4-BE49-F238E27FC236}">
                <a16:creationId xmlns:a16="http://schemas.microsoft.com/office/drawing/2014/main" id="{38C2AD49-CAA5-8B61-4BBC-E7BEF34ABD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656" y="1158875"/>
            <a:ext cx="5006688" cy="569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3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습득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478091"/>
              </p:ext>
            </p:extLst>
          </p:nvPr>
        </p:nvGraphicFramePr>
        <p:xfrm>
          <a:off x="1700847" y="2636520"/>
          <a:ext cx="879030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습득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 해금 조건을 만족하여 스킬 습득 가능 상태가 된 스킬 포인트를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소비하여 활성화 해서 사용할 수 있는 상태가 되는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스킬의 해금 조건을 달성해도 스킬 포인트를 사용하지 않을 경우 해당 스킬을 사용할 수 없다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스킬 포인트는 한정되어 있기에 플레이어는 자신의 게임 플레이 방식에 따라 스킬 포인트를 배치하여 자신만의 스킬 트리를 만들 수 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371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8B90D-3775-4DE0-A7AC-C34887B4F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648F1DE-A418-9984-00B8-A05712A148E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</a:t>
            </a:r>
            <a:r>
              <a:rPr lang="ko-KR" altLang="en-US" dirty="0"/>
              <a:t>충전 시전 전체 차트</a:t>
            </a:r>
          </a:p>
        </p:txBody>
      </p:sp>
      <p:pic>
        <p:nvPicPr>
          <p:cNvPr id="3" name="그림 2" descr="텍스트, 스크린샷, 그래픽, 그래픽 디자인이(가) 표시된 사진&#10;&#10;자동 생성된 설명">
            <a:extLst>
              <a:ext uri="{FF2B5EF4-FFF2-40B4-BE49-F238E27FC236}">
                <a16:creationId xmlns:a16="http://schemas.microsoft.com/office/drawing/2014/main" id="{6F43A397-7FF4-2079-8F12-EBC9B17A16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020" y="1158875"/>
            <a:ext cx="5307959" cy="569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150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53314-15D8-A0AD-EAFD-71160A43F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7C66AFA-8092-BF83-1E5D-C0C97B0EE23A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</a:t>
            </a:r>
            <a:r>
              <a:rPr lang="ko-KR" altLang="en-US" dirty="0"/>
              <a:t>캐스팅 시전 전체 차트</a:t>
            </a:r>
          </a:p>
        </p:txBody>
      </p:sp>
      <p:pic>
        <p:nvPicPr>
          <p:cNvPr id="3" name="그림 2" descr="텍스트, 스크린샷, 그래픽, 그래픽 디자인이(가) 표시된 사진&#10;&#10;자동 생성된 설명">
            <a:extLst>
              <a:ext uri="{FF2B5EF4-FFF2-40B4-BE49-F238E27FC236}">
                <a16:creationId xmlns:a16="http://schemas.microsoft.com/office/drawing/2014/main" id="{C398D588-62C6-28BD-CCF6-F3F6C6B1DA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145" y="1158875"/>
            <a:ext cx="5299710" cy="570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168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CD42F-3B7F-F913-AFF0-A5A58E5E5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F7B15FF-D46F-30F5-CDBE-E1DBC1F15EF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</a:t>
            </a:r>
            <a:r>
              <a:rPr lang="ko-KR" altLang="en-US" dirty="0" err="1"/>
              <a:t>채널링</a:t>
            </a:r>
            <a:r>
              <a:rPr lang="ko-KR" altLang="en-US" dirty="0"/>
              <a:t> 시전 전체 차트</a:t>
            </a:r>
          </a:p>
        </p:txBody>
      </p:sp>
      <p:pic>
        <p:nvPicPr>
          <p:cNvPr id="3" name="그림 2" descr="텍스트, 스크린샷, 그래픽, 그래픽 디자인이(가) 표시된 사진&#10;&#10;자동 생성된 설명">
            <a:extLst>
              <a:ext uri="{FF2B5EF4-FFF2-40B4-BE49-F238E27FC236}">
                <a16:creationId xmlns:a16="http://schemas.microsoft.com/office/drawing/2014/main" id="{1241686D-6F64-2618-B612-CFDA52C5A6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849" y="1158875"/>
            <a:ext cx="4632301" cy="569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268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9CEA0-7671-6602-C58D-55B482E19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4ED0CEF-75BD-C166-74A5-F9968860FA6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04A2C1EF-9EF2-56A4-3D86-7F9D6EDA154E}"/>
              </a:ext>
            </a:extLst>
          </p:cNvPr>
          <p:cNvSpPr/>
          <p:nvPr/>
        </p:nvSpPr>
        <p:spPr>
          <a:xfrm flipH="1">
            <a:off x="2605207" y="26920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530E39-2400-2A6F-9E03-F0CC835042BF}"/>
              </a:ext>
            </a:extLst>
          </p:cNvPr>
          <p:cNvSpPr txBox="1"/>
          <p:nvPr/>
        </p:nvSpPr>
        <p:spPr>
          <a:xfrm>
            <a:off x="2367081" y="3771898"/>
            <a:ext cx="18057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사용한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 err="1">
                <a:solidFill>
                  <a:schemeClr val="tx1"/>
                </a:solidFill>
              </a:rPr>
              <a:t>스텟에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r>
              <a:rPr lang="ko-KR" altLang="en-US" sz="1050" dirty="0"/>
              <a:t>따른 </a:t>
            </a:r>
            <a:r>
              <a:rPr lang="ko-KR" altLang="en-US" sz="1050" b="0" dirty="0">
                <a:solidFill>
                  <a:schemeClr val="tx1"/>
                </a:solidFill>
              </a:rPr>
              <a:t>공격력을 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E7D3ED33-B6DA-5FAB-1DA7-2A73EC4B6590}"/>
              </a:ext>
            </a:extLst>
          </p:cNvPr>
          <p:cNvSpPr/>
          <p:nvPr/>
        </p:nvSpPr>
        <p:spPr>
          <a:xfrm flipH="1">
            <a:off x="4513255" y="26920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방어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0A0CDD-1E0E-27B1-896A-A4DE4E956624}"/>
              </a:ext>
            </a:extLst>
          </p:cNvPr>
          <p:cNvSpPr txBox="1"/>
          <p:nvPr/>
        </p:nvSpPr>
        <p:spPr>
          <a:xfrm>
            <a:off x="4287263" y="3771898"/>
            <a:ext cx="17137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스킬의 대상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방어력을 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8" name="사각형: 둥근 대각선 방향 모서리 7">
            <a:extLst>
              <a:ext uri="{FF2B5EF4-FFF2-40B4-BE49-F238E27FC236}">
                <a16:creationId xmlns:a16="http://schemas.microsoft.com/office/drawing/2014/main" id="{83B3167F-0EBF-AFE7-48E2-3F677FB304C8}"/>
              </a:ext>
            </a:extLst>
          </p:cNvPr>
          <p:cNvSpPr/>
          <p:nvPr/>
        </p:nvSpPr>
        <p:spPr>
          <a:xfrm flipH="1">
            <a:off x="10247076" y="26903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데미지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46A72-9F35-BC01-823C-FC470B9487EB}"/>
              </a:ext>
            </a:extLst>
          </p:cNvPr>
          <p:cNvSpPr txBox="1"/>
          <p:nvPr/>
        </p:nvSpPr>
        <p:spPr>
          <a:xfrm>
            <a:off x="10021084" y="3770198"/>
            <a:ext cx="17137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실제 스킬의 </a:t>
            </a:r>
            <a:endParaRPr lang="en-US" altLang="ko-KR" sz="1050" dirty="0"/>
          </a:p>
          <a:p>
            <a:pPr algn="ctr" latinLnBrk="1"/>
            <a:r>
              <a:rPr lang="ko-KR" altLang="en-US" sz="1050" dirty="0" err="1"/>
              <a:t>피해량을</a:t>
            </a:r>
            <a:r>
              <a:rPr lang="ko-KR" altLang="en-US" sz="1050" dirty="0"/>
              <a:t> 계산</a:t>
            </a:r>
            <a:endParaRPr lang="en-US" altLang="ko-KR" sz="1050" dirty="0"/>
          </a:p>
        </p:txBody>
      </p:sp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CA37B925-A164-E0D0-F843-4E1E86E34E2B}"/>
              </a:ext>
            </a:extLst>
          </p:cNvPr>
          <p:cNvSpPr/>
          <p:nvPr/>
        </p:nvSpPr>
        <p:spPr>
          <a:xfrm flipH="1">
            <a:off x="695326" y="26903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명중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D8E863-0678-160F-62F6-44A6F3230414}"/>
              </a:ext>
            </a:extLst>
          </p:cNvPr>
          <p:cNvSpPr txBox="1"/>
          <p:nvPr/>
        </p:nvSpPr>
        <p:spPr>
          <a:xfrm>
            <a:off x="457200" y="3770198"/>
            <a:ext cx="180572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스킬의 대상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 err="1"/>
              <a:t>스텟에</a:t>
            </a:r>
            <a:r>
              <a:rPr lang="ko-KR" altLang="en-US" sz="1050" dirty="0"/>
              <a:t> 따른 적용 여부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20" name="사각형: 둥근 대각선 방향 모서리 19">
            <a:extLst>
              <a:ext uri="{FF2B5EF4-FFF2-40B4-BE49-F238E27FC236}">
                <a16:creationId xmlns:a16="http://schemas.microsoft.com/office/drawing/2014/main" id="{8C1631AC-BF37-C774-131A-E23307AA971B}"/>
              </a:ext>
            </a:extLst>
          </p:cNvPr>
          <p:cNvSpPr/>
          <p:nvPr/>
        </p:nvSpPr>
        <p:spPr>
          <a:xfrm flipH="1">
            <a:off x="6429146" y="26903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힐량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1428FB-43F7-CDDB-8D12-89277BF47AA8}"/>
              </a:ext>
            </a:extLst>
          </p:cNvPr>
          <p:cNvSpPr txBox="1"/>
          <p:nvPr/>
        </p:nvSpPr>
        <p:spPr>
          <a:xfrm>
            <a:off x="6203154" y="3770198"/>
            <a:ext cx="171371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사용한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 err="1">
                <a:solidFill>
                  <a:schemeClr val="tx1"/>
                </a:solidFill>
              </a:rPr>
              <a:t>스텟에</a:t>
            </a:r>
            <a:r>
              <a:rPr lang="en-US" altLang="ko-KR" sz="1050" dirty="0"/>
              <a:t> </a:t>
            </a:r>
            <a:r>
              <a:rPr lang="ko-KR" altLang="en-US" sz="1050" dirty="0"/>
              <a:t>따른 </a:t>
            </a:r>
            <a:r>
              <a:rPr lang="ko-KR" altLang="en-US" sz="1050" dirty="0" err="1"/>
              <a:t>회복량</a:t>
            </a:r>
            <a:r>
              <a:rPr lang="ko-KR" altLang="en-US" sz="1050" b="0" dirty="0" err="1">
                <a:solidFill>
                  <a:schemeClr val="tx1"/>
                </a:solidFill>
              </a:rPr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22" name="사각형: 둥근 대각선 방향 모서리 21">
            <a:extLst>
              <a:ext uri="{FF2B5EF4-FFF2-40B4-BE49-F238E27FC236}">
                <a16:creationId xmlns:a16="http://schemas.microsoft.com/office/drawing/2014/main" id="{E7A87ADB-A961-12F8-B8A1-DF18363A94A8}"/>
              </a:ext>
            </a:extLst>
          </p:cNvPr>
          <p:cNvSpPr/>
          <p:nvPr/>
        </p:nvSpPr>
        <p:spPr>
          <a:xfrm flipH="1">
            <a:off x="8345037" y="26903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크리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0B2546-2C9F-CA59-16F6-89808107D0E3}"/>
              </a:ext>
            </a:extLst>
          </p:cNvPr>
          <p:cNvSpPr txBox="1"/>
          <p:nvPr/>
        </p:nvSpPr>
        <p:spPr>
          <a:xfrm>
            <a:off x="8096458" y="3770198"/>
            <a:ext cx="188499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사용한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 err="1">
                <a:solidFill>
                  <a:schemeClr val="tx1"/>
                </a:solidFill>
              </a:rPr>
              <a:t>스텟에</a:t>
            </a:r>
            <a:r>
              <a:rPr lang="en-US" altLang="ko-KR" sz="1050" dirty="0"/>
              <a:t> </a:t>
            </a:r>
            <a:r>
              <a:rPr lang="ko-KR" altLang="en-US" sz="1050" dirty="0"/>
              <a:t>따른 </a:t>
            </a:r>
            <a:r>
              <a:rPr lang="ko-KR" altLang="en-US" sz="1050" b="0" dirty="0">
                <a:solidFill>
                  <a:schemeClr val="tx1"/>
                </a:solidFill>
              </a:rPr>
              <a:t>치명타 확률과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치명타 데미지를</a:t>
            </a:r>
            <a:r>
              <a:rPr lang="en-US" altLang="ko-KR" sz="1050" dirty="0"/>
              <a:t> </a:t>
            </a:r>
            <a:r>
              <a:rPr lang="ko-KR" altLang="en-US" sz="1050" b="0" dirty="0">
                <a:solidFill>
                  <a:schemeClr val="tx1"/>
                </a:solidFill>
              </a:rPr>
              <a:t>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4C13C2B3-97E1-0F1E-ED81-E868CEEFEA4B}"/>
              </a:ext>
            </a:extLst>
          </p:cNvPr>
          <p:cNvCxnSpPr>
            <a:cxnSpLocks/>
            <a:stCxn id="16" idx="2"/>
            <a:endCxn id="3" idx="0"/>
          </p:cNvCxnSpPr>
          <p:nvPr/>
        </p:nvCxnSpPr>
        <p:spPr>
          <a:xfrm>
            <a:off x="1944926" y="3230267"/>
            <a:ext cx="660280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4622DFCE-0BDB-9D91-6153-D12AD6B8ED6A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3854807" y="3231967"/>
            <a:ext cx="658448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EFD4890A-6391-4925-191E-C84CB5E34457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 flipV="1">
            <a:off x="5762856" y="3230267"/>
            <a:ext cx="666290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64D4D5EB-112F-AB4C-49C4-203202B89C5D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7678747" y="3230267"/>
            <a:ext cx="666290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35418C2A-2614-A5EC-3659-AA321EF15439}"/>
              </a:ext>
            </a:extLst>
          </p:cNvPr>
          <p:cNvCxnSpPr>
            <a:cxnSpLocks/>
            <a:stCxn id="22" idx="2"/>
            <a:endCxn id="8" idx="0"/>
          </p:cNvCxnSpPr>
          <p:nvPr/>
        </p:nvCxnSpPr>
        <p:spPr>
          <a:xfrm>
            <a:off x="9594637" y="3230267"/>
            <a:ext cx="652438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8502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9BB26-F2D9-CFCE-90D0-06BDA123E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02D2BEB-643D-713F-8B6F-239EE2CE0972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명중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43106C6-05C0-F00E-BD66-4E63578E2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796381"/>
              </p:ext>
            </p:extLst>
          </p:nvPr>
        </p:nvGraphicFramePr>
        <p:xfrm>
          <a:off x="3445510" y="2453640"/>
          <a:ext cx="530098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098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명중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스킬이 적중했을 경우 스킬의 효과가 적용여부를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(1 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적용 대상의 방어 성공률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n%) 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(1 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적용 대상의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회피률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n%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명중 확률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2112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3C888-0275-F13A-5F00-2D1E7D4AA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17FDCF8-5AFD-1D08-9A6F-B7F421C2EF6B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공격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920C9A-8F35-AB04-2856-59B1DB856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144660"/>
              </p:ext>
            </p:extLst>
          </p:nvPr>
        </p:nvGraphicFramePr>
        <p:xfrm>
          <a:off x="3205797" y="2453640"/>
          <a:ext cx="5780405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04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공격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적중 시킨 캐릭터의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스텟에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따른 최대 공격력을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착용 중인 장비의 공격력 수치의 총합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외공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(1 +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공격력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증가량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공격력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9201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73A3F-72F2-6B25-4D14-A41C8492B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754B6BC-D2AA-E797-D97C-9F2FCDDA666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방어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9D96C0D-A145-E30C-160A-EABE8F50A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174498"/>
              </p:ext>
            </p:extLst>
          </p:nvPr>
        </p:nvGraphicFramePr>
        <p:xfrm>
          <a:off x="3445510" y="2453640"/>
          <a:ext cx="530098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098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방어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적중 시킨 캐릭터의 공격력을 감소 시키는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적중 시킨 캐릭터의 최대 공격력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대상의 방어력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실제 적용 공격력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7417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EE9F0-C725-3AA5-5BD5-CEAC921F9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1406DC1-5796-1479-3980-A553AFB06F4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 err="1"/>
              <a:t>힐량</a:t>
            </a:r>
            <a:r>
              <a:rPr lang="ko-KR" altLang="en-US" dirty="0"/>
              <a:t>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27DB98B-A9EC-6C2A-7D58-F8C82A86D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778373"/>
              </p:ext>
            </p:extLst>
          </p:nvPr>
        </p:nvGraphicFramePr>
        <p:xfrm>
          <a:off x="3890010" y="2453640"/>
          <a:ext cx="441198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198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힐량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적중 시킨 캐릭터의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스텟에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따른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회복량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계산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외공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(1 +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회복량의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증가량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회복량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8879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4581C-FC6E-C811-C93E-13D05E476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63C36D5-E094-528E-0C03-F36B922E0D06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크리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E2A7B84-13ED-6699-F7BF-B8280AA1B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185287"/>
              </p:ext>
            </p:extLst>
          </p:nvPr>
        </p:nvGraphicFramePr>
        <p:xfrm>
          <a:off x="2135028" y="2468880"/>
          <a:ext cx="7921943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94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크리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적중 시킨 캐릭터의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스텟에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따른 치명타가 발생할 확률과 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피해량을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기본 치명타 확률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 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추가 상승된 치명타 확률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 치명타 확률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1.1 ~ 1.3 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기본 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배율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 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추가 상승된 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배율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 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6724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A0296-4B8A-A0D8-CE1C-9D136BDD6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3DF2D92-9526-F66A-8CCF-9816EBB2D35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데미지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649CBDF-128E-54F8-4B3B-FABAE1425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962739"/>
              </p:ext>
            </p:extLst>
          </p:nvPr>
        </p:nvGraphicFramePr>
        <p:xfrm>
          <a:off x="3445510" y="2453640"/>
          <a:ext cx="530098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098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데미지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스킬이 적중했을 경우 실제로 적용되는 데미지를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명중 확률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공격력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대상의 방어력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 치명타 확률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 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데미지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251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 </a:t>
            </a:r>
            <a:r>
              <a:rPr lang="en-US" altLang="ko-KR" dirty="0"/>
              <a:t>-</a:t>
            </a:r>
            <a:r>
              <a:rPr lang="ko-KR" altLang="en-US" dirty="0"/>
              <a:t> 규칙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867792"/>
              </p:ext>
            </p:extLst>
          </p:nvPr>
        </p:nvGraphicFramePr>
        <p:xfrm>
          <a:off x="1555591" y="2423160"/>
          <a:ext cx="908081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0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규칙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89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습득하기 위해서는 스킬 창에서 해금된 스킬에 스킬 포인트를 투자하여 활성화 해야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6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포인트는 레벨 업 및 수련으로 획득할 수 있으며 경지별로 얻을 수 있는 한계치가 존재한다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46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활성화시 소비 되는 스킬 포인트는 스킬의 종류에 따라서 다르다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74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상위의 스킬일 수록 소비되는 스킬 포인트의 량이 늘어난다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671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선행 스킬이 활성화 되어있고 활성화에 필요한 스킬 포인트를 보유한 스킬은 테두리가 생긴다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306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5985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CA45-BFAB-B6AD-07E3-4225526B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4C6E57B-D80C-A71B-6440-07C2D3437DA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-UI </a:t>
            </a:r>
            <a:r>
              <a:rPr lang="ko-KR" altLang="en-US" dirty="0"/>
              <a:t>표현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E302D9-CB5C-6FA2-52C6-8A56E4F50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437686"/>
              </p:ext>
            </p:extLst>
          </p:nvPr>
        </p:nvGraphicFramePr>
        <p:xfrm>
          <a:off x="3158966" y="3529330"/>
          <a:ext cx="5874068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406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UI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데미지의 최대 표기 시간은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초이다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데미지의 최대 표기량은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040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표기된 데미지가 최대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표기량일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때 새로운 데미지가 표기될 경우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가장 오래전에 표기된 데미지를 소멸시키고 새로운 데미지를 표기한다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559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데미지는 대상의 머리 위에 표기된다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234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생성된 데미지는 조금씩 위로 이동한다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49124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262B533-D7B5-5708-B5C0-CD0F3B21C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724811"/>
              </p:ext>
            </p:extLst>
          </p:nvPr>
        </p:nvGraphicFramePr>
        <p:xfrm>
          <a:off x="2032000" y="2624455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607364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296771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일반 데미지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치명타 데미지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0798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397B2E5-3B15-7DB9-6607-7A510E98358F}"/>
              </a:ext>
            </a:extLst>
          </p:cNvPr>
          <p:cNvSpPr txBox="1"/>
          <p:nvPr/>
        </p:nvSpPr>
        <p:spPr>
          <a:xfrm>
            <a:off x="2543175" y="1793240"/>
            <a:ext cx="297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Aharoni" panose="020F0502020204030204" pitchFamily="2" charset="-79"/>
                <a:cs typeface="Aharoni" panose="020F0502020204030204" pitchFamily="2" charset="-79"/>
              </a:rPr>
              <a:t>12345</a:t>
            </a:r>
            <a:endParaRPr lang="ko-KR" altLang="en-US" sz="4400" dirty="0"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5F612-DFD4-DE94-F285-2C3077BCF3DF}"/>
              </a:ext>
            </a:extLst>
          </p:cNvPr>
          <p:cNvSpPr txBox="1"/>
          <p:nvPr/>
        </p:nvSpPr>
        <p:spPr>
          <a:xfrm>
            <a:off x="6677025" y="1623675"/>
            <a:ext cx="29718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i="1" dirty="0">
                <a:latin typeface="Berlin Sans FB Demi" panose="020E0802020502020306" pitchFamily="34" charset="0"/>
                <a:cs typeface="Aharoni" panose="020F0502020204030204" pitchFamily="2" charset="-79"/>
              </a:rPr>
              <a:t>12345</a:t>
            </a:r>
            <a:endParaRPr lang="ko-KR" altLang="en-US" sz="5400" i="1" dirty="0">
              <a:latin typeface="Berlin Sans FB Demi" panose="020E0802020502020306" pitchFamily="34" charset="0"/>
              <a:cs typeface="Aharoni" panose="020F050202020403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02610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 </a:t>
            </a:r>
            <a:r>
              <a:rPr lang="en-US" altLang="ko-KR" dirty="0"/>
              <a:t>-</a:t>
            </a:r>
            <a:r>
              <a:rPr lang="ko-KR" altLang="en-US" dirty="0"/>
              <a:t>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9ED83C-A707-4979-9E88-8EB588BAE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864" y="1153795"/>
            <a:ext cx="5542271" cy="561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4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– </a:t>
            </a:r>
            <a:r>
              <a:rPr lang="ko-KR" altLang="en-US" dirty="0"/>
              <a:t>스킬 창</a:t>
            </a:r>
          </a:p>
        </p:txBody>
      </p:sp>
      <p:graphicFrame>
        <p:nvGraphicFramePr>
          <p:cNvPr id="507" name="표 507">
            <a:extLst>
              <a:ext uri="{FF2B5EF4-FFF2-40B4-BE49-F238E27FC236}">
                <a16:creationId xmlns:a16="http://schemas.microsoft.com/office/drawing/2014/main" id="{AB42501C-9E28-4554-95F0-10E756B8C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791303"/>
              </p:ext>
            </p:extLst>
          </p:nvPr>
        </p:nvGraphicFramePr>
        <p:xfrm>
          <a:off x="6611903" y="2514600"/>
          <a:ext cx="487616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896270061"/>
                    </a:ext>
                  </a:extLst>
                </a:gridCol>
                <a:gridCol w="1195705">
                  <a:extLst>
                    <a:ext uri="{9D8B030D-6E8A-4147-A177-3AD203B41FA5}">
                      <a16:colId xmlns:a16="http://schemas.microsoft.com/office/drawing/2014/main" val="3688716788"/>
                    </a:ext>
                  </a:extLst>
                </a:gridCol>
                <a:gridCol w="3337243">
                  <a:extLst>
                    <a:ext uri="{9D8B030D-6E8A-4147-A177-3AD203B41FA5}">
                      <a16:colId xmlns:a16="http://schemas.microsoft.com/office/drawing/2014/main" val="1602295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별로 스킬을 정리해서 볼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확인 중인 스킬의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3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스킬들을 아이콘으로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668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사용 가능한 스킬 포인트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95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플레이어가 획득한 스킬 포인트의 총합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313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이름으로 검색 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372628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D1EC1142-3E56-44BC-ACC3-7D55CC503719}"/>
              </a:ext>
            </a:extLst>
          </p:cNvPr>
          <p:cNvGrpSpPr/>
          <p:nvPr/>
        </p:nvGrpSpPr>
        <p:grpSpPr>
          <a:xfrm>
            <a:off x="703931" y="1178564"/>
            <a:ext cx="5472304" cy="5462867"/>
            <a:chOff x="732173" y="1103033"/>
            <a:chExt cx="5472304" cy="5462867"/>
          </a:xfrm>
        </p:grpSpPr>
        <p:sp>
          <p:nvSpPr>
            <p:cNvPr id="15" name="사각형: 잘린 한쪽 모서리 14">
              <a:extLst>
                <a:ext uri="{FF2B5EF4-FFF2-40B4-BE49-F238E27FC236}">
                  <a16:creationId xmlns:a16="http://schemas.microsoft.com/office/drawing/2014/main" id="{F3E0CF41-0368-4410-B7CD-A64962915DB0}"/>
                </a:ext>
              </a:extLst>
            </p:cNvPr>
            <p:cNvSpPr/>
            <p:nvPr/>
          </p:nvSpPr>
          <p:spPr>
            <a:xfrm flipH="1">
              <a:off x="1409700" y="1153795"/>
              <a:ext cx="4686300" cy="5412105"/>
            </a:xfrm>
            <a:prstGeom prst="snip1Rect">
              <a:avLst>
                <a:gd name="adj" fmla="val 209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459D1B7-D81C-4C4C-A25A-F6255AEE66C6}"/>
                </a:ext>
              </a:extLst>
            </p:cNvPr>
            <p:cNvSpPr/>
            <p:nvPr/>
          </p:nvSpPr>
          <p:spPr>
            <a:xfrm>
              <a:off x="984738" y="2579604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소림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B0285C8-654D-499E-9F57-A84AC79C76ED}"/>
                </a:ext>
              </a:extLst>
            </p:cNvPr>
            <p:cNvSpPr/>
            <p:nvPr/>
          </p:nvSpPr>
          <p:spPr>
            <a:xfrm>
              <a:off x="984738" y="2893908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무당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E8C0DF3-7475-4D6A-912B-A6EB8ECD0960}"/>
                </a:ext>
              </a:extLst>
            </p:cNvPr>
            <p:cNvSpPr/>
            <p:nvPr/>
          </p:nvSpPr>
          <p:spPr>
            <a:xfrm>
              <a:off x="984738" y="2265300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개방</a:t>
              </a:r>
            </a:p>
          </p:txBody>
        </p:sp>
        <p:sp>
          <p:nvSpPr>
            <p:cNvPr id="456" name="직사각형 455">
              <a:extLst>
                <a:ext uri="{FF2B5EF4-FFF2-40B4-BE49-F238E27FC236}">
                  <a16:creationId xmlns:a16="http://schemas.microsoft.com/office/drawing/2014/main" id="{23484106-6B73-48B7-BA17-51A73978612A}"/>
                </a:ext>
              </a:extLst>
            </p:cNvPr>
            <p:cNvSpPr/>
            <p:nvPr/>
          </p:nvSpPr>
          <p:spPr>
            <a:xfrm>
              <a:off x="984738" y="3527477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곤륜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7" name="직사각형 456">
              <a:extLst>
                <a:ext uri="{FF2B5EF4-FFF2-40B4-BE49-F238E27FC236}">
                  <a16:creationId xmlns:a16="http://schemas.microsoft.com/office/drawing/2014/main" id="{896E1A46-431D-4782-9A14-9E5A5C6AD12A}"/>
                </a:ext>
              </a:extLst>
            </p:cNvPr>
            <p:cNvSpPr/>
            <p:nvPr/>
          </p:nvSpPr>
          <p:spPr>
            <a:xfrm>
              <a:off x="984738" y="3857085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종남</a:t>
              </a:r>
            </a:p>
          </p:txBody>
        </p:sp>
        <p:sp>
          <p:nvSpPr>
            <p:cNvPr id="458" name="직사각형 457">
              <a:extLst>
                <a:ext uri="{FF2B5EF4-FFF2-40B4-BE49-F238E27FC236}">
                  <a16:creationId xmlns:a16="http://schemas.microsoft.com/office/drawing/2014/main" id="{BC81AF2F-6F0A-4E3F-8772-08AF10A05689}"/>
                </a:ext>
              </a:extLst>
            </p:cNvPr>
            <p:cNvSpPr/>
            <p:nvPr/>
          </p:nvSpPr>
          <p:spPr>
            <a:xfrm>
              <a:off x="984738" y="4171389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9" name="직사각형 458">
              <a:extLst>
                <a:ext uri="{FF2B5EF4-FFF2-40B4-BE49-F238E27FC236}">
                  <a16:creationId xmlns:a16="http://schemas.microsoft.com/office/drawing/2014/main" id="{A86D438E-4C8F-418F-9F18-9E3D2FED9E86}"/>
                </a:ext>
              </a:extLst>
            </p:cNvPr>
            <p:cNvSpPr/>
            <p:nvPr/>
          </p:nvSpPr>
          <p:spPr>
            <a:xfrm>
              <a:off x="984738" y="4485693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혈교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0" name="직사각형 459">
              <a:extLst>
                <a:ext uri="{FF2B5EF4-FFF2-40B4-BE49-F238E27FC236}">
                  <a16:creationId xmlns:a16="http://schemas.microsoft.com/office/drawing/2014/main" id="{3125FFD6-B7CA-4F6A-86B6-13E26A0DAC6E}"/>
                </a:ext>
              </a:extLst>
            </p:cNvPr>
            <p:cNvSpPr/>
            <p:nvPr/>
          </p:nvSpPr>
          <p:spPr>
            <a:xfrm>
              <a:off x="984738" y="4815302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하오문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1" name="직사각형 460">
              <a:extLst>
                <a:ext uri="{FF2B5EF4-FFF2-40B4-BE49-F238E27FC236}">
                  <a16:creationId xmlns:a16="http://schemas.microsoft.com/office/drawing/2014/main" id="{B77C40A3-8429-43C7-B0C0-C0A26473A54E}"/>
                </a:ext>
              </a:extLst>
            </p:cNvPr>
            <p:cNvSpPr/>
            <p:nvPr/>
          </p:nvSpPr>
          <p:spPr>
            <a:xfrm>
              <a:off x="984738" y="5129606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일월신교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2" name="직사각형 461">
              <a:extLst>
                <a:ext uri="{FF2B5EF4-FFF2-40B4-BE49-F238E27FC236}">
                  <a16:creationId xmlns:a16="http://schemas.microsoft.com/office/drawing/2014/main" id="{FBD0AF60-85D8-494D-B3C5-9CF8D4D2FB4C}"/>
                </a:ext>
              </a:extLst>
            </p:cNvPr>
            <p:cNvSpPr/>
            <p:nvPr/>
          </p:nvSpPr>
          <p:spPr>
            <a:xfrm>
              <a:off x="984738" y="5443910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좌도방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3" name="직사각형 462">
              <a:extLst>
                <a:ext uri="{FF2B5EF4-FFF2-40B4-BE49-F238E27FC236}">
                  <a16:creationId xmlns:a16="http://schemas.microsoft.com/office/drawing/2014/main" id="{BED9C9DE-2E19-430F-8B1D-A9D01E215D5C}"/>
                </a:ext>
              </a:extLst>
            </p:cNvPr>
            <p:cNvSpPr/>
            <p:nvPr/>
          </p:nvSpPr>
          <p:spPr>
            <a:xfrm>
              <a:off x="984738" y="5758214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우도방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3" name="사각형: 잘린 한쪽 모서리 52">
              <a:extLst>
                <a:ext uri="{FF2B5EF4-FFF2-40B4-BE49-F238E27FC236}">
                  <a16:creationId xmlns:a16="http://schemas.microsoft.com/office/drawing/2014/main" id="{250C1BEF-79DB-4325-8C7F-2E0C38B9396E}"/>
                </a:ext>
              </a:extLst>
            </p:cNvPr>
            <p:cNvSpPr/>
            <p:nvPr/>
          </p:nvSpPr>
          <p:spPr>
            <a:xfrm flipH="1">
              <a:off x="1529862" y="1272479"/>
              <a:ext cx="4440025" cy="5100741"/>
            </a:xfrm>
            <a:prstGeom prst="snip1Rect">
              <a:avLst>
                <a:gd name="adj" fmla="val 2098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844EA888-FB79-4203-B91E-02FBEE4275D7}"/>
                </a:ext>
              </a:extLst>
            </p:cNvPr>
            <p:cNvSpPr/>
            <p:nvPr/>
          </p:nvSpPr>
          <p:spPr>
            <a:xfrm>
              <a:off x="2140903" y="1641810"/>
              <a:ext cx="3626851" cy="4193711"/>
            </a:xfrm>
            <a:prstGeom prst="roundRect">
              <a:avLst>
                <a:gd name="adj" fmla="val 8018"/>
              </a:avLst>
            </a:prstGeom>
            <a:solidFill>
              <a:schemeClr val="accent3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0BE0A22-0552-4E74-A76C-7811BE70FEEE}"/>
                </a:ext>
              </a:extLst>
            </p:cNvPr>
            <p:cNvSpPr/>
            <p:nvPr/>
          </p:nvSpPr>
          <p:spPr>
            <a:xfrm>
              <a:off x="5356585" y="1103033"/>
              <a:ext cx="847892" cy="2428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닫기 </a:t>
              </a:r>
              <a:r>
                <a:rPr lang="en-US" altLang="ko-KR" sz="1200" dirty="0"/>
                <a:t>ESC</a:t>
              </a:r>
              <a:endParaRPr lang="ko-KR" altLang="en-US" sz="1200" dirty="0"/>
            </a:p>
          </p:txBody>
        </p:sp>
        <p:sp>
          <p:nvSpPr>
            <p:cNvPr id="425" name="사각형: 둥근 모서리 424">
              <a:extLst>
                <a:ext uri="{FF2B5EF4-FFF2-40B4-BE49-F238E27FC236}">
                  <a16:creationId xmlns:a16="http://schemas.microsoft.com/office/drawing/2014/main" id="{ADE92162-046B-4D54-B0F6-F8987F6B2015}"/>
                </a:ext>
              </a:extLst>
            </p:cNvPr>
            <p:cNvSpPr/>
            <p:nvPr/>
          </p:nvSpPr>
          <p:spPr>
            <a:xfrm>
              <a:off x="5750169" y="1805144"/>
              <a:ext cx="45719" cy="389906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사각형: 둥근 모서리 425">
              <a:extLst>
                <a:ext uri="{FF2B5EF4-FFF2-40B4-BE49-F238E27FC236}">
                  <a16:creationId xmlns:a16="http://schemas.microsoft.com/office/drawing/2014/main" id="{708FF318-E756-4A97-AF91-BA878075016D}"/>
                </a:ext>
              </a:extLst>
            </p:cNvPr>
            <p:cNvSpPr/>
            <p:nvPr/>
          </p:nvSpPr>
          <p:spPr>
            <a:xfrm>
              <a:off x="5715001" y="1866271"/>
              <a:ext cx="109216" cy="42238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직사각형 428">
              <a:extLst>
                <a:ext uri="{FF2B5EF4-FFF2-40B4-BE49-F238E27FC236}">
                  <a16:creationId xmlns:a16="http://schemas.microsoft.com/office/drawing/2014/main" id="{9E0822B6-9064-4B2E-B9FB-CB069433913E}"/>
                </a:ext>
              </a:extLst>
            </p:cNvPr>
            <p:cNvSpPr/>
            <p:nvPr/>
          </p:nvSpPr>
          <p:spPr>
            <a:xfrm>
              <a:off x="3945830" y="6028202"/>
              <a:ext cx="1829710" cy="2143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잘린 한쪽 모서리 15">
              <a:extLst>
                <a:ext uri="{FF2B5EF4-FFF2-40B4-BE49-F238E27FC236}">
                  <a16:creationId xmlns:a16="http://schemas.microsoft.com/office/drawing/2014/main" id="{BCBEC122-7459-4D94-BC52-562AE6CF9278}"/>
                </a:ext>
              </a:extLst>
            </p:cNvPr>
            <p:cNvSpPr/>
            <p:nvPr/>
          </p:nvSpPr>
          <p:spPr>
            <a:xfrm flipV="1">
              <a:off x="1131223" y="1153794"/>
              <a:ext cx="1087331" cy="594023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40A361-7924-4331-A7C5-FED72B009C22}"/>
                </a:ext>
              </a:extLst>
            </p:cNvPr>
            <p:cNvSpPr txBox="1"/>
            <p:nvPr/>
          </p:nvSpPr>
          <p:spPr>
            <a:xfrm>
              <a:off x="1191334" y="1270704"/>
              <a:ext cx="970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스킬 창</a:t>
              </a:r>
            </a:p>
          </p:txBody>
        </p:sp>
        <p:sp>
          <p:nvSpPr>
            <p:cNvPr id="465" name="사각형: 둥근 모서리 464">
              <a:extLst>
                <a:ext uri="{FF2B5EF4-FFF2-40B4-BE49-F238E27FC236}">
                  <a16:creationId xmlns:a16="http://schemas.microsoft.com/office/drawing/2014/main" id="{4B321857-11E4-4F7D-9DE3-DDD9A8623340}"/>
                </a:ext>
              </a:extLst>
            </p:cNvPr>
            <p:cNvSpPr/>
            <p:nvPr/>
          </p:nvSpPr>
          <p:spPr>
            <a:xfrm>
              <a:off x="1607925" y="6001654"/>
              <a:ext cx="1312218" cy="31873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120 / 250</a:t>
              </a:r>
              <a:endParaRPr lang="ko-KR" altLang="en-US" dirty="0"/>
            </a:p>
          </p:txBody>
        </p:sp>
        <p:grpSp>
          <p:nvGrpSpPr>
            <p:cNvPr id="481" name="그룹 480">
              <a:extLst>
                <a:ext uri="{FF2B5EF4-FFF2-40B4-BE49-F238E27FC236}">
                  <a16:creationId xmlns:a16="http://schemas.microsoft.com/office/drawing/2014/main" id="{69A32E9C-B8C7-4874-8DAB-25BC17B1FD9F}"/>
                </a:ext>
              </a:extLst>
            </p:cNvPr>
            <p:cNvGrpSpPr/>
            <p:nvPr/>
          </p:nvGrpSpPr>
          <p:grpSpPr>
            <a:xfrm rot="18875921">
              <a:off x="4002943" y="6058119"/>
              <a:ext cx="102841" cy="179573"/>
              <a:chOff x="7192108" y="2400294"/>
              <a:chExt cx="360000" cy="628608"/>
            </a:xfrm>
          </p:grpSpPr>
          <p:sp>
            <p:nvSpPr>
              <p:cNvPr id="474" name="원형: 비어 있음 473">
                <a:extLst>
                  <a:ext uri="{FF2B5EF4-FFF2-40B4-BE49-F238E27FC236}">
                    <a16:creationId xmlns:a16="http://schemas.microsoft.com/office/drawing/2014/main" id="{07B9F184-11F0-4C77-96F9-8DEFE003C065}"/>
                  </a:ext>
                </a:extLst>
              </p:cNvPr>
              <p:cNvSpPr/>
              <p:nvPr/>
            </p:nvSpPr>
            <p:spPr>
              <a:xfrm>
                <a:off x="7192108" y="2400294"/>
                <a:ext cx="360000" cy="360000"/>
              </a:xfrm>
              <a:prstGeom prst="donut">
                <a:avLst>
                  <a:gd name="adj" fmla="val 539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6" name="직선 연결선 475">
                <a:extLst>
                  <a:ext uri="{FF2B5EF4-FFF2-40B4-BE49-F238E27FC236}">
                    <a16:creationId xmlns:a16="http://schemas.microsoft.com/office/drawing/2014/main" id="{F6D770CF-8DDB-4EDC-82A9-E3A0CC95FC12}"/>
                  </a:ext>
                </a:extLst>
              </p:cNvPr>
              <p:cNvCxnSpPr>
                <a:cxnSpLocks/>
                <a:stCxn id="474" idx="4"/>
              </p:cNvCxnSpPr>
              <p:nvPr/>
            </p:nvCxnSpPr>
            <p:spPr>
              <a:xfrm>
                <a:off x="7372108" y="2760294"/>
                <a:ext cx="0" cy="268608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9" name="타원 478">
                <a:extLst>
                  <a:ext uri="{FF2B5EF4-FFF2-40B4-BE49-F238E27FC236}">
                    <a16:creationId xmlns:a16="http://schemas.microsoft.com/office/drawing/2014/main" id="{5DC1BEF6-58C0-4002-B7D1-ECABED680B17}"/>
                  </a:ext>
                </a:extLst>
              </p:cNvPr>
              <p:cNvSpPr/>
              <p:nvPr/>
            </p:nvSpPr>
            <p:spPr>
              <a:xfrm>
                <a:off x="7430811" y="2603302"/>
                <a:ext cx="59289" cy="592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85" name="그림 484">
              <a:extLst>
                <a:ext uri="{FF2B5EF4-FFF2-40B4-BE49-F238E27FC236}">
                  <a16:creationId xmlns:a16="http://schemas.microsoft.com/office/drawing/2014/main" id="{FD01D92D-4CA5-45BC-A15A-7AE285EE36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55"/>
            <a:stretch/>
          </p:blipFill>
          <p:spPr>
            <a:xfrm>
              <a:off x="2445186" y="2057956"/>
              <a:ext cx="3057334" cy="3781700"/>
            </a:xfrm>
            <a:prstGeom prst="rect">
              <a:avLst/>
            </a:prstGeom>
          </p:spPr>
        </p:pic>
        <p:sp>
          <p:nvSpPr>
            <p:cNvPr id="510" name="직사각형 509">
              <a:extLst>
                <a:ext uri="{FF2B5EF4-FFF2-40B4-BE49-F238E27FC236}">
                  <a16:creationId xmlns:a16="http://schemas.microsoft.com/office/drawing/2014/main" id="{0C0AD466-3D59-4F50-A25C-D6B630993EBB}"/>
                </a:ext>
              </a:extLst>
            </p:cNvPr>
            <p:cNvSpPr/>
            <p:nvPr/>
          </p:nvSpPr>
          <p:spPr>
            <a:xfrm>
              <a:off x="867586" y="2179598"/>
              <a:ext cx="721388" cy="3899363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0F987CE0-B91D-43DB-AF5B-06B6BDC3EC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73" y="1999585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55" name="직사각형 454">
              <a:extLst>
                <a:ext uri="{FF2B5EF4-FFF2-40B4-BE49-F238E27FC236}">
                  <a16:creationId xmlns:a16="http://schemas.microsoft.com/office/drawing/2014/main" id="{4695F91C-8A62-40A9-926B-FE2B0D08D0AF}"/>
                </a:ext>
              </a:extLst>
            </p:cNvPr>
            <p:cNvSpPr/>
            <p:nvPr/>
          </p:nvSpPr>
          <p:spPr>
            <a:xfrm>
              <a:off x="984738" y="3213173"/>
              <a:ext cx="1000819" cy="269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화산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2" name="직사각형 511">
              <a:extLst>
                <a:ext uri="{FF2B5EF4-FFF2-40B4-BE49-F238E27FC236}">
                  <a16:creationId xmlns:a16="http://schemas.microsoft.com/office/drawing/2014/main" id="{118097C4-1217-47CF-BA57-4187D715D98E}"/>
                </a:ext>
              </a:extLst>
            </p:cNvPr>
            <p:cNvSpPr/>
            <p:nvPr/>
          </p:nvSpPr>
          <p:spPr>
            <a:xfrm>
              <a:off x="947577" y="3163002"/>
              <a:ext cx="1101025" cy="364475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3" name="직사각형 512">
              <a:extLst>
                <a:ext uri="{FF2B5EF4-FFF2-40B4-BE49-F238E27FC236}">
                  <a16:creationId xmlns:a16="http://schemas.microsoft.com/office/drawing/2014/main" id="{7401B38F-AD90-41E5-9303-D56A6A1A384B}"/>
                </a:ext>
              </a:extLst>
            </p:cNvPr>
            <p:cNvSpPr/>
            <p:nvPr/>
          </p:nvSpPr>
          <p:spPr>
            <a:xfrm>
              <a:off x="1699120" y="6003886"/>
              <a:ext cx="480214" cy="318734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직사각형 513">
              <a:extLst>
                <a:ext uri="{FF2B5EF4-FFF2-40B4-BE49-F238E27FC236}">
                  <a16:creationId xmlns:a16="http://schemas.microsoft.com/office/drawing/2014/main" id="{4BA88CD3-B9D2-426F-A8C0-C5272AC9D4F7}"/>
                </a:ext>
              </a:extLst>
            </p:cNvPr>
            <p:cNvSpPr/>
            <p:nvPr/>
          </p:nvSpPr>
          <p:spPr>
            <a:xfrm>
              <a:off x="2351987" y="6003886"/>
              <a:ext cx="480214" cy="318734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직사각형 514">
              <a:extLst>
                <a:ext uri="{FF2B5EF4-FFF2-40B4-BE49-F238E27FC236}">
                  <a16:creationId xmlns:a16="http://schemas.microsoft.com/office/drawing/2014/main" id="{7C6AF0BD-AFDD-4D25-A8D5-CE63E2EA65F9}"/>
                </a:ext>
              </a:extLst>
            </p:cNvPr>
            <p:cNvSpPr/>
            <p:nvPr/>
          </p:nvSpPr>
          <p:spPr>
            <a:xfrm>
              <a:off x="3928245" y="6002626"/>
              <a:ext cx="1878387" cy="269988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직사각형 520">
              <a:extLst>
                <a:ext uri="{FF2B5EF4-FFF2-40B4-BE49-F238E27FC236}">
                  <a16:creationId xmlns:a16="http://schemas.microsoft.com/office/drawing/2014/main" id="{E098CC0A-4883-4DB9-B690-5231654C9C00}"/>
                </a:ext>
              </a:extLst>
            </p:cNvPr>
            <p:cNvSpPr/>
            <p:nvPr/>
          </p:nvSpPr>
          <p:spPr>
            <a:xfrm>
              <a:off x="2410519" y="2023508"/>
              <a:ext cx="3196005" cy="381614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AC9A8E19-6961-4F3A-A8DA-64A1EF741F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73" y="3009713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948EA565-BD12-477F-B03E-802372DB4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8841" y="2001916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234307B3-C109-4A27-B314-D680ED0081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3772" y="564730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A3E23520-D58E-4AE8-84F2-FB7AB6EB5F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5198" y="564730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19653C07-1F5E-4EC9-A25F-7E9905787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545" y="5972082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A731DC6-FAC3-4CBB-9007-0AC7E50DA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3580" y="4781451"/>
              <a:ext cx="430295" cy="43029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0C032FB-0770-4D49-AFB7-98CBB8B6572E}"/>
                </a:ext>
              </a:extLst>
            </p:cNvPr>
            <p:cNvSpPr/>
            <p:nvPr/>
          </p:nvSpPr>
          <p:spPr>
            <a:xfrm>
              <a:off x="4563559" y="4648200"/>
              <a:ext cx="1211981" cy="11465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스킬 아이콘을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마우스 왼쪽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더블 클릭해서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해당 스킬의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스킬 </a:t>
              </a:r>
              <a:r>
                <a:rPr lang="en-US" altLang="ko-KR" sz="1200" dirty="0">
                  <a:solidFill>
                    <a:schemeClr val="tx1"/>
                  </a:solidFill>
                </a:rPr>
                <a:t>‘</a:t>
              </a:r>
              <a:r>
                <a:rPr lang="ko-KR" altLang="en-US" sz="1200" dirty="0">
                  <a:solidFill>
                    <a:schemeClr val="tx1"/>
                  </a:solidFill>
                </a:rPr>
                <a:t>설명 창</a:t>
              </a:r>
              <a:r>
                <a:rPr lang="en-US" altLang="ko-KR" sz="1200" dirty="0">
                  <a:solidFill>
                    <a:schemeClr val="tx1"/>
                  </a:solidFill>
                </a:rPr>
                <a:t>’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팝업</a:t>
              </a: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C1C02C2-9593-49E1-941E-9F66844CC5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5339" y="3104559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1EE7DAA3-D017-4FDB-AABF-5A0A3E216D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1089" y="3625265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B9605FA-A6B1-428D-841C-06CC9A8280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0917" y="3625265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04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2824</TotalTime>
  <Pages>17</Pages>
  <Words>2618</Words>
  <Characters>0</Characters>
  <Application>Microsoft Office PowerPoint</Application>
  <DocSecurity>0</DocSecurity>
  <PresentationFormat>와이드스크린</PresentationFormat>
  <Lines>0</Lines>
  <Paragraphs>642</Paragraphs>
  <Slides>70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77" baseType="lpstr">
      <vt:lpstr>맑은 고딕</vt:lpstr>
      <vt:lpstr>함초롬바탕</vt:lpstr>
      <vt:lpstr>Aharoni</vt:lpstr>
      <vt:lpstr>Arial</vt:lpstr>
      <vt:lpstr>Berlin Sans FB Demi</vt:lpstr>
      <vt:lpstr>Wingdings</vt:lpstr>
      <vt:lpstr>Office 테마</vt:lpstr>
      <vt:lpstr>스킬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User</cp:lastModifiedBy>
  <cp:revision>948</cp:revision>
  <dcterms:modified xsi:type="dcterms:W3CDTF">2024-03-04T10:49:52Z</dcterms:modified>
  <cp:version>9.103.97.45139</cp:version>
</cp:coreProperties>
</file>