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8" r:id="rId2"/>
    <p:sldId id="266" r:id="rId3"/>
    <p:sldId id="265" r:id="rId4"/>
    <p:sldId id="268" r:id="rId5"/>
    <p:sldId id="271" r:id="rId6"/>
    <p:sldId id="273" r:id="rId7"/>
    <p:sldId id="277" r:id="rId8"/>
    <p:sldId id="274" r:id="rId9"/>
    <p:sldId id="275" r:id="rId10"/>
    <p:sldId id="269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7" userDrawn="1">
          <p15:clr>
            <a:srgbClr val="A4A3A4"/>
          </p15:clr>
        </p15:guide>
        <p15:guide id="5" pos="7241" userDrawn="1">
          <p15:clr>
            <a:srgbClr val="A4A3A4"/>
          </p15:clr>
        </p15:guide>
        <p15:guide id="6" pos="891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834" y="108"/>
      </p:cViewPr>
      <p:guideLst>
        <p:guide orient="horz" pos="2160"/>
        <p:guide pos="3840"/>
        <p:guide orient="horz" pos="730"/>
        <p:guide pos="437"/>
        <p:guide pos="7241"/>
        <p:guide pos="891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퀘스트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FB60E2-E889-4AEE-937F-8A1F11952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724" y="1154430"/>
            <a:ext cx="1821654" cy="454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1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9A1AAAF8-6CFC-415C-B3C1-0B31C113F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17624"/>
              </p:ext>
            </p:extLst>
          </p:nvPr>
        </p:nvGraphicFramePr>
        <p:xfrm>
          <a:off x="1416050" y="2477512"/>
          <a:ext cx="9359900" cy="190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167911011"/>
                    </a:ext>
                  </a:extLst>
                </a:gridCol>
              </a:tblGrid>
              <a:tr h="384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11495"/>
                  </a:ext>
                </a:extLst>
              </a:tr>
              <a:tr h="151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시스템 기획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알고리즘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흐름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과정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절차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우선 순위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동시 없음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조건 불만족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종료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시작 지점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이벤트 발생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종료 지점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정상 처리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비정상 처리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예외 사항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발생 가능한 최대한 많은 경우의 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6223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34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712389"/>
              </p:ext>
            </p:extLst>
          </p:nvPr>
        </p:nvGraphicFramePr>
        <p:xfrm>
          <a:off x="1414463" y="2212022"/>
          <a:ext cx="9351645" cy="2433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퀘스트 란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183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수행할 수 있는 다양한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목표가 있는 임무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플레이어에게 게임의 세계관을 설명하여 게임에 대한 흥미를 높이고 몰입감을 높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이고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게임을 원활하게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진행할 수 있게 하는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역할을 한다.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또한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퀘스트 완료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보상으로 플레이어의 성장에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영향을 주는 다양한 요소를 제공해 게임이 단조롭지 않게 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분류 기준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A37AD7E-ABF8-3CED-AAC3-28B2CB648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95535"/>
              </p:ext>
            </p:extLst>
          </p:nvPr>
        </p:nvGraphicFramePr>
        <p:xfrm>
          <a:off x="2123757" y="3115828"/>
          <a:ext cx="794448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토벌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몬스터를 정해진 숫자 이상 처치하는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수집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숫자 이상 획득하는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탐사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장소에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위치하는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호위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정해진 시간 동안 일정량 이상으로 유지하는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배달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전달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대화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대화상호작용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생존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정해진 시간 동안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이하로 내려가지 않게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4A58379-E970-4C1E-8602-809E26099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36806"/>
              </p:ext>
            </p:extLst>
          </p:nvPr>
        </p:nvGraphicFramePr>
        <p:xfrm>
          <a:off x="2123757" y="1258829"/>
          <a:ext cx="794448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4486">
                  <a:extLst>
                    <a:ext uri="{9D8B030D-6E8A-4147-A177-3AD203B41FA5}">
                      <a16:colId xmlns:a16="http://schemas.microsoft.com/office/drawing/2014/main" val="1155779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단일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13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퀘스트와 연관 되지 않는 독립적인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8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연계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54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퀘스트와 선행 퀘스트를 완료하는 것으로 발생하는 후속 퀘스트가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연결되어 있는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5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퀘스트 진행 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5265A6-E586-4F98-A052-42A3C9E70B3A}"/>
              </a:ext>
            </a:extLst>
          </p:cNvPr>
          <p:cNvGrpSpPr/>
          <p:nvPr/>
        </p:nvGrpSpPr>
        <p:grpSpPr>
          <a:xfrm>
            <a:off x="1439367" y="2680806"/>
            <a:ext cx="9336583" cy="1496388"/>
            <a:chOff x="695325" y="2680806"/>
            <a:chExt cx="9336583" cy="1496388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B4322E5-5BBC-3C0D-1887-B5828F3AF794}"/>
                </a:ext>
              </a:extLst>
            </p:cNvPr>
            <p:cNvGrpSpPr/>
            <p:nvPr/>
          </p:nvGrpSpPr>
          <p:grpSpPr>
            <a:xfrm>
              <a:off x="695325" y="2680806"/>
              <a:ext cx="1618297" cy="1496388"/>
              <a:chOff x="1579005" y="1958057"/>
              <a:chExt cx="2160001" cy="1997285"/>
            </a:xfrm>
          </p:grpSpPr>
          <p:sp>
            <p:nvSpPr>
              <p:cNvPr id="34" name="사각형: 둥근 대각선 방향 모서리 33">
                <a:extLst>
                  <a:ext uri="{FF2B5EF4-FFF2-40B4-BE49-F238E27FC236}">
                    <a16:creationId xmlns:a16="http://schemas.microsoft.com/office/drawing/2014/main" id="{ECAE434A-9BF7-2A68-C8C3-4FEFDDFE859B}"/>
                  </a:ext>
                </a:extLst>
              </p:cNvPr>
              <p:cNvSpPr/>
              <p:nvPr/>
            </p:nvSpPr>
            <p:spPr>
              <a:xfrm>
                <a:off x="1579006" y="1958057"/>
                <a:ext cx="2160000" cy="90000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알림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8CBCE67-A4F5-6136-901C-688036B1C7B6}"/>
                  </a:ext>
                </a:extLst>
              </p:cNvPr>
              <p:cNvSpPr/>
              <p:nvPr/>
            </p:nvSpPr>
            <p:spPr>
              <a:xfrm>
                <a:off x="1579005" y="2862502"/>
                <a:ext cx="2160000" cy="1092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수락 가능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en-US" altLang="ko-KR" sz="1400" b="0" dirty="0">
                    <a:solidFill>
                      <a:schemeClr val="tx1"/>
                    </a:solidFill>
                  </a:rPr>
                  <a:t>NPC, </a:t>
                </a:r>
                <a:r>
                  <a:rPr lang="ko-KR" altLang="en-US" sz="1400" b="0" dirty="0">
                    <a:solidFill>
                      <a:schemeClr val="tx1"/>
                    </a:solidFill>
                  </a:rPr>
                  <a:t>오브젝트에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팝업 표시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9A602CF-4949-E0C5-3671-4D5736C52E04}"/>
                </a:ext>
              </a:extLst>
            </p:cNvPr>
            <p:cNvGrpSpPr/>
            <p:nvPr/>
          </p:nvGrpSpPr>
          <p:grpSpPr>
            <a:xfrm>
              <a:off x="3268089" y="2680806"/>
              <a:ext cx="1618297" cy="1496388"/>
              <a:chOff x="1579005" y="1958057"/>
              <a:chExt cx="2160001" cy="1997285"/>
            </a:xfrm>
          </p:grpSpPr>
          <p:sp>
            <p:nvSpPr>
              <p:cNvPr id="38" name="사각형: 둥근 대각선 방향 모서리 37">
                <a:extLst>
                  <a:ext uri="{FF2B5EF4-FFF2-40B4-BE49-F238E27FC236}">
                    <a16:creationId xmlns:a16="http://schemas.microsoft.com/office/drawing/2014/main" id="{23A11173-5A1E-8D43-C45F-D0C0490F7A15}"/>
                  </a:ext>
                </a:extLst>
              </p:cNvPr>
              <p:cNvSpPr/>
              <p:nvPr/>
            </p:nvSpPr>
            <p:spPr>
              <a:xfrm>
                <a:off x="1579006" y="1958057"/>
                <a:ext cx="2160000" cy="90000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수락</a:t>
                </a: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F8C2606-64E7-5B60-99D9-98455A2F2A6D}"/>
                  </a:ext>
                </a:extLst>
              </p:cNvPr>
              <p:cNvSpPr/>
              <p:nvPr/>
            </p:nvSpPr>
            <p:spPr>
              <a:xfrm>
                <a:off x="1579005" y="2862502"/>
                <a:ext cx="2160000" cy="1092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상호작용으로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수락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7265F97-6CBC-0D4D-B389-91AF39799256}"/>
                </a:ext>
              </a:extLst>
            </p:cNvPr>
            <p:cNvGrpSpPr/>
            <p:nvPr/>
          </p:nvGrpSpPr>
          <p:grpSpPr>
            <a:xfrm>
              <a:off x="5840851" y="2680806"/>
              <a:ext cx="1618297" cy="1496388"/>
              <a:chOff x="1579005" y="1958057"/>
              <a:chExt cx="2160001" cy="1997285"/>
            </a:xfrm>
          </p:grpSpPr>
          <p:sp>
            <p:nvSpPr>
              <p:cNvPr id="41" name="사각형: 둥근 대각선 방향 모서리 40">
                <a:extLst>
                  <a:ext uri="{FF2B5EF4-FFF2-40B4-BE49-F238E27FC236}">
                    <a16:creationId xmlns:a16="http://schemas.microsoft.com/office/drawing/2014/main" id="{048B6BF8-BF2E-7167-5D64-230FB8701460}"/>
                  </a:ext>
                </a:extLst>
              </p:cNvPr>
              <p:cNvSpPr/>
              <p:nvPr/>
            </p:nvSpPr>
            <p:spPr>
              <a:xfrm>
                <a:off x="1579006" y="1958057"/>
                <a:ext cx="2160000" cy="90000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진행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F680755-E25D-0CB0-99A0-0F3D350C61C4}"/>
                  </a:ext>
                </a:extLst>
              </p:cNvPr>
              <p:cNvSpPr/>
              <p:nvPr/>
            </p:nvSpPr>
            <p:spPr>
              <a:xfrm>
                <a:off x="1579005" y="2862502"/>
                <a:ext cx="2160000" cy="1092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수락한 퀘스트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진행도 및 퀘스트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내용 표시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D4FFB2A-95C1-876F-58B7-37AB8BF63BB0}"/>
                </a:ext>
              </a:extLst>
            </p:cNvPr>
            <p:cNvGrpSpPr/>
            <p:nvPr/>
          </p:nvGrpSpPr>
          <p:grpSpPr>
            <a:xfrm>
              <a:off x="8413611" y="2680806"/>
              <a:ext cx="1618297" cy="1496388"/>
              <a:chOff x="1579005" y="1958057"/>
              <a:chExt cx="2160001" cy="1997285"/>
            </a:xfrm>
          </p:grpSpPr>
          <p:sp>
            <p:nvSpPr>
              <p:cNvPr id="44" name="사각형: 둥근 대각선 방향 모서리 43">
                <a:extLst>
                  <a:ext uri="{FF2B5EF4-FFF2-40B4-BE49-F238E27FC236}">
                    <a16:creationId xmlns:a16="http://schemas.microsoft.com/office/drawing/2014/main" id="{50DAAF0A-22FB-1CD4-71FC-92453BB8C612}"/>
                  </a:ext>
                </a:extLst>
              </p:cNvPr>
              <p:cNvSpPr/>
              <p:nvPr/>
            </p:nvSpPr>
            <p:spPr>
              <a:xfrm>
                <a:off x="1579006" y="1958057"/>
                <a:ext cx="2160000" cy="90000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완료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A820ADC-C517-625D-22A0-9D6A7E8AE4C2}"/>
                  </a:ext>
                </a:extLst>
              </p:cNvPr>
              <p:cNvSpPr/>
              <p:nvPr/>
            </p:nvSpPr>
            <p:spPr>
              <a:xfrm>
                <a:off x="1579005" y="2862502"/>
                <a:ext cx="2160000" cy="1092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목표를 달성한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퀘스트를 완료</a:t>
                </a:r>
              </a:p>
            </p:txBody>
          </p:sp>
        </p:grpSp>
        <p:sp>
          <p:nvSpPr>
            <p:cNvPr id="47" name="순서도: 병합 46">
              <a:extLst>
                <a:ext uri="{FF2B5EF4-FFF2-40B4-BE49-F238E27FC236}">
                  <a16:creationId xmlns:a16="http://schemas.microsoft.com/office/drawing/2014/main" id="{D8BC0540-428B-3F2A-58C3-4AD93016FB80}"/>
                </a:ext>
              </a:extLst>
            </p:cNvPr>
            <p:cNvSpPr/>
            <p:nvPr/>
          </p:nvSpPr>
          <p:spPr>
            <a:xfrm rot="16200000">
              <a:off x="2446979" y="3012585"/>
              <a:ext cx="687753" cy="685021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병합 23">
              <a:extLst>
                <a:ext uri="{FF2B5EF4-FFF2-40B4-BE49-F238E27FC236}">
                  <a16:creationId xmlns:a16="http://schemas.microsoft.com/office/drawing/2014/main" id="{01412E24-F012-4DB7-88F8-20DF69EE93C4}"/>
                </a:ext>
              </a:extLst>
            </p:cNvPr>
            <p:cNvSpPr/>
            <p:nvPr/>
          </p:nvSpPr>
          <p:spPr>
            <a:xfrm rot="16200000">
              <a:off x="5019742" y="3012584"/>
              <a:ext cx="687753" cy="685021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병합 24">
              <a:extLst>
                <a:ext uri="{FF2B5EF4-FFF2-40B4-BE49-F238E27FC236}">
                  <a16:creationId xmlns:a16="http://schemas.microsoft.com/office/drawing/2014/main" id="{D6F7C89F-8506-4054-BF83-26EEBC01C600}"/>
                </a:ext>
              </a:extLst>
            </p:cNvPr>
            <p:cNvSpPr/>
            <p:nvPr/>
          </p:nvSpPr>
          <p:spPr>
            <a:xfrm rot="16200000">
              <a:off x="7592503" y="3012584"/>
              <a:ext cx="687753" cy="685021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14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>
            <a:extLst>
              <a:ext uri="{FF2B5EF4-FFF2-40B4-BE49-F238E27FC236}">
                <a16:creationId xmlns:a16="http://schemas.microsoft.com/office/drawing/2014/main" id="{4FB2C7C0-FA87-4F5A-AD47-920B9B07A2F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공통 규칙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A5688E-7463-4AD2-A6F7-3B25B45FB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272116"/>
              </p:ext>
            </p:extLst>
          </p:nvPr>
        </p:nvGraphicFramePr>
        <p:xfrm>
          <a:off x="1414463" y="2514600"/>
          <a:ext cx="936148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487">
                  <a:extLst>
                    <a:ext uri="{9D8B030D-6E8A-4147-A177-3AD203B41FA5}">
                      <a16:colId xmlns:a16="http://schemas.microsoft.com/office/drawing/2014/main" val="1738685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공통 규칙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2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스토리 퀘스트는 최대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동시에 수행 가능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68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일반 퀘스트는 최대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 수행 가능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450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연계 퀘스트는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개의 퀘스트로 취급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257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최대 퀘스트 수행 숫자에 도달 시 퀘스트 추가 수행 불가 및 보류한다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599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61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5637865C-88BD-4EA2-BDBD-0BDBB496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49390"/>
              </p:ext>
            </p:extLst>
          </p:nvPr>
        </p:nvGraphicFramePr>
        <p:xfrm>
          <a:off x="4289742" y="1389380"/>
          <a:ext cx="720756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35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891047">
                  <a:extLst>
                    <a:ext uri="{9D8B030D-6E8A-4147-A177-3AD203B41FA5}">
                      <a16:colId xmlns:a16="http://schemas.microsoft.com/office/drawing/2014/main" val="3934005646"/>
                    </a:ext>
                  </a:extLst>
                </a:gridCol>
                <a:gridCol w="5083086">
                  <a:extLst>
                    <a:ext uri="{9D8B030D-6E8A-4147-A177-3AD203B41FA5}">
                      <a16:colId xmlns:a16="http://schemas.microsoft.com/office/drawing/2014/main" val="355691916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알림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퀘스트 발생 조건은 레벨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상호 작용 등이 있다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6887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하나의 퀘스트 당 발생 조건은 최대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 까지 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59912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 발생시 해당 퀘스트 부여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오브젝트에 퀘스트 팝업 발생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 팝업은 우선도에 따라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오브젝트에 최대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개까지 발생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52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우선도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팝업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2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b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완료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70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!</a:t>
                      </a:r>
                      <a:endParaRPr lang="ko-KR" altLang="en-US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적정 레벨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(±5)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수락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18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ko-KR" altLang="en-US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적정 레벨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(±5)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 진행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20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수락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670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진행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9402"/>
                  </a:ext>
                </a:extLst>
              </a:tr>
            </a:tbl>
          </a:graphicData>
        </a:graphic>
      </p:graphicFrame>
      <p:sp>
        <p:nvSpPr>
          <p:cNvPr id="4" name="Rect 0">
            <a:extLst>
              <a:ext uri="{FF2B5EF4-FFF2-40B4-BE49-F238E27FC236}">
                <a16:creationId xmlns:a16="http://schemas.microsoft.com/office/drawing/2014/main" id="{4FB2C7C0-FA87-4F5A-AD47-920B9B07A2F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알림 규칙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A3274A-3188-4862-AB60-288A935864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69" y="1259937"/>
            <a:ext cx="2261446" cy="512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6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149E06-D727-413E-A30E-61DF8DDA8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775759"/>
              </p:ext>
            </p:extLst>
          </p:nvPr>
        </p:nvGraphicFramePr>
        <p:xfrm>
          <a:off x="1610994" y="1280258"/>
          <a:ext cx="897001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8248968">
                  <a:extLst>
                    <a:ext uri="{9D8B030D-6E8A-4147-A177-3AD203B41FA5}">
                      <a16:colId xmlns:a16="http://schemas.microsoft.com/office/drawing/2014/main" val="40671309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발생 시 자동으로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에게 부여됨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발생 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가 직접 해당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오브젝트와 상호작용하여 퀘스트를 수락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1EF50-ACB9-42F3-8CCE-F37B99208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458223"/>
              </p:ext>
            </p:extLst>
          </p:nvPr>
        </p:nvGraphicFramePr>
        <p:xfrm>
          <a:off x="1610994" y="2875336"/>
          <a:ext cx="897001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0011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진행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퀘스트의 내용 표기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퀘스트의 진행도 표기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016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퀘스트의 분류 표기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198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퀘스트의 분류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완료 목표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는 토벌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탐사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호위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배당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대화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생존이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131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완료 목표는 최대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종류 까지 있음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432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일부 퀘스트를 제외한 퀘스트는 진행 도중 포기 가능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071767"/>
                  </a:ext>
                </a:extLst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수락 </a:t>
            </a:r>
            <a:r>
              <a:rPr lang="en-US" altLang="ko-KR" dirty="0"/>
              <a:t>&amp; </a:t>
            </a:r>
            <a:r>
              <a:rPr lang="ko-KR" altLang="en-US" dirty="0"/>
              <a:t>진행 세부 규칙</a:t>
            </a:r>
          </a:p>
        </p:txBody>
      </p:sp>
    </p:spTree>
    <p:extLst>
      <p:ext uri="{BB962C8B-B14F-4D97-AF65-F5344CB8AC3E}">
        <p14:creationId xmlns:p14="http://schemas.microsoft.com/office/powerpoint/2010/main" val="252252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58959D-94A3-438E-B5B6-A05808F4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616930"/>
              </p:ext>
            </p:extLst>
          </p:nvPr>
        </p:nvGraphicFramePr>
        <p:xfrm>
          <a:off x="1610994" y="1502200"/>
          <a:ext cx="89700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8248968">
                  <a:extLst>
                    <a:ext uri="{9D8B030D-6E8A-4147-A177-3AD203B41FA5}">
                      <a16:colId xmlns:a16="http://schemas.microsoft.com/office/drawing/2014/main" val="40671309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목표 달성 시 자동 완료 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목표 달성 후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오브젝트와 상호작용하여 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 보상은 경험치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게임 재화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종류가 존재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12531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 보상은 최대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한 종류 당 최대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999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 까지 지급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818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에 인벤토리에 보상을 받을 공간이 없을 경우 완료 보류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984748"/>
                  </a:ext>
                </a:extLst>
              </a:tr>
            </a:tbl>
          </a:graphicData>
        </a:graphic>
      </p:graphicFrame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완료 세부 </a:t>
            </a:r>
            <a:r>
              <a:rPr lang="ko-KR" altLang="en-US" dirty="0"/>
              <a:t>규칙</a:t>
            </a:r>
          </a:p>
        </p:txBody>
      </p:sp>
    </p:spTree>
    <p:extLst>
      <p:ext uri="{BB962C8B-B14F-4D97-AF65-F5344CB8AC3E}">
        <p14:creationId xmlns:p14="http://schemas.microsoft.com/office/powerpoint/2010/main" val="129759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Pages>5</Pages>
  <Words>482</Words>
  <Characters>0</Characters>
  <Application>Microsoft Office PowerPoint</Application>
  <DocSecurity>0</DocSecurity>
  <PresentationFormat>와이드스크린</PresentationFormat>
  <Lines>0</Lines>
  <Paragraphs>105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퀘스트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62</cp:revision>
  <dcterms:modified xsi:type="dcterms:W3CDTF">2024-01-12T10:53:03Z</dcterms:modified>
  <cp:version>9.103.97.45139</cp:version>
</cp:coreProperties>
</file>