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1"/>
  </p:notesMasterIdLst>
  <p:sldIdLst>
    <p:sldId id="258" r:id="rId2"/>
    <p:sldId id="266" r:id="rId3"/>
    <p:sldId id="265" r:id="rId4"/>
    <p:sldId id="268" r:id="rId5"/>
    <p:sldId id="270" r:id="rId6"/>
    <p:sldId id="267" r:id="rId7"/>
    <p:sldId id="269" r:id="rId8"/>
    <p:sldId id="271" r:id="rId9"/>
    <p:sldId id="27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1" userDrawn="1">
          <p15:clr>
            <a:srgbClr val="A4A3A4"/>
          </p15:clr>
        </p15:guide>
        <p15:guide id="4" pos="436" userDrawn="1">
          <p15:clr>
            <a:srgbClr val="A4A3A4"/>
          </p15:clr>
        </p15:guide>
        <p15:guide id="5" pos="7240" userDrawn="1">
          <p15:clr>
            <a:srgbClr val="A4A3A4"/>
          </p15:clr>
        </p15:guide>
        <p15:guide id="6" pos="889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40"/>
        <p:guide orient="horz" pos="731"/>
        <p:guide pos="436"/>
        <p:guide pos="7240"/>
        <p:guide pos="889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96840"/>
              </p:ext>
            </p:extLst>
          </p:nvPr>
        </p:nvGraphicFramePr>
        <p:xfrm>
          <a:off x="1414463" y="2514600"/>
          <a:ext cx="935164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협력하거나 소속될 수 있는 단체들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유저들은 다양한 세력에 우호도를 높이고 관련 퀘스트를 완료하는 것으로 다양한 보상을 받을 수 있다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953938"/>
              </p:ext>
            </p:extLst>
          </p:nvPr>
        </p:nvGraphicFramePr>
        <p:xfrm>
          <a:off x="820737" y="1647677"/>
          <a:ext cx="10549890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정보력을 가진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봉법과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장법, 권법을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곤륜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뛰어난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경공을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마공을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사용하는 마인들의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혈교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하오문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일월신교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우도방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기타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공통 세력 규칙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C040953-B259-45AF-A6F6-4A737A28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318909"/>
              </p:ext>
            </p:extLst>
          </p:nvPr>
        </p:nvGraphicFramePr>
        <p:xfrm>
          <a:off x="2821354" y="2012135"/>
          <a:ext cx="654929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9291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모든 세력에게는 플레이어 우호도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경계도가 존재한다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0883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무림 세력 규칙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4C040953-B259-45AF-A6F6-4A737A285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179807"/>
              </p:ext>
            </p:extLst>
          </p:nvPr>
        </p:nvGraphicFramePr>
        <p:xfrm>
          <a:off x="1680308" y="2513296"/>
          <a:ext cx="4064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35243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320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76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379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도방</a:t>
            </a:r>
            <a:r>
              <a:rPr lang="ko-KR" altLang="en-US" dirty="0"/>
              <a:t> 세력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B150CA-00F1-4A49-8E35-6CF98C8E584A}"/>
              </a:ext>
            </a:extLst>
          </p:cNvPr>
          <p:cNvGraphicFramePr>
            <a:graphicFrameLocks noGrp="1"/>
          </p:cNvGraphicFramePr>
          <p:nvPr/>
        </p:nvGraphicFramePr>
        <p:xfrm>
          <a:off x="1530826" y="1612769"/>
          <a:ext cx="913034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3027664129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2521053459"/>
                    </a:ext>
                  </a:extLst>
                </a:gridCol>
                <a:gridCol w="7504736">
                  <a:extLst>
                    <a:ext uri="{9D8B030D-6E8A-4147-A177-3AD203B41FA5}">
                      <a16:colId xmlns:a16="http://schemas.microsoft.com/office/drawing/2014/main" val="235231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행동에 따라 변하는 우호도에 따라 우호적인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적대적인 상태가 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346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사용하는 기술에 따라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우도방으로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나뉜다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5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905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92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561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기타 세력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B150CA-00F1-4A49-8E35-6CF98C8E584A}"/>
              </a:ext>
            </a:extLst>
          </p:cNvPr>
          <p:cNvGraphicFramePr>
            <a:graphicFrameLocks noGrp="1"/>
          </p:cNvGraphicFramePr>
          <p:nvPr/>
        </p:nvGraphicFramePr>
        <p:xfrm>
          <a:off x="1530826" y="1612769"/>
          <a:ext cx="913034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3027664129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2521053459"/>
                    </a:ext>
                  </a:extLst>
                </a:gridCol>
                <a:gridCol w="7504736">
                  <a:extLst>
                    <a:ext uri="{9D8B030D-6E8A-4147-A177-3AD203B41FA5}">
                      <a16:colId xmlns:a16="http://schemas.microsoft.com/office/drawing/2014/main" val="235231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행동에 따라 변하는 우호도에 따라 우호적인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적대적인 상태가 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346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사용하는 기술에 따라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우도방으로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나뉜다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5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905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92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247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세력 규칙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BB150CA-00F1-4A49-8E35-6CF98C8E584A}"/>
              </a:ext>
            </a:extLst>
          </p:cNvPr>
          <p:cNvGraphicFramePr>
            <a:graphicFrameLocks noGrp="1"/>
          </p:cNvGraphicFramePr>
          <p:nvPr/>
        </p:nvGraphicFramePr>
        <p:xfrm>
          <a:off x="1530826" y="1612769"/>
          <a:ext cx="9130348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3027664129"/>
                    </a:ext>
                  </a:extLst>
                </a:gridCol>
                <a:gridCol w="904569">
                  <a:extLst>
                    <a:ext uri="{9D8B030D-6E8A-4147-A177-3AD203B41FA5}">
                      <a16:colId xmlns:a16="http://schemas.microsoft.com/office/drawing/2014/main" val="2521053459"/>
                    </a:ext>
                  </a:extLst>
                </a:gridCol>
                <a:gridCol w="7504736">
                  <a:extLst>
                    <a:ext uri="{9D8B030D-6E8A-4147-A177-3AD203B41FA5}">
                      <a16:colId xmlns:a16="http://schemas.microsoft.com/office/drawing/2014/main" val="23523133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무림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행동에 따라 변하는 우호도에 따라 우호적인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적대적인 상태가 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234635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사용하는 기술에 따라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우도방으로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나뉜다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9650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190598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924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0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Pages>15</Pages>
  <Words>251</Words>
  <Characters>0</Characters>
  <Application>Microsoft Office PowerPoint</Application>
  <DocSecurity>0</DocSecurity>
  <PresentationFormat>와이드스크린</PresentationFormat>
  <Lines>0</Lines>
  <Paragraphs>67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84</cp:revision>
  <dcterms:modified xsi:type="dcterms:W3CDTF">2024-01-24T10:48:31Z</dcterms:modified>
  <cp:version>9.103.97.45139</cp:version>
</cp:coreProperties>
</file>