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20"/>
  </p:notesMasterIdLst>
  <p:sldIdLst>
    <p:sldId id="258" r:id="rId2"/>
    <p:sldId id="266" r:id="rId3"/>
    <p:sldId id="265" r:id="rId4"/>
    <p:sldId id="268" r:id="rId5"/>
    <p:sldId id="271" r:id="rId6"/>
    <p:sldId id="273" r:id="rId7"/>
    <p:sldId id="277" r:id="rId8"/>
    <p:sldId id="274" r:id="rId9"/>
    <p:sldId id="278" r:id="rId10"/>
    <p:sldId id="280" r:id="rId11"/>
    <p:sldId id="275" r:id="rId12"/>
    <p:sldId id="279" r:id="rId13"/>
    <p:sldId id="283" r:id="rId14"/>
    <p:sldId id="282" r:id="rId15"/>
    <p:sldId id="284" r:id="rId16"/>
    <p:sldId id="286" r:id="rId17"/>
    <p:sldId id="285" r:id="rId18"/>
    <p:sldId id="28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1" userDrawn="1">
          <p15:clr>
            <a:srgbClr val="A4A3A4"/>
          </p15:clr>
        </p15:guide>
        <p15:guide id="4" pos="436" userDrawn="1">
          <p15:clr>
            <a:srgbClr val="A4A3A4"/>
          </p15:clr>
        </p15:guide>
        <p15:guide id="5" pos="7240" userDrawn="1">
          <p15:clr>
            <a:srgbClr val="A4A3A4"/>
          </p15:clr>
        </p15:guide>
        <p15:guide id="6" pos="889" userDrawn="1">
          <p15:clr>
            <a:srgbClr val="A4A3A4"/>
          </p15:clr>
        </p15:guide>
        <p15:guide id="7" pos="67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2" autoAdjust="0"/>
    <p:restoredTop sz="94660"/>
  </p:normalViewPr>
  <p:slideViewPr>
    <p:cSldViewPr snapToGrid="0" snapToObjects="1" showGuides="1">
      <p:cViewPr varScale="1">
        <p:scale>
          <a:sx n="108" d="100"/>
          <a:sy n="108" d="100"/>
        </p:scale>
        <p:origin x="114" y="126"/>
      </p:cViewPr>
      <p:guideLst>
        <p:guide orient="horz" pos="2160"/>
        <p:guide pos="3840"/>
        <p:guide orient="horz" pos="731"/>
        <p:guide pos="436"/>
        <p:guide pos="7240"/>
        <p:guide pos="889"/>
        <p:guide pos="67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퀘스트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>
            <a:extLst>
              <a:ext uri="{FF2B5EF4-FFF2-40B4-BE49-F238E27FC236}">
                <a16:creationId xmlns:a16="http://schemas.microsoft.com/office/drawing/2014/main" id="{40A86AA1-F032-4F2C-89F3-F012AE77D26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실패 규칙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EB69DA5-E3A3-4C2D-915C-6D86CB87F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857370"/>
              </p:ext>
            </p:extLst>
          </p:nvPr>
        </p:nvGraphicFramePr>
        <p:xfrm>
          <a:off x="3881120" y="1600200"/>
          <a:ext cx="68948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4830">
                  <a:extLst>
                    <a:ext uri="{9D8B030D-6E8A-4147-A177-3AD203B41FA5}">
                      <a16:colId xmlns:a16="http://schemas.microsoft.com/office/drawing/2014/main" val="39127616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실패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6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실패 조건이 있는 퀘스트는 조건에 따라 실패를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187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실패 조건에는 시간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호위가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131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시간은 제한 시간 네에 임무를 해결하는 것과 일정 시간 이상을 버티는 것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77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퀘스트는 실패할 경우 해당 퀘스트에 시작 지점으로 돌아간다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341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돌발 퀘스트나 일부 퀘스트는 실패 시 퀘스트가 포기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및 소멸한다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79383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A45AC76C-672F-4655-871C-F73B72C94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55" y="1158875"/>
            <a:ext cx="2419985" cy="4831080"/>
          </a:xfrm>
          <a:prstGeom prst="rect">
            <a:avLst/>
          </a:prstGeom>
        </p:spPr>
      </p:pic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FFB0A5B-54FA-4B32-BDA9-5ED716820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396180"/>
              </p:ext>
            </p:extLst>
          </p:nvPr>
        </p:nvGraphicFramePr>
        <p:xfrm>
          <a:off x="3881120" y="3574550"/>
          <a:ext cx="689483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638">
                  <a:extLst>
                    <a:ext uri="{9D8B030D-6E8A-4147-A177-3AD203B41FA5}">
                      <a16:colId xmlns:a16="http://schemas.microsoft.com/office/drawing/2014/main" val="2273891367"/>
                    </a:ext>
                  </a:extLst>
                </a:gridCol>
                <a:gridCol w="5343192">
                  <a:extLst>
                    <a:ext uri="{9D8B030D-6E8A-4147-A177-3AD203B41FA5}">
                      <a16:colId xmlns:a16="http://schemas.microsoft.com/office/drawing/2014/main" val="359037077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실패 조건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697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시간 제한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제한 시간 안에 목표를 완수 못할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541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시간 제한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버티기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제한 시간 이상으로 버티지 못할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021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생존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 체력이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이하로 내려갈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941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호위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호위 대상의 체력이 일정량 이하로 내려갈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936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28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858959D-94A3-438E-B5B6-A05808F45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196085"/>
              </p:ext>
            </p:extLst>
          </p:nvPr>
        </p:nvGraphicFramePr>
        <p:xfrm>
          <a:off x="4715826" y="2590800"/>
          <a:ext cx="6061711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8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  <a:gridCol w="5400993">
                  <a:extLst>
                    <a:ext uri="{9D8B030D-6E8A-4147-A177-3AD203B41FA5}">
                      <a16:colId xmlns:a16="http://schemas.microsoft.com/office/drawing/2014/main" val="406713097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퀘스트 완료 조건은 퀘스트 당 최대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개까지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41154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퀘스트 완료 조건은 토벌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탐사 등이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19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퀘스트 완료 버튼이 나타나고 버튼을 사용하여 완료한다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타인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오브젝트와 상호작용하여 완료한다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482956"/>
                  </a:ext>
                </a:extLst>
              </a:tr>
            </a:tbl>
          </a:graphicData>
        </a:graphic>
      </p:graphicFrame>
      <p:sp>
        <p:nvSpPr>
          <p:cNvPr id="5" name="Rect 0">
            <a:extLst>
              <a:ext uri="{FF2B5EF4-FFF2-40B4-BE49-F238E27FC236}">
                <a16:creationId xmlns:a16="http://schemas.microsoft.com/office/drawing/2014/main" id="{973C568C-0574-430B-948F-BD8DC31E288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완료 규칙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A52FB2-8BAF-443D-86F5-3F3FA4289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780" y="1310005"/>
            <a:ext cx="2836545" cy="515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90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858959D-94A3-438E-B5B6-A05808F45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038304"/>
              </p:ext>
            </p:extLst>
          </p:nvPr>
        </p:nvGraphicFramePr>
        <p:xfrm>
          <a:off x="4994592" y="2454226"/>
          <a:ext cx="650271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2718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보상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인벤토리의 빈칸이 퀘스트 완료 보상 아이템의 숫자보다 적을 경우 퀘스트 완료는 보류된다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88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보상은 골드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경험치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아이템으로 구성된다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아이템 보상은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까지 지급된다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482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한 종류의 아이템은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999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까지 지급한다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551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장비 아이템은 각각을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개에 아이템으로 취급한다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745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장비 아이템을 제외한 아이템들은 각은 종류 끼리 겹쳐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개로 취급한다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15806"/>
                  </a:ext>
                </a:extLst>
              </a:tr>
            </a:tbl>
          </a:graphicData>
        </a:graphic>
      </p:graphicFrame>
      <p:sp>
        <p:nvSpPr>
          <p:cNvPr id="5" name="Rect 0">
            <a:extLst>
              <a:ext uri="{FF2B5EF4-FFF2-40B4-BE49-F238E27FC236}">
                <a16:creationId xmlns:a16="http://schemas.microsoft.com/office/drawing/2014/main" id="{973C568C-0574-430B-948F-BD8DC31E288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보상 규칙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DA38FC-1EAF-46DC-85DD-51CDA2054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1415415"/>
            <a:ext cx="4192905" cy="441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37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>
            <a:extLst>
              <a:ext uri="{FF2B5EF4-FFF2-40B4-BE49-F238E27FC236}">
                <a16:creationId xmlns:a16="http://schemas.microsoft.com/office/drawing/2014/main" id="{973C568C-0574-430B-948F-BD8DC31E288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21" name="도형 27"/>
          <p:cNvSpPr>
            <a:spLocks/>
          </p:cNvSpPr>
          <p:nvPr/>
        </p:nvSpPr>
        <p:spPr>
          <a:xfrm>
            <a:off x="1127287" y="1637087"/>
            <a:ext cx="3455035" cy="3689350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도형 34"/>
          <p:cNvSpPr>
            <a:spLocks/>
          </p:cNvSpPr>
          <p:nvPr/>
        </p:nvSpPr>
        <p:spPr>
          <a:xfrm>
            <a:off x="1040927" y="1550092"/>
            <a:ext cx="1463675" cy="312420"/>
          </a:xfrm>
          <a:prstGeom prst="snip1Rect">
            <a:avLst/>
          </a:prstGeom>
          <a:solidFill>
            <a:schemeClr val="bg1">
              <a:lumMod val="6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퀘스트-목록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도형 31"/>
          <p:cNvSpPr>
            <a:spLocks/>
          </p:cNvSpPr>
          <p:nvPr/>
        </p:nvSpPr>
        <p:spPr>
          <a:xfrm>
            <a:off x="4270537" y="1706302"/>
            <a:ext cx="251460" cy="234315"/>
          </a:xfrm>
          <a:prstGeom prst="rect">
            <a:avLst/>
          </a:prstGeom>
          <a:solidFill>
            <a:schemeClr val="bg1">
              <a:lumMod val="6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X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39"/>
          <p:cNvSpPr>
            <a:spLocks/>
          </p:cNvSpPr>
          <p:nvPr/>
        </p:nvSpPr>
        <p:spPr>
          <a:xfrm>
            <a:off x="1326677" y="2096192"/>
            <a:ext cx="2658745" cy="320675"/>
          </a:xfrm>
          <a:prstGeom prst="snip2DiagRect">
            <a:avLst/>
          </a:prstGeom>
          <a:solidFill>
            <a:schemeClr val="bg1">
              <a:lumMod val="7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퀘스</a:t>
            </a:r>
            <a:r>
              <a:rPr lang="ko-KR" sz="1800">
                <a:latin typeface="맑은 고딕" charset="0"/>
                <a:ea typeface="맑은 고딕" charset="0"/>
              </a:rPr>
              <a:t>트 대분류1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도형 45"/>
          <p:cNvSpPr>
            <a:spLocks/>
          </p:cNvSpPr>
          <p:nvPr/>
        </p:nvSpPr>
        <p:spPr>
          <a:xfrm>
            <a:off x="1646717" y="2451157"/>
            <a:ext cx="2486025" cy="26035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퀘스트 1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49"/>
          <p:cNvSpPr>
            <a:spLocks/>
          </p:cNvSpPr>
          <p:nvPr/>
        </p:nvSpPr>
        <p:spPr>
          <a:xfrm>
            <a:off x="1646717" y="2745797"/>
            <a:ext cx="2486025" cy="26035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퀘스트 2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50"/>
          <p:cNvSpPr>
            <a:spLocks/>
          </p:cNvSpPr>
          <p:nvPr/>
        </p:nvSpPr>
        <p:spPr>
          <a:xfrm>
            <a:off x="1646717" y="3031547"/>
            <a:ext cx="2486025" cy="26035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퀘스트 3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56"/>
          <p:cNvSpPr>
            <a:spLocks/>
          </p:cNvSpPr>
          <p:nvPr/>
        </p:nvSpPr>
        <p:spPr>
          <a:xfrm>
            <a:off x="3560607" y="2199697"/>
            <a:ext cx="364490" cy="17399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59"/>
          <p:cNvSpPr>
            <a:spLocks/>
          </p:cNvSpPr>
          <p:nvPr/>
        </p:nvSpPr>
        <p:spPr>
          <a:xfrm>
            <a:off x="1317787" y="3343332"/>
            <a:ext cx="2658745" cy="320675"/>
          </a:xfrm>
          <a:prstGeom prst="snip2DiagRect">
            <a:avLst/>
          </a:prstGeom>
          <a:solidFill>
            <a:schemeClr val="bg1">
              <a:lumMod val="7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퀘스</a:t>
            </a:r>
            <a:r>
              <a:rPr lang="ko-KR" sz="1800">
                <a:latin typeface="맑은 고딕" charset="0"/>
                <a:ea typeface="맑은 고딕" charset="0"/>
              </a:rPr>
              <a:t>트 대분류2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도형 58"/>
          <p:cNvSpPr>
            <a:spLocks/>
          </p:cNvSpPr>
          <p:nvPr/>
        </p:nvSpPr>
        <p:spPr>
          <a:xfrm>
            <a:off x="3559972" y="3437947"/>
            <a:ext cx="364490" cy="17399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+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도형 60"/>
          <p:cNvSpPr>
            <a:spLocks/>
          </p:cNvSpPr>
          <p:nvPr/>
        </p:nvSpPr>
        <p:spPr>
          <a:xfrm>
            <a:off x="4374042" y="2026342"/>
            <a:ext cx="46990" cy="3152775"/>
          </a:xfrm>
          <a:prstGeom prst="rect">
            <a:avLst/>
          </a:prstGeom>
          <a:solidFill>
            <a:schemeClr val="bg1">
              <a:lumMod val="6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도형 63"/>
          <p:cNvSpPr>
            <a:spLocks/>
          </p:cNvSpPr>
          <p:nvPr/>
        </p:nvSpPr>
        <p:spPr>
          <a:xfrm>
            <a:off x="4356262" y="2425122"/>
            <a:ext cx="70485" cy="7188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도형 20">
            <a:extLst>
              <a:ext uri="{FF2B5EF4-FFF2-40B4-BE49-F238E27FC236}">
                <a16:creationId xmlns:a16="http://schemas.microsoft.com/office/drawing/2014/main" id="{4B3A7E13-2328-42BE-B464-5A8A34B77CB9}"/>
              </a:ext>
            </a:extLst>
          </p:cNvPr>
          <p:cNvSpPr>
            <a:spLocks/>
          </p:cNvSpPr>
          <p:nvPr/>
        </p:nvSpPr>
        <p:spPr>
          <a:xfrm>
            <a:off x="1034576" y="1549650"/>
            <a:ext cx="1476375" cy="312862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도형 20">
            <a:extLst>
              <a:ext uri="{FF2B5EF4-FFF2-40B4-BE49-F238E27FC236}">
                <a16:creationId xmlns:a16="http://schemas.microsoft.com/office/drawing/2014/main" id="{A2743377-67BB-4C6A-99E6-F801E7AA1E76}"/>
              </a:ext>
            </a:extLst>
          </p:cNvPr>
          <p:cNvSpPr>
            <a:spLocks/>
          </p:cNvSpPr>
          <p:nvPr/>
        </p:nvSpPr>
        <p:spPr>
          <a:xfrm>
            <a:off x="4270537" y="1697288"/>
            <a:ext cx="251460" cy="252207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도형 20">
            <a:extLst>
              <a:ext uri="{FF2B5EF4-FFF2-40B4-BE49-F238E27FC236}">
                <a16:creationId xmlns:a16="http://schemas.microsoft.com/office/drawing/2014/main" id="{08D250D8-A0F7-48B3-8458-6F2B4D299B70}"/>
              </a:ext>
            </a:extLst>
          </p:cNvPr>
          <p:cNvSpPr>
            <a:spLocks/>
          </p:cNvSpPr>
          <p:nvPr/>
        </p:nvSpPr>
        <p:spPr>
          <a:xfrm>
            <a:off x="1317786" y="2099685"/>
            <a:ext cx="2685415" cy="317182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도형 20">
            <a:extLst>
              <a:ext uri="{FF2B5EF4-FFF2-40B4-BE49-F238E27FC236}">
                <a16:creationId xmlns:a16="http://schemas.microsoft.com/office/drawing/2014/main" id="{B5B61C52-54FC-4655-A78E-4F48B18C1377}"/>
              </a:ext>
            </a:extLst>
          </p:cNvPr>
          <p:cNvSpPr>
            <a:spLocks/>
          </p:cNvSpPr>
          <p:nvPr/>
        </p:nvSpPr>
        <p:spPr>
          <a:xfrm>
            <a:off x="3636437" y="3437947"/>
            <a:ext cx="225643" cy="226060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4" name="도형 20">
            <a:extLst>
              <a:ext uri="{FF2B5EF4-FFF2-40B4-BE49-F238E27FC236}">
                <a16:creationId xmlns:a16="http://schemas.microsoft.com/office/drawing/2014/main" id="{5BE938C9-CF3E-4130-B711-0FE8880832DB}"/>
              </a:ext>
            </a:extLst>
          </p:cNvPr>
          <p:cNvSpPr>
            <a:spLocks/>
          </p:cNvSpPr>
          <p:nvPr/>
        </p:nvSpPr>
        <p:spPr>
          <a:xfrm>
            <a:off x="3654473" y="2216207"/>
            <a:ext cx="207607" cy="173990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5" name="도형 20">
            <a:extLst>
              <a:ext uri="{FF2B5EF4-FFF2-40B4-BE49-F238E27FC236}">
                <a16:creationId xmlns:a16="http://schemas.microsoft.com/office/drawing/2014/main" id="{74F652F9-DD61-411A-8AA2-910AE5BF290B}"/>
              </a:ext>
            </a:extLst>
          </p:cNvPr>
          <p:cNvSpPr>
            <a:spLocks/>
          </p:cNvSpPr>
          <p:nvPr/>
        </p:nvSpPr>
        <p:spPr>
          <a:xfrm>
            <a:off x="1646717" y="2463402"/>
            <a:ext cx="2520314" cy="853259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도형 20">
            <a:extLst>
              <a:ext uri="{FF2B5EF4-FFF2-40B4-BE49-F238E27FC236}">
                <a16:creationId xmlns:a16="http://schemas.microsoft.com/office/drawing/2014/main" id="{69C793C4-86C2-4DAD-9355-2D1539131683}"/>
              </a:ext>
            </a:extLst>
          </p:cNvPr>
          <p:cNvSpPr>
            <a:spLocks/>
          </p:cNvSpPr>
          <p:nvPr/>
        </p:nvSpPr>
        <p:spPr>
          <a:xfrm>
            <a:off x="4315623" y="1993956"/>
            <a:ext cx="165098" cy="3255575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6" name="표 47">
            <a:extLst>
              <a:ext uri="{FF2B5EF4-FFF2-40B4-BE49-F238E27FC236}">
                <a16:creationId xmlns:a16="http://schemas.microsoft.com/office/drawing/2014/main" id="{B523A729-1044-4C0D-90D1-DB7C5601B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764987"/>
              </p:ext>
            </p:extLst>
          </p:nvPr>
        </p:nvGraphicFramePr>
        <p:xfrm>
          <a:off x="5017578" y="1671235"/>
          <a:ext cx="547624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4174475537"/>
                    </a:ext>
                  </a:extLst>
                </a:gridCol>
                <a:gridCol w="1852930">
                  <a:extLst>
                    <a:ext uri="{9D8B030D-6E8A-4147-A177-3AD203B41FA5}">
                      <a16:colId xmlns:a16="http://schemas.microsoft.com/office/drawing/2014/main" val="1614861917"/>
                    </a:ext>
                  </a:extLst>
                </a:gridCol>
                <a:gridCol w="364991">
                  <a:extLst>
                    <a:ext uri="{9D8B030D-6E8A-4147-A177-3AD203B41FA5}">
                      <a16:colId xmlns:a16="http://schemas.microsoft.com/office/drawing/2014/main" val="3294727359"/>
                    </a:ext>
                  </a:extLst>
                </a:gridCol>
                <a:gridCol w="2915102">
                  <a:extLst>
                    <a:ext uri="{9D8B030D-6E8A-4147-A177-3AD203B41FA5}">
                      <a16:colId xmlns:a16="http://schemas.microsoft.com/office/drawing/2014/main" val="41145141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창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팝업창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이름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810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닫기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팝업창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닫기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41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대분류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대분류 카테고리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43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대분류 열기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닫기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대분류 열기 및 닫기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137440"/>
                  </a:ext>
                </a:extLst>
              </a:tr>
              <a:tr h="24384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수행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6439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수행 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601864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완료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765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이름 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127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스크롤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팝업창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스크롤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659325"/>
                  </a:ext>
                </a:extLst>
              </a:tr>
              <a:tr h="129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수행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최대치 및 수행 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M=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메인 스토리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S=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서브 스토리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A=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자동 수락 퀘스트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최대 수행 가능 숫자와 현재 수행 중인 숫자 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257294"/>
                  </a:ext>
                </a:extLst>
              </a:tr>
            </a:tbl>
          </a:graphicData>
        </a:graphic>
      </p:graphicFrame>
      <p:sp>
        <p:nvSpPr>
          <p:cNvPr id="93" name="타원 92">
            <a:extLst>
              <a:ext uri="{FF2B5EF4-FFF2-40B4-BE49-F238E27FC236}">
                <a16:creationId xmlns:a16="http://schemas.microsoft.com/office/drawing/2014/main" id="{0705906B-F2CF-4D92-BA9A-6ECD792C9939}"/>
              </a:ext>
            </a:extLst>
          </p:cNvPr>
          <p:cNvSpPr>
            <a:spLocks noChangeAspect="1"/>
          </p:cNvSpPr>
          <p:nvPr/>
        </p:nvSpPr>
        <p:spPr>
          <a:xfrm>
            <a:off x="988858" y="1341000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CDAF5C13-FD5A-4C33-AC47-9D6824A37E70}"/>
              </a:ext>
            </a:extLst>
          </p:cNvPr>
          <p:cNvSpPr>
            <a:spLocks noChangeAspect="1"/>
          </p:cNvSpPr>
          <p:nvPr/>
        </p:nvSpPr>
        <p:spPr>
          <a:xfrm>
            <a:off x="4105753" y="1534511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3126C0A0-F7D1-4415-8D91-24FA50B477C1}"/>
              </a:ext>
            </a:extLst>
          </p:cNvPr>
          <p:cNvSpPr>
            <a:spLocks noChangeAspect="1"/>
          </p:cNvSpPr>
          <p:nvPr/>
        </p:nvSpPr>
        <p:spPr>
          <a:xfrm>
            <a:off x="1185707" y="1936277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D72960F1-AA5D-4755-B68A-8B7B2B7A0413}"/>
              </a:ext>
            </a:extLst>
          </p:cNvPr>
          <p:cNvSpPr>
            <a:spLocks noChangeAspect="1"/>
          </p:cNvSpPr>
          <p:nvPr/>
        </p:nvSpPr>
        <p:spPr>
          <a:xfrm>
            <a:off x="3511841" y="2060950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F5D6319F-B302-49BB-B1EC-826532946611}"/>
              </a:ext>
            </a:extLst>
          </p:cNvPr>
          <p:cNvSpPr>
            <a:spLocks noChangeAspect="1"/>
          </p:cNvSpPr>
          <p:nvPr/>
        </p:nvSpPr>
        <p:spPr>
          <a:xfrm>
            <a:off x="3486261" y="3276062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D4C7DECA-2B1A-43F8-8A04-1EE11727A7D4}"/>
              </a:ext>
            </a:extLst>
          </p:cNvPr>
          <p:cNvSpPr>
            <a:spLocks noChangeAspect="1"/>
          </p:cNvSpPr>
          <p:nvPr/>
        </p:nvSpPr>
        <p:spPr>
          <a:xfrm>
            <a:off x="4421032" y="3371449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C414E96B-83EB-46D0-BB5F-8C7F34250697}"/>
              </a:ext>
            </a:extLst>
          </p:cNvPr>
          <p:cNvGrpSpPr/>
          <p:nvPr/>
        </p:nvGrpSpPr>
        <p:grpSpPr>
          <a:xfrm>
            <a:off x="2477932" y="5048312"/>
            <a:ext cx="1893373" cy="261610"/>
            <a:chOff x="6277974" y="5027703"/>
            <a:chExt cx="2546796" cy="261610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3063852-E39F-4FDA-ABFA-60570A8FAE69}"/>
                </a:ext>
              </a:extLst>
            </p:cNvPr>
            <p:cNvSpPr txBox="1"/>
            <p:nvPr/>
          </p:nvSpPr>
          <p:spPr>
            <a:xfrm>
              <a:off x="6277974" y="5027703"/>
              <a:ext cx="8137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M 2/8 </a:t>
              </a:r>
              <a:endParaRPr lang="ko-KR" altLang="en-US" sz="11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D4D368D-5057-4E4D-BDEE-BD8A2F0A8CEB}"/>
                </a:ext>
              </a:extLst>
            </p:cNvPr>
            <p:cNvSpPr txBox="1"/>
            <p:nvPr/>
          </p:nvSpPr>
          <p:spPr>
            <a:xfrm>
              <a:off x="7144502" y="5027703"/>
              <a:ext cx="8137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S 2/20 </a:t>
              </a:r>
              <a:endParaRPr lang="ko-KR" altLang="en-US" sz="11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84E414D-B8EC-4B63-B21D-6F0313F1A20D}"/>
                </a:ext>
              </a:extLst>
            </p:cNvPr>
            <p:cNvSpPr txBox="1"/>
            <p:nvPr/>
          </p:nvSpPr>
          <p:spPr>
            <a:xfrm>
              <a:off x="8011030" y="5027703"/>
              <a:ext cx="8137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A 0/2 </a:t>
              </a:r>
              <a:endParaRPr lang="ko-KR" altLang="en-US" sz="1100" dirty="0"/>
            </a:p>
          </p:txBody>
        </p:sp>
      </p:grpSp>
      <p:sp>
        <p:nvSpPr>
          <p:cNvPr id="105" name="도형 20">
            <a:extLst>
              <a:ext uri="{FF2B5EF4-FFF2-40B4-BE49-F238E27FC236}">
                <a16:creationId xmlns:a16="http://schemas.microsoft.com/office/drawing/2014/main" id="{1BA665FF-5EEF-4F74-B451-7D996E165889}"/>
              </a:ext>
            </a:extLst>
          </p:cNvPr>
          <p:cNvSpPr>
            <a:spLocks/>
          </p:cNvSpPr>
          <p:nvPr/>
        </p:nvSpPr>
        <p:spPr>
          <a:xfrm>
            <a:off x="2521430" y="5018624"/>
            <a:ext cx="1771969" cy="307814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260F103C-E974-4ABA-BB04-FC0616B98DD0}"/>
              </a:ext>
            </a:extLst>
          </p:cNvPr>
          <p:cNvSpPr>
            <a:spLocks noChangeAspect="1"/>
          </p:cNvSpPr>
          <p:nvPr/>
        </p:nvSpPr>
        <p:spPr>
          <a:xfrm>
            <a:off x="2317720" y="4876058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" name="사다리꼴 1">
            <a:extLst>
              <a:ext uri="{FF2B5EF4-FFF2-40B4-BE49-F238E27FC236}">
                <a16:creationId xmlns:a16="http://schemas.microsoft.com/office/drawing/2014/main" id="{97CC45CD-1D94-4486-A1BB-19DEB9D8CBF1}"/>
              </a:ext>
            </a:extLst>
          </p:cNvPr>
          <p:cNvSpPr/>
          <p:nvPr/>
        </p:nvSpPr>
        <p:spPr>
          <a:xfrm rot="5400000">
            <a:off x="1369172" y="2453814"/>
            <a:ext cx="216000" cy="252000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3" name="사다리꼴 52">
            <a:extLst>
              <a:ext uri="{FF2B5EF4-FFF2-40B4-BE49-F238E27FC236}">
                <a16:creationId xmlns:a16="http://schemas.microsoft.com/office/drawing/2014/main" id="{46DE979E-98D1-47CC-8FD9-42BCD2AC1E94}"/>
              </a:ext>
            </a:extLst>
          </p:cNvPr>
          <p:cNvSpPr/>
          <p:nvPr/>
        </p:nvSpPr>
        <p:spPr>
          <a:xfrm rot="5400000">
            <a:off x="1369172" y="2754099"/>
            <a:ext cx="216000" cy="252000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sz="1200" dirty="0"/>
          </a:p>
        </p:txBody>
      </p:sp>
      <p:sp>
        <p:nvSpPr>
          <p:cNvPr id="54" name="사다리꼴 53">
            <a:extLst>
              <a:ext uri="{FF2B5EF4-FFF2-40B4-BE49-F238E27FC236}">
                <a16:creationId xmlns:a16="http://schemas.microsoft.com/office/drawing/2014/main" id="{7D674B3C-5434-4BDF-85DC-1E587E63A7EB}"/>
              </a:ext>
            </a:extLst>
          </p:cNvPr>
          <p:cNvSpPr/>
          <p:nvPr/>
        </p:nvSpPr>
        <p:spPr>
          <a:xfrm rot="5400000">
            <a:off x="1369172" y="3030692"/>
            <a:ext cx="216000" cy="252000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5" name="도형 20">
            <a:extLst>
              <a:ext uri="{FF2B5EF4-FFF2-40B4-BE49-F238E27FC236}">
                <a16:creationId xmlns:a16="http://schemas.microsoft.com/office/drawing/2014/main" id="{F233622E-7E85-49A7-988E-F3607D4C69D2}"/>
              </a:ext>
            </a:extLst>
          </p:cNvPr>
          <p:cNvSpPr>
            <a:spLocks/>
          </p:cNvSpPr>
          <p:nvPr/>
        </p:nvSpPr>
        <p:spPr>
          <a:xfrm>
            <a:off x="1306673" y="2455285"/>
            <a:ext cx="334329" cy="836612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C1AF87C7-9D56-484E-BB7E-E05B72DBBAAE}"/>
              </a:ext>
            </a:extLst>
          </p:cNvPr>
          <p:cNvSpPr>
            <a:spLocks noChangeAspect="1"/>
          </p:cNvSpPr>
          <p:nvPr/>
        </p:nvSpPr>
        <p:spPr>
          <a:xfrm>
            <a:off x="1552609" y="2334828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758E03C-BDFC-481A-9F06-DC557DD59F23}"/>
              </a:ext>
            </a:extLst>
          </p:cNvPr>
          <p:cNvSpPr>
            <a:spLocks noChangeAspect="1"/>
          </p:cNvSpPr>
          <p:nvPr/>
        </p:nvSpPr>
        <p:spPr>
          <a:xfrm>
            <a:off x="1145068" y="2334828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9787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>
            <a:off x="695325" y="292100"/>
            <a:ext cx="10802620" cy="8629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/>
              <a:t>UI</a:t>
            </a:r>
            <a:endParaRPr lang="ko-KR" altLang="en-US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E3D3368C-AA96-4581-9786-10EA603E3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307373"/>
              </p:ext>
            </p:extLst>
          </p:nvPr>
        </p:nvGraphicFramePr>
        <p:xfrm>
          <a:off x="7466433" y="1452816"/>
          <a:ext cx="374745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617794751"/>
                    </a:ext>
                  </a:extLst>
                </a:gridCol>
                <a:gridCol w="1373505">
                  <a:extLst>
                    <a:ext uri="{9D8B030D-6E8A-4147-A177-3AD203B41FA5}">
                      <a16:colId xmlns:a16="http://schemas.microsoft.com/office/drawing/2014/main" val="1712823105"/>
                    </a:ext>
                  </a:extLst>
                </a:gridCol>
                <a:gridCol w="2030730">
                  <a:extLst>
                    <a:ext uri="{9D8B030D-6E8A-4147-A177-3AD203B41FA5}">
                      <a16:colId xmlns:a16="http://schemas.microsoft.com/office/drawing/2014/main" val="31217191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퀘스트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15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퀘스트 스토리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215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보상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퀘스트 완료 보상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450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완료 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퀘스트 완료 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427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진행도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퀘스트 진행도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605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포기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퀘스트 포기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162418"/>
                  </a:ext>
                </a:extLst>
              </a:tr>
            </a:tbl>
          </a:graphicData>
        </a:graphic>
      </p:graphicFrame>
      <p:sp>
        <p:nvSpPr>
          <p:cNvPr id="21" name="Rect 0"/>
          <p:cNvSpPr>
            <a:spLocks/>
          </p:cNvSpPr>
          <p:nvPr/>
        </p:nvSpPr>
        <p:spPr>
          <a:xfrm>
            <a:off x="213947" y="1328486"/>
            <a:ext cx="3455035" cy="3689350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>
            <a:off x="127587" y="1241491"/>
            <a:ext cx="1463675" cy="312420"/>
          </a:xfrm>
          <a:prstGeom prst="snip1Rect">
            <a:avLst/>
          </a:prstGeom>
          <a:solidFill>
            <a:schemeClr val="bg1">
              <a:lumMod val="6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퀘스트-목록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>
            <a:off x="3357197" y="1397701"/>
            <a:ext cx="251460" cy="234315"/>
          </a:xfrm>
          <a:prstGeom prst="rect">
            <a:avLst/>
          </a:prstGeom>
          <a:solidFill>
            <a:schemeClr val="bg1">
              <a:lumMod val="6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X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413337" y="1787591"/>
            <a:ext cx="2658745" cy="320675"/>
          </a:xfrm>
          <a:prstGeom prst="snip2DiagRect">
            <a:avLst/>
          </a:prstGeom>
          <a:solidFill>
            <a:schemeClr val="bg1">
              <a:lumMod val="7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 dirty="0" err="1">
                <a:latin typeface="맑은 고딕" charset="0"/>
                <a:ea typeface="맑은 고딕" charset="0"/>
              </a:rPr>
              <a:t>퀘스</a:t>
            </a:r>
            <a:r>
              <a:rPr lang="ko-KR" sz="1800" dirty="0" err="1">
                <a:latin typeface="맑은 고딕" charset="0"/>
                <a:ea typeface="맑은 고딕" charset="0"/>
              </a:rPr>
              <a:t>트</a:t>
            </a:r>
            <a:r>
              <a:rPr lang="ko-KR" sz="1800" dirty="0">
                <a:latin typeface="맑은 고딕" charset="0"/>
                <a:ea typeface="맑은 고딕" charset="0"/>
              </a:rPr>
              <a:t> 대분류1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>
            <a:off x="733377" y="2142556"/>
            <a:ext cx="2486025" cy="26035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퀘스트 1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>
            <a:off x="733377" y="2437196"/>
            <a:ext cx="2486025" cy="26035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퀘스트 2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>
            <a:spLocks/>
          </p:cNvSpPr>
          <p:nvPr/>
        </p:nvSpPr>
        <p:spPr>
          <a:xfrm>
            <a:off x="733377" y="2722946"/>
            <a:ext cx="2486025" cy="26035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퀘스트 3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>
            <a:spLocks/>
          </p:cNvSpPr>
          <p:nvPr/>
        </p:nvSpPr>
        <p:spPr>
          <a:xfrm>
            <a:off x="2647267" y="1891096"/>
            <a:ext cx="364490" cy="17399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>
            <a:off x="404447" y="3034731"/>
            <a:ext cx="2658745" cy="320675"/>
          </a:xfrm>
          <a:prstGeom prst="snip2DiagRect">
            <a:avLst/>
          </a:prstGeom>
          <a:solidFill>
            <a:schemeClr val="bg1">
              <a:lumMod val="7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퀘스</a:t>
            </a:r>
            <a:r>
              <a:rPr lang="ko-KR" sz="1800">
                <a:latin typeface="맑은 고딕" charset="0"/>
                <a:ea typeface="맑은 고딕" charset="0"/>
              </a:rPr>
              <a:t>트 대분류2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>
            <a:spLocks/>
          </p:cNvSpPr>
          <p:nvPr/>
        </p:nvSpPr>
        <p:spPr>
          <a:xfrm>
            <a:off x="4325723" y="1669576"/>
            <a:ext cx="364490" cy="17399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+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Rect 0"/>
          <p:cNvSpPr>
            <a:spLocks/>
          </p:cNvSpPr>
          <p:nvPr/>
        </p:nvSpPr>
        <p:spPr>
          <a:xfrm>
            <a:off x="3460702" y="1717741"/>
            <a:ext cx="46990" cy="3152775"/>
          </a:xfrm>
          <a:prstGeom prst="rect">
            <a:avLst/>
          </a:prstGeom>
          <a:solidFill>
            <a:schemeClr val="bg1">
              <a:lumMod val="6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Rect 0"/>
          <p:cNvSpPr>
            <a:spLocks/>
          </p:cNvSpPr>
          <p:nvPr/>
        </p:nvSpPr>
        <p:spPr>
          <a:xfrm>
            <a:off x="3448954" y="1836954"/>
            <a:ext cx="70485" cy="7188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도형 70"/>
          <p:cNvSpPr>
            <a:spLocks/>
          </p:cNvSpPr>
          <p:nvPr/>
        </p:nvSpPr>
        <p:spPr>
          <a:xfrm>
            <a:off x="3748406" y="1237776"/>
            <a:ext cx="3455035" cy="3790950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도형 71"/>
          <p:cNvSpPr>
            <a:spLocks/>
          </p:cNvSpPr>
          <p:nvPr/>
        </p:nvSpPr>
        <p:spPr>
          <a:xfrm>
            <a:off x="6891656" y="1306991"/>
            <a:ext cx="251460" cy="234315"/>
          </a:xfrm>
          <a:prstGeom prst="rect">
            <a:avLst/>
          </a:prstGeom>
          <a:solidFill>
            <a:schemeClr val="bg1">
              <a:lumMod val="6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X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72"/>
          <p:cNvSpPr>
            <a:spLocks/>
          </p:cNvSpPr>
          <p:nvPr/>
        </p:nvSpPr>
        <p:spPr>
          <a:xfrm>
            <a:off x="6995161" y="1587661"/>
            <a:ext cx="46990" cy="1955165"/>
          </a:xfrm>
          <a:prstGeom prst="rect">
            <a:avLst/>
          </a:prstGeom>
          <a:solidFill>
            <a:schemeClr val="bg1">
              <a:lumMod val="6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도형 73"/>
          <p:cNvSpPr>
            <a:spLocks/>
          </p:cNvSpPr>
          <p:nvPr/>
        </p:nvSpPr>
        <p:spPr>
          <a:xfrm>
            <a:off x="6977381" y="1663861"/>
            <a:ext cx="70485" cy="7188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도형 74"/>
          <p:cNvSpPr>
            <a:spLocks/>
          </p:cNvSpPr>
          <p:nvPr/>
        </p:nvSpPr>
        <p:spPr>
          <a:xfrm>
            <a:off x="3662046" y="1223172"/>
            <a:ext cx="1950187" cy="241933"/>
          </a:xfrm>
          <a:prstGeom prst="snip2DiagRect">
            <a:avLst/>
          </a:prstGeom>
          <a:solidFill>
            <a:schemeClr val="bg1">
              <a:lumMod val="7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400">
                <a:latin typeface="맑은 고딕" charset="0"/>
                <a:ea typeface="맑은 고딕" charset="0"/>
              </a:rPr>
              <a:t>퀘스트 명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43" name="도형 75"/>
          <p:cNvSpPr>
            <a:spLocks/>
          </p:cNvSpPr>
          <p:nvPr/>
        </p:nvSpPr>
        <p:spPr>
          <a:xfrm>
            <a:off x="3836671" y="1541941"/>
            <a:ext cx="3105785" cy="2143760"/>
          </a:xfrm>
          <a:prstGeom prst="snip1Rect">
            <a:avLst>
              <a:gd name="adj" fmla="val 13328"/>
            </a:avLst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퀘스트 스토리</a:t>
            </a:r>
            <a:endParaRPr lang="en-US" altLang="ko-KR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en-US" altLang="ko-KR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en-US" altLang="ko-KR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도형 79"/>
          <p:cNvSpPr>
            <a:spLocks/>
          </p:cNvSpPr>
          <p:nvPr/>
        </p:nvSpPr>
        <p:spPr>
          <a:xfrm>
            <a:off x="3941446" y="3761266"/>
            <a:ext cx="2467610" cy="276860"/>
          </a:xfrm>
          <a:prstGeom prst="snip1Rect">
            <a:avLst>
              <a:gd name="adj" fmla="val 13328"/>
            </a:avLst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퀘스트 완료 조건1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82"/>
          <p:cNvSpPr>
            <a:spLocks/>
          </p:cNvSpPr>
          <p:nvPr/>
        </p:nvSpPr>
        <p:spPr>
          <a:xfrm>
            <a:off x="3941446" y="4085116"/>
            <a:ext cx="2467610" cy="276860"/>
          </a:xfrm>
          <a:prstGeom prst="snip1Rect">
            <a:avLst>
              <a:gd name="adj" fmla="val 13328"/>
            </a:avLst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퀘스트 완료 조건2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83"/>
          <p:cNvSpPr>
            <a:spLocks/>
          </p:cNvSpPr>
          <p:nvPr/>
        </p:nvSpPr>
        <p:spPr>
          <a:xfrm>
            <a:off x="3941446" y="4399441"/>
            <a:ext cx="2467610" cy="276860"/>
          </a:xfrm>
          <a:prstGeom prst="snip1Rect">
            <a:avLst>
              <a:gd name="adj" fmla="val 13328"/>
            </a:avLst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퀘스트 완료 조건3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84"/>
          <p:cNvSpPr>
            <a:spLocks/>
          </p:cNvSpPr>
          <p:nvPr/>
        </p:nvSpPr>
        <p:spPr>
          <a:xfrm>
            <a:off x="6484621" y="3780316"/>
            <a:ext cx="562610" cy="229235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1/</a:t>
            </a:r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n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87"/>
          <p:cNvSpPr>
            <a:spLocks/>
          </p:cNvSpPr>
          <p:nvPr/>
        </p:nvSpPr>
        <p:spPr>
          <a:xfrm>
            <a:off x="6484621" y="4113691"/>
            <a:ext cx="562610" cy="229235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0</a:t>
            </a: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n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88"/>
          <p:cNvSpPr>
            <a:spLocks/>
          </p:cNvSpPr>
          <p:nvPr/>
        </p:nvSpPr>
        <p:spPr>
          <a:xfrm>
            <a:off x="6484621" y="4428016"/>
            <a:ext cx="562610" cy="229235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0</a:t>
            </a:r>
            <a:r>
              <a:rPr sz="1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sz="16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n</a:t>
            </a:r>
            <a:endParaRPr lang="ko-KR" altLang="en-US" sz="16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89"/>
          <p:cNvSpPr>
            <a:spLocks/>
          </p:cNvSpPr>
          <p:nvPr/>
        </p:nvSpPr>
        <p:spPr>
          <a:xfrm>
            <a:off x="6113146" y="4780441"/>
            <a:ext cx="1019810" cy="210185"/>
          </a:xfrm>
          <a:prstGeom prst="rect">
            <a:avLst/>
          </a:prstGeom>
          <a:solidFill>
            <a:schemeClr val="bg2">
              <a:lumMod val="50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퀘스트 포기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51" name="도형 20">
            <a:extLst>
              <a:ext uri="{FF2B5EF4-FFF2-40B4-BE49-F238E27FC236}">
                <a16:creationId xmlns:a16="http://schemas.microsoft.com/office/drawing/2014/main" id="{8E1520E2-4E68-4513-A7BD-B6E172002D6E}"/>
              </a:ext>
            </a:extLst>
          </p:cNvPr>
          <p:cNvSpPr>
            <a:spLocks/>
          </p:cNvSpPr>
          <p:nvPr/>
        </p:nvSpPr>
        <p:spPr>
          <a:xfrm>
            <a:off x="723649" y="2124553"/>
            <a:ext cx="2518613" cy="287243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DB35A12E-59CB-440E-9944-B152A02FFF74}"/>
              </a:ext>
            </a:extLst>
          </p:cNvPr>
          <p:cNvCxnSpPr>
            <a:cxnSpLocks/>
            <a:stCxn id="51" idx="3"/>
            <a:endCxn id="38" idx="1"/>
          </p:cNvCxnSpPr>
          <p:nvPr/>
        </p:nvCxnSpPr>
        <p:spPr>
          <a:xfrm>
            <a:off x="3242262" y="2268175"/>
            <a:ext cx="506144" cy="865076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도형 20">
            <a:extLst>
              <a:ext uri="{FF2B5EF4-FFF2-40B4-BE49-F238E27FC236}">
                <a16:creationId xmlns:a16="http://schemas.microsoft.com/office/drawing/2014/main" id="{94A8B81B-DEE7-4680-925F-3B25CF23965F}"/>
              </a:ext>
            </a:extLst>
          </p:cNvPr>
          <p:cNvSpPr>
            <a:spLocks/>
          </p:cNvSpPr>
          <p:nvPr/>
        </p:nvSpPr>
        <p:spPr>
          <a:xfrm>
            <a:off x="3662046" y="1226980"/>
            <a:ext cx="1950187" cy="234315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도형 20">
            <a:extLst>
              <a:ext uri="{FF2B5EF4-FFF2-40B4-BE49-F238E27FC236}">
                <a16:creationId xmlns:a16="http://schemas.microsoft.com/office/drawing/2014/main" id="{8487031B-4248-4E39-BAFF-BDD88DA4CE78}"/>
              </a:ext>
            </a:extLst>
          </p:cNvPr>
          <p:cNvSpPr>
            <a:spLocks/>
          </p:cNvSpPr>
          <p:nvPr/>
        </p:nvSpPr>
        <p:spPr>
          <a:xfrm>
            <a:off x="3821335" y="1519908"/>
            <a:ext cx="3156046" cy="2156267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8" name="도형 20">
            <a:extLst>
              <a:ext uri="{FF2B5EF4-FFF2-40B4-BE49-F238E27FC236}">
                <a16:creationId xmlns:a16="http://schemas.microsoft.com/office/drawing/2014/main" id="{89C9D78A-6D1A-4976-A34C-2FE64411ACA1}"/>
              </a:ext>
            </a:extLst>
          </p:cNvPr>
          <p:cNvSpPr>
            <a:spLocks/>
          </p:cNvSpPr>
          <p:nvPr/>
        </p:nvSpPr>
        <p:spPr>
          <a:xfrm>
            <a:off x="3941447" y="3769519"/>
            <a:ext cx="2467610" cy="916941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9" name="도형 20">
            <a:extLst>
              <a:ext uri="{FF2B5EF4-FFF2-40B4-BE49-F238E27FC236}">
                <a16:creationId xmlns:a16="http://schemas.microsoft.com/office/drawing/2014/main" id="{2868ABF2-20F1-4280-9F7D-CCE161FAE944}"/>
              </a:ext>
            </a:extLst>
          </p:cNvPr>
          <p:cNvSpPr>
            <a:spLocks/>
          </p:cNvSpPr>
          <p:nvPr/>
        </p:nvSpPr>
        <p:spPr>
          <a:xfrm>
            <a:off x="6559336" y="3764852"/>
            <a:ext cx="435826" cy="921607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도형 20">
            <a:extLst>
              <a:ext uri="{FF2B5EF4-FFF2-40B4-BE49-F238E27FC236}">
                <a16:creationId xmlns:a16="http://schemas.microsoft.com/office/drawing/2014/main" id="{CFB7A477-3D0D-46B6-BB8D-9EE3B7A8102B}"/>
              </a:ext>
            </a:extLst>
          </p:cNvPr>
          <p:cNvSpPr>
            <a:spLocks/>
          </p:cNvSpPr>
          <p:nvPr/>
        </p:nvSpPr>
        <p:spPr>
          <a:xfrm>
            <a:off x="6113147" y="4790599"/>
            <a:ext cx="1029970" cy="210185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E8B23E2-FE38-425B-97DD-C8BEF428B846}"/>
              </a:ext>
            </a:extLst>
          </p:cNvPr>
          <p:cNvSpPr>
            <a:spLocks noChangeAspect="1"/>
          </p:cNvSpPr>
          <p:nvPr/>
        </p:nvSpPr>
        <p:spPr>
          <a:xfrm>
            <a:off x="3985120" y="3184778"/>
            <a:ext cx="360000" cy="360000"/>
          </a:xfrm>
          <a:prstGeom prst="roundRect">
            <a:avLst>
              <a:gd name="adj" fmla="val 1008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ADB5A90F-5595-4F96-B2BB-4F8AD32B7DA7}"/>
              </a:ext>
            </a:extLst>
          </p:cNvPr>
          <p:cNvSpPr>
            <a:spLocks noChangeAspect="1"/>
          </p:cNvSpPr>
          <p:nvPr/>
        </p:nvSpPr>
        <p:spPr>
          <a:xfrm>
            <a:off x="4441769" y="3184778"/>
            <a:ext cx="360000" cy="360000"/>
          </a:xfrm>
          <a:prstGeom prst="roundRect">
            <a:avLst>
              <a:gd name="adj" fmla="val 1008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8EA62AFE-5F19-48E8-ABAB-332D59112F10}"/>
              </a:ext>
            </a:extLst>
          </p:cNvPr>
          <p:cNvSpPr>
            <a:spLocks noChangeAspect="1"/>
          </p:cNvSpPr>
          <p:nvPr/>
        </p:nvSpPr>
        <p:spPr>
          <a:xfrm>
            <a:off x="4894921" y="3184778"/>
            <a:ext cx="360000" cy="360000"/>
          </a:xfrm>
          <a:prstGeom prst="roundRect">
            <a:avLst>
              <a:gd name="adj" fmla="val 1008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도형 20">
            <a:extLst>
              <a:ext uri="{FF2B5EF4-FFF2-40B4-BE49-F238E27FC236}">
                <a16:creationId xmlns:a16="http://schemas.microsoft.com/office/drawing/2014/main" id="{0F364392-1E4E-43F2-9533-670547CC2F2D}"/>
              </a:ext>
            </a:extLst>
          </p:cNvPr>
          <p:cNvSpPr>
            <a:spLocks/>
          </p:cNvSpPr>
          <p:nvPr/>
        </p:nvSpPr>
        <p:spPr>
          <a:xfrm>
            <a:off x="3900591" y="3112707"/>
            <a:ext cx="1429429" cy="490443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FC4B1DC-C755-49B9-94D4-9B5949E26774}"/>
              </a:ext>
            </a:extLst>
          </p:cNvPr>
          <p:cNvSpPr>
            <a:spLocks noChangeAspect="1"/>
          </p:cNvSpPr>
          <p:nvPr/>
        </p:nvSpPr>
        <p:spPr>
          <a:xfrm>
            <a:off x="3534513" y="1028264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573FE468-15C8-4841-B5CE-FC59395E9D01}"/>
              </a:ext>
            </a:extLst>
          </p:cNvPr>
          <p:cNvSpPr>
            <a:spLocks noChangeAspect="1"/>
          </p:cNvSpPr>
          <p:nvPr/>
        </p:nvSpPr>
        <p:spPr>
          <a:xfrm>
            <a:off x="5228700" y="2393078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D80323BE-2CA7-4650-AFBE-592D8C3A5A2B}"/>
              </a:ext>
            </a:extLst>
          </p:cNvPr>
          <p:cNvSpPr>
            <a:spLocks noChangeAspect="1"/>
          </p:cNvSpPr>
          <p:nvPr/>
        </p:nvSpPr>
        <p:spPr>
          <a:xfrm>
            <a:off x="3801811" y="2969196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07F67BC4-1A98-4BB2-8D0B-08A29A2A17C0}"/>
              </a:ext>
            </a:extLst>
          </p:cNvPr>
          <p:cNvSpPr>
            <a:spLocks noChangeAspect="1"/>
          </p:cNvSpPr>
          <p:nvPr/>
        </p:nvSpPr>
        <p:spPr>
          <a:xfrm>
            <a:off x="3836671" y="3670779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A6F1DEF3-C455-4A5A-87C7-9DFDAE8A7908}"/>
              </a:ext>
            </a:extLst>
          </p:cNvPr>
          <p:cNvSpPr>
            <a:spLocks noChangeAspect="1"/>
          </p:cNvSpPr>
          <p:nvPr/>
        </p:nvSpPr>
        <p:spPr>
          <a:xfrm>
            <a:off x="6445794" y="3651618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374DE0A-80B2-4570-9121-2633E7E62438}"/>
              </a:ext>
            </a:extLst>
          </p:cNvPr>
          <p:cNvSpPr>
            <a:spLocks noChangeAspect="1"/>
          </p:cNvSpPr>
          <p:nvPr/>
        </p:nvSpPr>
        <p:spPr>
          <a:xfrm>
            <a:off x="5963295" y="4670899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>
            <a:off x="695325" y="292100"/>
            <a:ext cx="10802620" cy="8629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/>
              <a:t>UI</a:t>
            </a:r>
            <a:endParaRPr lang="ko-KR" altLang="en-US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E3D3368C-AA96-4581-9786-10EA603E3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707399"/>
              </p:ext>
            </p:extLst>
          </p:nvPr>
        </p:nvGraphicFramePr>
        <p:xfrm>
          <a:off x="1762720" y="4027541"/>
          <a:ext cx="854024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617794751"/>
                    </a:ext>
                  </a:extLst>
                </a:gridCol>
                <a:gridCol w="1613218">
                  <a:extLst>
                    <a:ext uri="{9D8B030D-6E8A-4147-A177-3AD203B41FA5}">
                      <a16:colId xmlns:a16="http://schemas.microsoft.com/office/drawing/2014/main" val="1712823105"/>
                    </a:ext>
                  </a:extLst>
                </a:gridCol>
                <a:gridCol w="6583807">
                  <a:extLst>
                    <a:ext uri="{9D8B030D-6E8A-4147-A177-3AD203B41FA5}">
                      <a16:colId xmlns:a16="http://schemas.microsoft.com/office/drawing/2014/main" val="31217191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대화 상대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대화 상대 이름 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15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대화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대화 내용 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7757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다음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대화 다음으로 넘기는 버튼 마우스 좌 클릭 및 스페이스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&amp;enter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키로 활성화 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215796"/>
                  </a:ext>
                </a:extLst>
              </a:tr>
            </a:tbl>
          </a:graphicData>
        </a:graphic>
      </p:graphicFrame>
      <p:sp>
        <p:nvSpPr>
          <p:cNvPr id="76" name="직사각형 75">
            <a:extLst>
              <a:ext uri="{FF2B5EF4-FFF2-40B4-BE49-F238E27FC236}">
                <a16:creationId xmlns:a16="http://schemas.microsoft.com/office/drawing/2014/main" id="{FF8EC333-C7F6-4FE9-A14C-B8172503B4B5}"/>
              </a:ext>
            </a:extLst>
          </p:cNvPr>
          <p:cNvSpPr/>
          <p:nvPr/>
        </p:nvSpPr>
        <p:spPr>
          <a:xfrm>
            <a:off x="3692678" y="2679558"/>
            <a:ext cx="4682792" cy="945217"/>
          </a:xfrm>
          <a:prstGeom prst="rect">
            <a:avLst/>
          </a:prstGeom>
          <a:solidFill>
            <a:schemeClr val="bg1">
              <a:lumMod val="65000"/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3E04B15E-9645-44DB-BD75-38883F793328}"/>
              </a:ext>
            </a:extLst>
          </p:cNvPr>
          <p:cNvSpPr/>
          <p:nvPr/>
        </p:nvSpPr>
        <p:spPr>
          <a:xfrm>
            <a:off x="3634053" y="2619950"/>
            <a:ext cx="1310881" cy="281813"/>
          </a:xfrm>
          <a:prstGeom prst="roundRect">
            <a:avLst>
              <a:gd name="adj" fmla="val 24864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NPC </a:t>
            </a:r>
            <a:r>
              <a:rPr lang="ko-KR" altLang="en-US" sz="1400" dirty="0"/>
              <a:t>명</a:t>
            </a:r>
            <a:endParaRPr lang="ko-KR" altLang="en-US" dirty="0"/>
          </a:p>
        </p:txBody>
      </p:sp>
      <p:sp>
        <p:nvSpPr>
          <p:cNvPr id="78" name="이등변 삼각형 77">
            <a:extLst>
              <a:ext uri="{FF2B5EF4-FFF2-40B4-BE49-F238E27FC236}">
                <a16:creationId xmlns:a16="http://schemas.microsoft.com/office/drawing/2014/main" id="{2574E5CC-9A97-45A2-8F43-992F723F70EB}"/>
              </a:ext>
            </a:extLst>
          </p:cNvPr>
          <p:cNvSpPr/>
          <p:nvPr/>
        </p:nvSpPr>
        <p:spPr>
          <a:xfrm rot="10800000">
            <a:off x="8189692" y="3416980"/>
            <a:ext cx="123852" cy="1175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E268176-5CB6-4C9D-991C-2B384E122A09}"/>
              </a:ext>
            </a:extLst>
          </p:cNvPr>
          <p:cNvSpPr>
            <a:spLocks noChangeAspect="1"/>
          </p:cNvSpPr>
          <p:nvPr/>
        </p:nvSpPr>
        <p:spPr>
          <a:xfrm>
            <a:off x="8119315" y="3134127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3C27D969-0BEC-4BBC-B4D6-C6643B4EBCCF}"/>
              </a:ext>
            </a:extLst>
          </p:cNvPr>
          <p:cNvSpPr>
            <a:spLocks noChangeAspect="1"/>
          </p:cNvSpPr>
          <p:nvPr/>
        </p:nvSpPr>
        <p:spPr>
          <a:xfrm>
            <a:off x="3537748" y="2495200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24E69FDF-C4D7-4DBB-8F4D-41D187082981}"/>
              </a:ext>
            </a:extLst>
          </p:cNvPr>
          <p:cNvSpPr>
            <a:spLocks noChangeAspect="1"/>
          </p:cNvSpPr>
          <p:nvPr/>
        </p:nvSpPr>
        <p:spPr>
          <a:xfrm>
            <a:off x="5913107" y="3068811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779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>
            <a:off x="695325" y="292100"/>
            <a:ext cx="10802620" cy="8629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/>
              <a:t>UI</a:t>
            </a:r>
            <a:endParaRPr lang="ko-KR" altLang="en-US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E3D3368C-AA96-4581-9786-10EA603E3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59746"/>
              </p:ext>
            </p:extLst>
          </p:nvPr>
        </p:nvGraphicFramePr>
        <p:xfrm>
          <a:off x="4789302" y="3021198"/>
          <a:ext cx="476027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617794751"/>
                    </a:ext>
                  </a:extLst>
                </a:gridCol>
                <a:gridCol w="1613218">
                  <a:extLst>
                    <a:ext uri="{9D8B030D-6E8A-4147-A177-3AD203B41FA5}">
                      <a16:colId xmlns:a16="http://schemas.microsoft.com/office/drawing/2014/main" val="1712823105"/>
                    </a:ext>
                  </a:extLst>
                </a:gridCol>
                <a:gridCol w="2803843">
                  <a:extLst>
                    <a:ext uri="{9D8B030D-6E8A-4147-A177-3AD203B41FA5}">
                      <a16:colId xmlns:a16="http://schemas.microsoft.com/office/drawing/2014/main" val="31217191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선택지 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대화에 선택지가 있을 경우 팝업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573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대화 선택지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대화 선택지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450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수락 가능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수락 가능한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427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진행 중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중인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21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완료 가능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완료 가능한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136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진행 중 퀘스트 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진행 중인 퀘스트 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017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요약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퀘스트 내용 요약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200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수락 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수락 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956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수락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거절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수락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거절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21180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CEECD3B4-0329-40C0-9DC2-7B1A0B2ABA93}"/>
              </a:ext>
            </a:extLst>
          </p:cNvPr>
          <p:cNvGrpSpPr/>
          <p:nvPr/>
        </p:nvGrpSpPr>
        <p:grpSpPr>
          <a:xfrm>
            <a:off x="2775518" y="1558606"/>
            <a:ext cx="1698768" cy="1160089"/>
            <a:chOff x="1507220" y="1306160"/>
            <a:chExt cx="1698768" cy="1160089"/>
          </a:xfrm>
        </p:grpSpPr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35E48233-3615-4638-9C23-6F03AE81B25B}"/>
                </a:ext>
              </a:extLst>
            </p:cNvPr>
            <p:cNvSpPr/>
            <p:nvPr/>
          </p:nvSpPr>
          <p:spPr>
            <a:xfrm>
              <a:off x="1683151" y="1415654"/>
              <a:ext cx="1320184" cy="1050595"/>
            </a:xfrm>
            <a:prstGeom prst="roundRect">
              <a:avLst>
                <a:gd name="adj" fmla="val 4288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922EA11-5486-4188-96DE-3FBBF1E959B3}"/>
                </a:ext>
              </a:extLst>
            </p:cNvPr>
            <p:cNvSpPr txBox="1"/>
            <p:nvPr/>
          </p:nvSpPr>
          <p:spPr>
            <a:xfrm>
              <a:off x="1866872" y="1488942"/>
              <a:ext cx="1242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대화 선택지</a:t>
              </a:r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261341A1-D3E4-4735-8923-6E88A42686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2282" y="1306160"/>
              <a:ext cx="241933" cy="2419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2642A96-D36F-43F5-BCD7-E02C00C648A0}"/>
                </a:ext>
              </a:extLst>
            </p:cNvPr>
            <p:cNvSpPr txBox="1"/>
            <p:nvPr/>
          </p:nvSpPr>
          <p:spPr>
            <a:xfrm>
              <a:off x="1866872" y="1776584"/>
              <a:ext cx="1242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대화 선택지</a:t>
              </a:r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D3167B0-2866-47AA-BFDB-0884E9E70B44}"/>
                </a:ext>
              </a:extLst>
            </p:cNvPr>
            <p:cNvSpPr txBox="1"/>
            <p:nvPr/>
          </p:nvSpPr>
          <p:spPr>
            <a:xfrm>
              <a:off x="1963114" y="2082516"/>
              <a:ext cx="1242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‘</a:t>
              </a:r>
              <a:r>
                <a:rPr lang="ko-KR" altLang="en-US" sz="1200" dirty="0"/>
                <a:t>퀘스트 명</a:t>
              </a:r>
              <a:r>
                <a:rPr lang="en-US" altLang="ko-KR" sz="1200" dirty="0"/>
                <a:t>’</a:t>
              </a:r>
              <a:endParaRPr lang="ko-KR" altLang="en-US" sz="1200" dirty="0"/>
            </a:p>
          </p:txBody>
        </p:sp>
        <p:sp>
          <p:nvSpPr>
            <p:cNvPr id="128" name="도형 20">
              <a:extLst>
                <a:ext uri="{FF2B5EF4-FFF2-40B4-BE49-F238E27FC236}">
                  <a16:creationId xmlns:a16="http://schemas.microsoft.com/office/drawing/2014/main" id="{7965169A-249A-4ED6-B87F-3FDB51853732}"/>
                </a:ext>
              </a:extLst>
            </p:cNvPr>
            <p:cNvSpPr>
              <a:spLocks/>
            </p:cNvSpPr>
            <p:nvPr/>
          </p:nvSpPr>
          <p:spPr>
            <a:xfrm>
              <a:off x="1902985" y="1514191"/>
              <a:ext cx="983939" cy="527766"/>
            </a:xfrm>
            <a:prstGeom prst="rect">
              <a:avLst/>
            </a:prstGeom>
            <a:noFill/>
            <a:ln w="15875" cap="flat" cmpd="sng">
              <a:solidFill>
                <a:srgbClr val="C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29" name="도형 20">
              <a:extLst>
                <a:ext uri="{FF2B5EF4-FFF2-40B4-BE49-F238E27FC236}">
                  <a16:creationId xmlns:a16="http://schemas.microsoft.com/office/drawing/2014/main" id="{7EF5AB7F-712A-488E-BE78-4CD7969BFC88}"/>
                </a:ext>
              </a:extLst>
            </p:cNvPr>
            <p:cNvSpPr>
              <a:spLocks/>
            </p:cNvSpPr>
            <p:nvPr/>
          </p:nvSpPr>
          <p:spPr>
            <a:xfrm>
              <a:off x="1770154" y="2110175"/>
              <a:ext cx="1101447" cy="249340"/>
            </a:xfrm>
            <a:prstGeom prst="rect">
              <a:avLst/>
            </a:prstGeom>
            <a:noFill/>
            <a:ln w="15875" cap="flat" cmpd="sng">
              <a:solidFill>
                <a:srgbClr val="C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30" name="사다리꼴 129">
              <a:extLst>
                <a:ext uri="{FF2B5EF4-FFF2-40B4-BE49-F238E27FC236}">
                  <a16:creationId xmlns:a16="http://schemas.microsoft.com/office/drawing/2014/main" id="{B931EA8F-85C4-4585-991C-387722EFE349}"/>
                </a:ext>
              </a:extLst>
            </p:cNvPr>
            <p:cNvSpPr/>
            <p:nvPr/>
          </p:nvSpPr>
          <p:spPr>
            <a:xfrm rot="5400000">
              <a:off x="1810655" y="2108845"/>
              <a:ext cx="216000" cy="252000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!</a:t>
              </a:r>
              <a:endParaRPr lang="ko-KR" altLang="en-US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24945D0-0DBF-424A-93F5-6E6AE4B2FC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9571" y="1661644"/>
              <a:ext cx="241933" cy="2419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9B9457A9-3A46-4E0B-9F25-68843B3043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7220" y="2113878"/>
              <a:ext cx="241933" cy="2419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D220251-9A66-47BD-AEB8-65A68B8E027F}"/>
              </a:ext>
            </a:extLst>
          </p:cNvPr>
          <p:cNvGrpSpPr/>
          <p:nvPr/>
        </p:nvGrpSpPr>
        <p:grpSpPr>
          <a:xfrm>
            <a:off x="2758991" y="2781264"/>
            <a:ext cx="1496115" cy="1050595"/>
            <a:chOff x="3090338" y="2168094"/>
            <a:chExt cx="1496115" cy="1050595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91BFA78B-B5C6-4E0D-A35C-7F366039DDFF}"/>
                </a:ext>
              </a:extLst>
            </p:cNvPr>
            <p:cNvGrpSpPr/>
            <p:nvPr/>
          </p:nvGrpSpPr>
          <p:grpSpPr>
            <a:xfrm>
              <a:off x="3090338" y="2168094"/>
              <a:ext cx="1496115" cy="1050595"/>
              <a:chOff x="3090338" y="1416826"/>
              <a:chExt cx="1496115" cy="1050595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EB137389-7127-4356-906E-086FA1D62789}"/>
                  </a:ext>
                </a:extLst>
              </p:cNvPr>
              <p:cNvSpPr/>
              <p:nvPr/>
            </p:nvSpPr>
            <p:spPr>
              <a:xfrm>
                <a:off x="3266269" y="1416826"/>
                <a:ext cx="1320184" cy="1050595"/>
              </a:xfrm>
              <a:prstGeom prst="roundRect">
                <a:avLst>
                  <a:gd name="adj" fmla="val 4288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도형 20">
                <a:extLst>
                  <a:ext uri="{FF2B5EF4-FFF2-40B4-BE49-F238E27FC236}">
                    <a16:creationId xmlns:a16="http://schemas.microsoft.com/office/drawing/2014/main" id="{0611578F-9327-4998-8573-87A122494A3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353272" y="1836492"/>
                <a:ext cx="1101447" cy="249340"/>
              </a:xfrm>
              <a:prstGeom prst="rect">
                <a:avLst/>
              </a:prstGeom>
              <a:noFill/>
              <a:ln w="15875" cap="flat" cmpd="sng">
                <a:solidFill>
                  <a:srgbClr val="C0000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5" name="사다리꼴 34">
                <a:extLst>
                  <a:ext uri="{FF2B5EF4-FFF2-40B4-BE49-F238E27FC236}">
                    <a16:creationId xmlns:a16="http://schemas.microsoft.com/office/drawing/2014/main" id="{F6F565FA-9018-4390-B543-516AD6AFD94A}"/>
                  </a:ext>
                </a:extLst>
              </p:cNvPr>
              <p:cNvSpPr/>
              <p:nvPr/>
            </p:nvSpPr>
            <p:spPr>
              <a:xfrm rot="5400000">
                <a:off x="3393773" y="1835162"/>
                <a:ext cx="216000" cy="252000"/>
              </a:xfrm>
              <a:prstGeom prst="trapezoid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  <p:sp>
            <p:nvSpPr>
              <p:cNvPr id="37" name="도형 20">
                <a:extLst>
                  <a:ext uri="{FF2B5EF4-FFF2-40B4-BE49-F238E27FC236}">
                    <a16:creationId xmlns:a16="http://schemas.microsoft.com/office/drawing/2014/main" id="{EA9B209A-EF34-41B0-85A1-5D34D1FA322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353272" y="1506346"/>
                <a:ext cx="1101447" cy="249340"/>
              </a:xfrm>
              <a:prstGeom prst="rect">
                <a:avLst/>
              </a:prstGeom>
              <a:noFill/>
              <a:ln w="15875" cap="flat" cmpd="sng">
                <a:solidFill>
                  <a:srgbClr val="C00000">
                    <a:alpha val="100000"/>
                  </a:srgbClr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>
                <a:noAutofit/>
              </a:bodyPr>
              <a:lstStyle/>
              <a:p>
                <a:pPr marL="0" indent="0" algn="ctr" hangingPunct="1"/>
                <a:endParaRPr lang="ko-KR" altLang="en-US" sz="1800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8" name="사다리꼴 37">
                <a:extLst>
                  <a:ext uri="{FF2B5EF4-FFF2-40B4-BE49-F238E27FC236}">
                    <a16:creationId xmlns:a16="http://schemas.microsoft.com/office/drawing/2014/main" id="{A861B3C2-6BB1-4366-B68C-AD47D0BCEE66}"/>
                  </a:ext>
                </a:extLst>
              </p:cNvPr>
              <p:cNvSpPr/>
              <p:nvPr/>
            </p:nvSpPr>
            <p:spPr>
              <a:xfrm rot="5400000">
                <a:off x="3393773" y="1505016"/>
                <a:ext cx="216000" cy="252000"/>
              </a:xfrm>
              <a:prstGeom prst="trapezoid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…</a:t>
                </a:r>
                <a:endParaRPr lang="ko-KR" altLang="en-US" dirty="0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89DD9DAE-7614-4E6E-91D6-F1A4426ED6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0338" y="1513753"/>
                <a:ext cx="241933" cy="24193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4</a:t>
                </a:r>
                <a:endParaRPr lang="ko-KR" altLang="en-US" dirty="0"/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6AF15D3B-1F7F-4E8E-953F-DAC88222C8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0338" y="1825181"/>
                <a:ext cx="241933" cy="24193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4137E91-181C-42F5-A8DF-3BB5C152D019}"/>
                </a:ext>
              </a:extLst>
            </p:cNvPr>
            <p:cNvSpPr txBox="1"/>
            <p:nvPr/>
          </p:nvSpPr>
          <p:spPr>
            <a:xfrm>
              <a:off x="3546232" y="2560101"/>
              <a:ext cx="8941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‘</a:t>
              </a:r>
              <a:r>
                <a:rPr lang="ko-KR" altLang="en-US" sz="1200" dirty="0"/>
                <a:t>퀘스트 명</a:t>
              </a:r>
              <a:r>
                <a:rPr lang="en-US" altLang="ko-KR" sz="1200" dirty="0"/>
                <a:t>’</a:t>
              </a:r>
              <a:endParaRPr lang="ko-KR" altLang="en-US" sz="12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B50FCB8-773F-4466-A1DD-671803202077}"/>
                </a:ext>
              </a:extLst>
            </p:cNvPr>
            <p:cNvSpPr txBox="1"/>
            <p:nvPr/>
          </p:nvSpPr>
          <p:spPr>
            <a:xfrm>
              <a:off x="3546232" y="2229955"/>
              <a:ext cx="8941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‘</a:t>
              </a:r>
              <a:r>
                <a:rPr lang="ko-KR" altLang="en-US" sz="1200" dirty="0"/>
                <a:t>퀘스트 명</a:t>
              </a:r>
              <a:r>
                <a:rPr lang="en-US" altLang="ko-KR" sz="1200" dirty="0"/>
                <a:t>’</a:t>
              </a:r>
              <a:endParaRPr lang="ko-KR" altLang="en-US" sz="12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A93BC6E-6792-45A1-81C2-87C50B00AC0B}"/>
              </a:ext>
            </a:extLst>
          </p:cNvPr>
          <p:cNvGrpSpPr/>
          <p:nvPr/>
        </p:nvGrpSpPr>
        <p:grpSpPr>
          <a:xfrm>
            <a:off x="2821408" y="3765083"/>
            <a:ext cx="1433698" cy="1206203"/>
            <a:chOff x="1569637" y="2577821"/>
            <a:chExt cx="1433698" cy="1206203"/>
          </a:xfrm>
        </p:grpSpPr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32B90CE0-7E7B-4674-AD90-945966480E44}"/>
                </a:ext>
              </a:extLst>
            </p:cNvPr>
            <p:cNvSpPr/>
            <p:nvPr/>
          </p:nvSpPr>
          <p:spPr>
            <a:xfrm>
              <a:off x="1683151" y="2733429"/>
              <a:ext cx="1320184" cy="1050595"/>
            </a:xfrm>
            <a:prstGeom prst="roundRect">
              <a:avLst>
                <a:gd name="adj" fmla="val 4288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D6A9FCFE-8C59-429C-8BC8-C8558EAF30CF}"/>
                </a:ext>
              </a:extLst>
            </p:cNvPr>
            <p:cNvSpPr/>
            <p:nvPr/>
          </p:nvSpPr>
          <p:spPr>
            <a:xfrm>
              <a:off x="1792041" y="3530030"/>
              <a:ext cx="514905" cy="20287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수락</a:t>
              </a:r>
              <a:endParaRPr lang="ko-KR" altLang="en-US" dirty="0"/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A541E0D5-2DCD-46AD-B104-7C14590CE52B}"/>
                </a:ext>
              </a:extLst>
            </p:cNvPr>
            <p:cNvSpPr/>
            <p:nvPr/>
          </p:nvSpPr>
          <p:spPr>
            <a:xfrm>
              <a:off x="2415836" y="3530030"/>
              <a:ext cx="514905" cy="202879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거절</a:t>
              </a:r>
              <a:endParaRPr lang="ko-KR" altLang="en-US" sz="1400" dirty="0"/>
            </a:p>
          </p:txBody>
        </p:sp>
        <p:sp>
          <p:nvSpPr>
            <p:cNvPr id="122" name="도형 20">
              <a:extLst>
                <a:ext uri="{FF2B5EF4-FFF2-40B4-BE49-F238E27FC236}">
                  <a16:creationId xmlns:a16="http://schemas.microsoft.com/office/drawing/2014/main" id="{FC76C4AA-E068-429B-8623-ED54F388DBA0}"/>
                </a:ext>
              </a:extLst>
            </p:cNvPr>
            <p:cNvSpPr>
              <a:spLocks/>
            </p:cNvSpPr>
            <p:nvPr/>
          </p:nvSpPr>
          <p:spPr>
            <a:xfrm>
              <a:off x="1788229" y="3507141"/>
              <a:ext cx="1170647" cy="241933"/>
            </a:xfrm>
            <a:prstGeom prst="rect">
              <a:avLst/>
            </a:prstGeom>
            <a:noFill/>
            <a:ln w="15875" cap="flat" cmpd="sng">
              <a:solidFill>
                <a:srgbClr val="C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FAF9C608-AF95-4ECB-BCDD-FB85384217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30628" y="3327970"/>
              <a:ext cx="241933" cy="2419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89A1A81-3A3F-4584-9DA2-3D2B981B5E48}"/>
                </a:ext>
              </a:extLst>
            </p:cNvPr>
            <p:cNvSpPr txBox="1"/>
            <p:nvPr/>
          </p:nvSpPr>
          <p:spPr>
            <a:xfrm>
              <a:off x="1678206" y="2741782"/>
              <a:ext cx="1242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‘</a:t>
              </a:r>
              <a:r>
                <a:rPr lang="ko-KR" altLang="en-US" sz="1200" dirty="0"/>
                <a:t>퀘스트 명</a:t>
              </a:r>
              <a:r>
                <a:rPr lang="en-US" altLang="ko-KR" sz="1200" dirty="0"/>
                <a:t>’</a:t>
              </a:r>
              <a:endParaRPr lang="ko-KR" altLang="en-US" sz="1200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CC04475-8902-4358-AA5D-575AF47B71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69637" y="2577821"/>
              <a:ext cx="241933" cy="2419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FD4021F-3E09-4657-9353-9BDB10141009}"/>
              </a:ext>
            </a:extLst>
          </p:cNvPr>
          <p:cNvGrpSpPr/>
          <p:nvPr/>
        </p:nvGrpSpPr>
        <p:grpSpPr>
          <a:xfrm>
            <a:off x="4348182" y="1519868"/>
            <a:ext cx="1480540" cy="1198827"/>
            <a:chOff x="4668680" y="1309916"/>
            <a:chExt cx="1480540" cy="1198827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E3C12537-A0A1-43B1-84B8-0B4C53E64678}"/>
                </a:ext>
              </a:extLst>
            </p:cNvPr>
            <p:cNvSpPr/>
            <p:nvPr/>
          </p:nvSpPr>
          <p:spPr>
            <a:xfrm>
              <a:off x="4829036" y="1458148"/>
              <a:ext cx="1320184" cy="1050595"/>
            </a:xfrm>
            <a:prstGeom prst="roundRect">
              <a:avLst>
                <a:gd name="adj" fmla="val 4288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97AC7B2-76E5-4AED-B803-63CBEBC608AA}"/>
                </a:ext>
              </a:extLst>
            </p:cNvPr>
            <p:cNvSpPr txBox="1"/>
            <p:nvPr/>
          </p:nvSpPr>
          <p:spPr>
            <a:xfrm>
              <a:off x="4802776" y="1465524"/>
              <a:ext cx="1242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‘</a:t>
              </a:r>
              <a:r>
                <a:rPr lang="ko-KR" altLang="en-US" sz="1200" dirty="0"/>
                <a:t>퀘스트 명</a:t>
              </a:r>
              <a:r>
                <a:rPr lang="en-US" altLang="ko-KR" sz="1200" dirty="0"/>
                <a:t>’</a:t>
              </a:r>
              <a:endParaRPr lang="ko-KR" altLang="en-US" sz="12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381A8467-4EA5-4BA6-B758-0BA5B17BD7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8680" y="1309916"/>
              <a:ext cx="241933" cy="2419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7A10316A-F634-4F31-9D25-D05348D9B5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8161" y="1833076"/>
              <a:ext cx="241933" cy="2419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</p:grp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0235F0C-1B37-444F-B6B4-A1318595EDFD}"/>
              </a:ext>
            </a:extLst>
          </p:cNvPr>
          <p:cNvCxnSpPr>
            <a:cxnSpLocks/>
            <a:stCxn id="129" idx="2"/>
            <a:endCxn id="112" idx="1"/>
          </p:cNvCxnSpPr>
          <p:nvPr/>
        </p:nvCxnSpPr>
        <p:spPr>
          <a:xfrm rot="5400000">
            <a:off x="2345035" y="3201848"/>
            <a:ext cx="1834028" cy="654254"/>
          </a:xfrm>
          <a:prstGeom prst="bentConnector4">
            <a:avLst>
              <a:gd name="adj1" fmla="val 6636"/>
              <a:gd name="adj2" fmla="val 14851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20847921-80F5-4E5B-8A72-71DBAB330AC3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 flipV="1">
            <a:off x="4109063" y="2193398"/>
            <a:ext cx="399475" cy="78822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546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9F32084-6E52-46B3-8128-3AF5660454D0}"/>
              </a:ext>
            </a:extLst>
          </p:cNvPr>
          <p:cNvGrpSpPr/>
          <p:nvPr/>
        </p:nvGrpSpPr>
        <p:grpSpPr>
          <a:xfrm>
            <a:off x="3975915" y="1305006"/>
            <a:ext cx="4240170" cy="2608836"/>
            <a:chOff x="2045498" y="3888286"/>
            <a:chExt cx="4240170" cy="2608836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3A33DAB5-4316-48CF-A3D8-A68EB6CCDC33}"/>
                </a:ext>
              </a:extLst>
            </p:cNvPr>
            <p:cNvSpPr/>
            <p:nvPr/>
          </p:nvSpPr>
          <p:spPr>
            <a:xfrm>
              <a:off x="2071757" y="3888286"/>
              <a:ext cx="4213911" cy="2608836"/>
            </a:xfrm>
            <a:prstGeom prst="roundRect">
              <a:avLst>
                <a:gd name="adj" fmla="val 4288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957CC3-BCD6-4124-B31C-A5BFC2D413AB}"/>
                </a:ext>
              </a:extLst>
            </p:cNvPr>
            <p:cNvSpPr txBox="1"/>
            <p:nvPr/>
          </p:nvSpPr>
          <p:spPr>
            <a:xfrm>
              <a:off x="2045498" y="3895662"/>
              <a:ext cx="1242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‘</a:t>
              </a:r>
              <a:r>
                <a:rPr lang="ko-KR" altLang="en-US" sz="1200" dirty="0"/>
                <a:t>퀘스트 명</a:t>
              </a:r>
              <a:r>
                <a:rPr lang="en-US" altLang="ko-KR" sz="1200" dirty="0"/>
                <a:t>’</a:t>
              </a:r>
              <a:endParaRPr lang="ko-KR" altLang="en-US" sz="1200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D70F5B11-2C36-4646-92CB-AF6AA05BE2EE}"/>
                </a:ext>
              </a:extLst>
            </p:cNvPr>
            <p:cNvSpPr/>
            <p:nvPr/>
          </p:nvSpPr>
          <p:spPr>
            <a:xfrm>
              <a:off x="4986008" y="6185508"/>
              <a:ext cx="514905" cy="20287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완료</a:t>
              </a:r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4A41B867-C769-42F9-8EC0-58445F2B04ED}"/>
                </a:ext>
              </a:extLst>
            </p:cNvPr>
            <p:cNvSpPr/>
            <p:nvPr/>
          </p:nvSpPr>
          <p:spPr>
            <a:xfrm>
              <a:off x="5635838" y="6185507"/>
              <a:ext cx="514905" cy="202879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거절</a:t>
              </a:r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D93C051-715A-40FE-8739-91216C9CC070}"/>
                </a:ext>
              </a:extLst>
            </p:cNvPr>
            <p:cNvSpPr/>
            <p:nvPr/>
          </p:nvSpPr>
          <p:spPr>
            <a:xfrm>
              <a:off x="2159861" y="4190753"/>
              <a:ext cx="3990882" cy="144887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002E01B-70EC-433F-AF30-75D14FE5A41A}"/>
                </a:ext>
              </a:extLst>
            </p:cNvPr>
            <p:cNvGrpSpPr/>
            <p:nvPr/>
          </p:nvGrpSpPr>
          <p:grpSpPr>
            <a:xfrm>
              <a:off x="2557872" y="5757456"/>
              <a:ext cx="3335418" cy="369279"/>
              <a:chOff x="1324410" y="6049495"/>
              <a:chExt cx="3335418" cy="369279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03E198DF-54B5-4520-80B8-FD78B7C5C2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77269" y="6050529"/>
                <a:ext cx="360000" cy="360000"/>
              </a:xfrm>
              <a:prstGeom prst="roundRect">
                <a:avLst>
                  <a:gd name="adj" fmla="val 1008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AF748D8F-8C98-43CD-91E7-DD80718E74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07902" y="6050529"/>
                <a:ext cx="360000" cy="360000"/>
              </a:xfrm>
              <a:prstGeom prst="roundRect">
                <a:avLst>
                  <a:gd name="adj" fmla="val 1008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98E5F866-79A9-4C66-8C05-9E6DA1732B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28333" y="6049495"/>
                <a:ext cx="360000" cy="360000"/>
              </a:xfrm>
              <a:prstGeom prst="roundRect">
                <a:avLst>
                  <a:gd name="adj" fmla="val 1008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CAD86418-6DC3-4FFA-93A6-5C9CEB1242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48764" y="6050930"/>
                <a:ext cx="360000" cy="360000"/>
              </a:xfrm>
              <a:prstGeom prst="roundRect">
                <a:avLst>
                  <a:gd name="adj" fmla="val 1008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EF17B436-F309-4E94-AE56-B2D9D98064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9397" y="6050930"/>
                <a:ext cx="360000" cy="360000"/>
              </a:xfrm>
              <a:prstGeom prst="roundRect">
                <a:avLst>
                  <a:gd name="adj" fmla="val 1008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44B9B202-AF70-4508-A687-35275B95CA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9828" y="6058774"/>
                <a:ext cx="360000" cy="360000"/>
              </a:xfrm>
              <a:prstGeom prst="roundRect">
                <a:avLst>
                  <a:gd name="adj" fmla="val 1008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7AF60F9F-308E-44C4-B8B3-878808B20C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24410" y="6050529"/>
                <a:ext cx="360000" cy="360000"/>
              </a:xfrm>
              <a:prstGeom prst="roundRect">
                <a:avLst>
                  <a:gd name="adj" fmla="val 1008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AE5755D3-3E57-4B78-9A5E-5097F7CDA2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5043" y="6050529"/>
                <a:ext cx="360000" cy="360000"/>
              </a:xfrm>
              <a:prstGeom prst="roundRect">
                <a:avLst>
                  <a:gd name="adj" fmla="val 1008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5ADAAC-E0B8-4B26-AEDB-A413AB69A399}"/>
                </a:ext>
              </a:extLst>
            </p:cNvPr>
            <p:cNvSpPr txBox="1"/>
            <p:nvPr/>
          </p:nvSpPr>
          <p:spPr>
            <a:xfrm>
              <a:off x="2158672" y="6179122"/>
              <a:ext cx="13468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Gold :  </a:t>
              </a:r>
              <a:r>
                <a:rPr lang="en-US" altLang="ko-KR" sz="1100" dirty="0" err="1"/>
                <a:t>nnnnnnnn</a:t>
              </a:r>
              <a:endParaRPr lang="ko-KR" altLang="en-US" sz="11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CE7F84-5F36-4A33-BDA4-20710E8DE3FC}"/>
                </a:ext>
              </a:extLst>
            </p:cNvPr>
            <p:cNvSpPr txBox="1"/>
            <p:nvPr/>
          </p:nvSpPr>
          <p:spPr>
            <a:xfrm>
              <a:off x="3505292" y="6173490"/>
              <a:ext cx="13468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exp :  </a:t>
              </a:r>
              <a:r>
                <a:rPr lang="en-US" altLang="ko-KR" sz="1100" dirty="0" err="1"/>
                <a:t>nnnnnnnn</a:t>
              </a:r>
              <a:endParaRPr lang="ko-KR" altLang="en-US" sz="1100" dirty="0"/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D08227D4-AAD2-4B0C-8870-0798DBAD3E44}"/>
              </a:ext>
            </a:extLst>
          </p:cNvPr>
          <p:cNvSpPr>
            <a:spLocks noChangeAspect="1"/>
          </p:cNvSpPr>
          <p:nvPr/>
        </p:nvSpPr>
        <p:spPr>
          <a:xfrm>
            <a:off x="6010814" y="2210944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도형 20">
            <a:extLst>
              <a:ext uri="{FF2B5EF4-FFF2-40B4-BE49-F238E27FC236}">
                <a16:creationId xmlns:a16="http://schemas.microsoft.com/office/drawing/2014/main" id="{8AB04A09-E52D-4842-89AC-B85538962625}"/>
              </a:ext>
            </a:extLst>
          </p:cNvPr>
          <p:cNvSpPr>
            <a:spLocks/>
          </p:cNvSpPr>
          <p:nvPr/>
        </p:nvSpPr>
        <p:spPr>
          <a:xfrm>
            <a:off x="4456243" y="3138632"/>
            <a:ext cx="3413334" cy="435303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도형 20">
            <a:extLst>
              <a:ext uri="{FF2B5EF4-FFF2-40B4-BE49-F238E27FC236}">
                <a16:creationId xmlns:a16="http://schemas.microsoft.com/office/drawing/2014/main" id="{61DD4938-A972-4D4C-91C5-5F61BBD1482C}"/>
              </a:ext>
            </a:extLst>
          </p:cNvPr>
          <p:cNvSpPr>
            <a:spLocks/>
          </p:cNvSpPr>
          <p:nvPr/>
        </p:nvSpPr>
        <p:spPr>
          <a:xfrm>
            <a:off x="6920239" y="3579401"/>
            <a:ext cx="1169799" cy="241934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도형 20">
            <a:extLst>
              <a:ext uri="{FF2B5EF4-FFF2-40B4-BE49-F238E27FC236}">
                <a16:creationId xmlns:a16="http://schemas.microsoft.com/office/drawing/2014/main" id="{DEF84830-31A8-4180-893D-A26177DA109A}"/>
              </a:ext>
            </a:extLst>
          </p:cNvPr>
          <p:cNvSpPr>
            <a:spLocks/>
          </p:cNvSpPr>
          <p:nvPr/>
        </p:nvSpPr>
        <p:spPr>
          <a:xfrm>
            <a:off x="4109123" y="3614381"/>
            <a:ext cx="2534438" cy="264752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0DB74F0-4A66-4920-ABFF-A22A7C283999}"/>
              </a:ext>
            </a:extLst>
          </p:cNvPr>
          <p:cNvSpPr>
            <a:spLocks noChangeAspect="1"/>
          </p:cNvSpPr>
          <p:nvPr/>
        </p:nvSpPr>
        <p:spPr>
          <a:xfrm>
            <a:off x="4242504" y="3241114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F93D374-42CB-4A67-BE76-62B4B6EC86AE}"/>
              </a:ext>
            </a:extLst>
          </p:cNvPr>
          <p:cNvSpPr>
            <a:spLocks noChangeAspect="1"/>
          </p:cNvSpPr>
          <p:nvPr/>
        </p:nvSpPr>
        <p:spPr>
          <a:xfrm>
            <a:off x="3881205" y="3621151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30B2458-5A41-4A88-9341-6B695FB2096A}"/>
              </a:ext>
            </a:extLst>
          </p:cNvPr>
          <p:cNvSpPr>
            <a:spLocks noChangeAspect="1"/>
          </p:cNvSpPr>
          <p:nvPr/>
        </p:nvSpPr>
        <p:spPr>
          <a:xfrm>
            <a:off x="6713868" y="3569287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41" name="표 10">
            <a:extLst>
              <a:ext uri="{FF2B5EF4-FFF2-40B4-BE49-F238E27FC236}">
                <a16:creationId xmlns:a16="http://schemas.microsoft.com/office/drawing/2014/main" id="{F31AD762-52DA-43F2-A225-BE1C55A1A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5178"/>
              </p:ext>
            </p:extLst>
          </p:nvPr>
        </p:nvGraphicFramePr>
        <p:xfrm>
          <a:off x="3782770" y="4307472"/>
          <a:ext cx="476027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617794751"/>
                    </a:ext>
                  </a:extLst>
                </a:gridCol>
                <a:gridCol w="1613218">
                  <a:extLst>
                    <a:ext uri="{9D8B030D-6E8A-4147-A177-3AD203B41FA5}">
                      <a16:colId xmlns:a16="http://schemas.microsoft.com/office/drawing/2014/main" val="1712823105"/>
                    </a:ext>
                  </a:extLst>
                </a:gridCol>
                <a:gridCol w="2803843">
                  <a:extLst>
                    <a:ext uri="{9D8B030D-6E8A-4147-A177-3AD203B41FA5}">
                      <a16:colId xmlns:a16="http://schemas.microsoft.com/office/drawing/2014/main" val="31217191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스토리 및 과정 해설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573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보상 아이템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지급 아이템 보상 아이콘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450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보상 골드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경험치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골드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경험치 보상 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427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완료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거절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완료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거절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21556"/>
                  </a:ext>
                </a:extLst>
              </a:tr>
            </a:tbl>
          </a:graphicData>
        </a:graphic>
      </p:graphicFrame>
      <p:sp>
        <p:nvSpPr>
          <p:cNvPr id="43" name="도형 71">
            <a:extLst>
              <a:ext uri="{FF2B5EF4-FFF2-40B4-BE49-F238E27FC236}">
                <a16:creationId xmlns:a16="http://schemas.microsoft.com/office/drawing/2014/main" id="{28221873-8495-4ED0-B45F-B965B4D3B558}"/>
              </a:ext>
            </a:extLst>
          </p:cNvPr>
          <p:cNvSpPr>
            <a:spLocks/>
          </p:cNvSpPr>
          <p:nvPr/>
        </p:nvSpPr>
        <p:spPr>
          <a:xfrm>
            <a:off x="7874519" y="1373158"/>
            <a:ext cx="251460" cy="234315"/>
          </a:xfrm>
          <a:prstGeom prst="rect">
            <a:avLst/>
          </a:prstGeom>
          <a:solidFill>
            <a:schemeClr val="bg1">
              <a:lumMod val="6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X</a:t>
            </a:r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910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표 10">
            <a:extLst>
              <a:ext uri="{FF2B5EF4-FFF2-40B4-BE49-F238E27FC236}">
                <a16:creationId xmlns:a16="http://schemas.microsoft.com/office/drawing/2014/main" id="{F31AD762-52DA-43F2-A225-BE1C55A1A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553364"/>
              </p:ext>
            </p:extLst>
          </p:nvPr>
        </p:nvGraphicFramePr>
        <p:xfrm>
          <a:off x="4344957" y="3732956"/>
          <a:ext cx="374745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617794751"/>
                    </a:ext>
                  </a:extLst>
                </a:gridCol>
                <a:gridCol w="1017905">
                  <a:extLst>
                    <a:ext uri="{9D8B030D-6E8A-4147-A177-3AD203B41FA5}">
                      <a16:colId xmlns:a16="http://schemas.microsoft.com/office/drawing/2014/main" val="1712823105"/>
                    </a:ext>
                  </a:extLst>
                </a:gridCol>
                <a:gridCol w="2386330">
                  <a:extLst>
                    <a:ext uri="{9D8B030D-6E8A-4147-A177-3AD203B41FA5}">
                      <a16:colId xmlns:a16="http://schemas.microsoft.com/office/drawing/2014/main" val="31217191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실패한 퀘스트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573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재도전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실패한 퀘스트 재도전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450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포기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포기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427129"/>
                  </a:ext>
                </a:extLst>
              </a:tr>
            </a:tbl>
          </a:graphicData>
        </a:graphic>
      </p:graphicFrame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1C544A1-612F-4FB0-88B6-B15D51D0B0EE}"/>
              </a:ext>
            </a:extLst>
          </p:cNvPr>
          <p:cNvSpPr/>
          <p:nvPr/>
        </p:nvSpPr>
        <p:spPr>
          <a:xfrm>
            <a:off x="5104660" y="1786114"/>
            <a:ext cx="1982680" cy="1127463"/>
          </a:xfrm>
          <a:prstGeom prst="roundRect">
            <a:avLst>
              <a:gd name="adj" fmla="val 6635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퀘스트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ctr"/>
            <a:r>
              <a:rPr lang="ko-KR" altLang="en-US" sz="4800" dirty="0">
                <a:solidFill>
                  <a:schemeClr val="tx1"/>
                </a:solidFill>
              </a:rPr>
              <a:t>실패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9180025-30F2-4D41-BCB2-9823C7B2C3FD}"/>
              </a:ext>
            </a:extLst>
          </p:cNvPr>
          <p:cNvSpPr/>
          <p:nvPr/>
        </p:nvSpPr>
        <p:spPr>
          <a:xfrm>
            <a:off x="5211193" y="2975184"/>
            <a:ext cx="765558" cy="20287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재도전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450D0EB-8BF0-4C89-92F4-6696E2FFBD77}"/>
              </a:ext>
            </a:extLst>
          </p:cNvPr>
          <p:cNvSpPr/>
          <p:nvPr/>
        </p:nvSpPr>
        <p:spPr>
          <a:xfrm>
            <a:off x="6215251" y="2975184"/>
            <a:ext cx="765558" cy="20287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포기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9C7F53B-E4A1-49BD-8453-845612BE13F4}"/>
              </a:ext>
            </a:extLst>
          </p:cNvPr>
          <p:cNvSpPr>
            <a:spLocks noChangeAspect="1"/>
          </p:cNvSpPr>
          <p:nvPr/>
        </p:nvSpPr>
        <p:spPr>
          <a:xfrm>
            <a:off x="4969260" y="2823414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899F10C-F75D-4AED-8FF0-947FDCE78084}"/>
              </a:ext>
            </a:extLst>
          </p:cNvPr>
          <p:cNvSpPr>
            <a:spLocks noChangeAspect="1"/>
          </p:cNvSpPr>
          <p:nvPr/>
        </p:nvSpPr>
        <p:spPr>
          <a:xfrm>
            <a:off x="5976751" y="2823414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11EEFCB-968C-42E1-B0AD-89EE87B9A740}"/>
              </a:ext>
            </a:extLst>
          </p:cNvPr>
          <p:cNvSpPr>
            <a:spLocks noChangeAspect="1"/>
          </p:cNvSpPr>
          <p:nvPr/>
        </p:nvSpPr>
        <p:spPr>
          <a:xfrm>
            <a:off x="5428615" y="1839382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754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43464"/>
              </p:ext>
            </p:extLst>
          </p:nvPr>
        </p:nvGraphicFramePr>
        <p:xfrm>
          <a:off x="1416050" y="1690688"/>
          <a:ext cx="4679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228624"/>
              </p:ext>
            </p:extLst>
          </p:nvPr>
        </p:nvGraphicFramePr>
        <p:xfrm>
          <a:off x="1414463" y="2514600"/>
          <a:ext cx="935164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1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퀘스트 란</a:t>
                      </a:r>
                      <a:r>
                        <a:rPr lang="en-US" altLang="ko-KR" b="1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b="1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수행할 수 있는 다양한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목표가 있는 임무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플레이어에게 게임의 세계관을 설명하여 게임에 대한 흥미를 높이고 몰입감을 높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이고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게임을 원활하게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진행할 수 있게 하는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역할을 한다.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또한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퀘스트 완료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보상으로 플레이어의 성장에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영향을 주는 다양한 요소를 제공해 게임이 단조롭지 않게 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0473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분류 기준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A37AD7E-ABF8-3CED-AAC3-28B2CB648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695535"/>
              </p:ext>
            </p:extLst>
          </p:nvPr>
        </p:nvGraphicFramePr>
        <p:xfrm>
          <a:off x="2123757" y="3115828"/>
          <a:ext cx="794448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3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분류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토벌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몬스터를 정해진 숫자 이상 처치하는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수집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아이템을 정해진 숫자 이상 획득하는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탐사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장소에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 위치하는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호위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HP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정해진 시간 동안 일정량 이상으로 유지하는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배달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아이템을 정해진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에게 전달 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대화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에게 대화상호작용 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생존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정해진 시간 동안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HP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이하로 내려가지 않게 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4A58379-E970-4C1E-8602-809E26099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336806"/>
              </p:ext>
            </p:extLst>
          </p:nvPr>
        </p:nvGraphicFramePr>
        <p:xfrm>
          <a:off x="2123757" y="1258829"/>
          <a:ext cx="794448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4486">
                  <a:extLst>
                    <a:ext uri="{9D8B030D-6E8A-4147-A177-3AD203B41FA5}">
                      <a16:colId xmlns:a16="http://schemas.microsoft.com/office/drawing/2014/main" val="1155779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단일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13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다른 퀘스트와 연관 되지 않는 독립적인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89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연계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541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선행 퀘스트와 선행 퀘스트를 완료하는 것으로 발생하는 후속 퀘스트가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연결되어 있는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365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퀘스트 진행 과정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5265A6-E586-4F98-A052-42A3C9E70B3A}"/>
              </a:ext>
            </a:extLst>
          </p:cNvPr>
          <p:cNvGrpSpPr/>
          <p:nvPr/>
        </p:nvGrpSpPr>
        <p:grpSpPr>
          <a:xfrm>
            <a:off x="1439545" y="2680970"/>
            <a:ext cx="9336405" cy="1496695"/>
            <a:chOff x="1439545" y="2680970"/>
            <a:chExt cx="9336405" cy="149669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B4322E5-5BBC-3C0D-1887-B5828F3AF794}"/>
                </a:ext>
              </a:extLst>
            </p:cNvPr>
            <p:cNvGrpSpPr/>
            <p:nvPr/>
          </p:nvGrpSpPr>
          <p:grpSpPr>
            <a:xfrm>
              <a:off x="1439545" y="2680970"/>
              <a:ext cx="1617980" cy="1496695"/>
              <a:chOff x="1439545" y="2680970"/>
              <a:chExt cx="1617980" cy="1496695"/>
            </a:xfrm>
          </p:grpSpPr>
          <p:sp>
            <p:nvSpPr>
              <p:cNvPr id="34" name="사각형: 둥근 대각선 방향 모서리 33">
                <a:extLst>
                  <a:ext uri="{FF2B5EF4-FFF2-40B4-BE49-F238E27FC236}">
                    <a16:creationId xmlns:a16="http://schemas.microsoft.com/office/drawing/2014/main" id="{ECAE434A-9BF7-2A68-C8C3-4FEFDDFE859B}"/>
                  </a:ext>
                </a:extLst>
              </p:cNvPr>
              <p:cNvSpPr/>
              <p:nvPr/>
            </p:nvSpPr>
            <p:spPr>
              <a:xfrm>
                <a:off x="1439545" y="2680970"/>
                <a:ext cx="1617980" cy="67437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알림</a:t>
                </a: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F8CBCE67-A4F5-6136-901C-688036B1C7B6}"/>
                  </a:ext>
                </a:extLst>
              </p:cNvPr>
              <p:cNvSpPr/>
              <p:nvPr/>
            </p:nvSpPr>
            <p:spPr>
              <a:xfrm>
                <a:off x="1439545" y="3358515"/>
                <a:ext cx="1617980" cy="818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퀘스트 수락 가능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en-US" altLang="ko-KR" sz="1400" b="0" dirty="0">
                    <a:solidFill>
                      <a:schemeClr val="tx1"/>
                    </a:solidFill>
                  </a:rPr>
                  <a:t>NPC, </a:t>
                </a:r>
                <a:r>
                  <a:rPr lang="ko-KR" altLang="en-US" sz="1400" b="0" dirty="0">
                    <a:solidFill>
                      <a:schemeClr val="tx1"/>
                    </a:solidFill>
                  </a:rPr>
                  <a:t>오브젝트에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팝업 표시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9A602CF-4949-E0C5-3671-4D5736C52E04}"/>
                </a:ext>
              </a:extLst>
            </p:cNvPr>
            <p:cNvGrpSpPr/>
            <p:nvPr/>
          </p:nvGrpSpPr>
          <p:grpSpPr>
            <a:xfrm>
              <a:off x="4011930" y="2680970"/>
              <a:ext cx="1617980" cy="1496695"/>
              <a:chOff x="4011930" y="2680970"/>
              <a:chExt cx="1617980" cy="1496695"/>
            </a:xfrm>
          </p:grpSpPr>
          <p:sp>
            <p:nvSpPr>
              <p:cNvPr id="38" name="사각형: 둥근 대각선 방향 모서리 37">
                <a:extLst>
                  <a:ext uri="{FF2B5EF4-FFF2-40B4-BE49-F238E27FC236}">
                    <a16:creationId xmlns:a16="http://schemas.microsoft.com/office/drawing/2014/main" id="{23A11173-5A1E-8D43-C45F-D0C0490F7A15}"/>
                  </a:ext>
                </a:extLst>
              </p:cNvPr>
              <p:cNvSpPr/>
              <p:nvPr/>
            </p:nvSpPr>
            <p:spPr>
              <a:xfrm>
                <a:off x="4011930" y="2680970"/>
                <a:ext cx="1617980" cy="67437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수락</a:t>
                </a: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F8C2606-64E7-5B60-99D9-98455A2F2A6D}"/>
                  </a:ext>
                </a:extLst>
              </p:cNvPr>
              <p:cNvSpPr/>
              <p:nvPr/>
            </p:nvSpPr>
            <p:spPr>
              <a:xfrm>
                <a:off x="4011930" y="3358515"/>
                <a:ext cx="1617980" cy="818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상호작용으로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퀘스트 수락</a:t>
                </a: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7265F97-6CBC-0D4D-B389-91AF39799256}"/>
                </a:ext>
              </a:extLst>
            </p:cNvPr>
            <p:cNvGrpSpPr/>
            <p:nvPr/>
          </p:nvGrpSpPr>
          <p:grpSpPr>
            <a:xfrm>
              <a:off x="6584950" y="2680970"/>
              <a:ext cx="1617980" cy="1496695"/>
              <a:chOff x="6584950" y="2680970"/>
              <a:chExt cx="1617980" cy="1496695"/>
            </a:xfrm>
          </p:grpSpPr>
          <p:sp>
            <p:nvSpPr>
              <p:cNvPr id="41" name="사각형: 둥근 대각선 방향 모서리 40">
                <a:extLst>
                  <a:ext uri="{FF2B5EF4-FFF2-40B4-BE49-F238E27FC236}">
                    <a16:creationId xmlns:a16="http://schemas.microsoft.com/office/drawing/2014/main" id="{048B6BF8-BF2E-7167-5D64-230FB8701460}"/>
                  </a:ext>
                </a:extLst>
              </p:cNvPr>
              <p:cNvSpPr/>
              <p:nvPr/>
            </p:nvSpPr>
            <p:spPr>
              <a:xfrm>
                <a:off x="6584950" y="2680970"/>
                <a:ext cx="1617980" cy="67437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진행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F680755-E25D-0CB0-99A0-0F3D350C61C4}"/>
                  </a:ext>
                </a:extLst>
              </p:cNvPr>
              <p:cNvSpPr/>
              <p:nvPr/>
            </p:nvSpPr>
            <p:spPr>
              <a:xfrm>
                <a:off x="6584950" y="3358515"/>
                <a:ext cx="1617980" cy="818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수락한 퀘스트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진행도 및 퀘스트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내용 표시</a:t>
                </a: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D4FFB2A-95C1-876F-58B7-37AB8BF63BB0}"/>
                </a:ext>
              </a:extLst>
            </p:cNvPr>
            <p:cNvGrpSpPr/>
            <p:nvPr/>
          </p:nvGrpSpPr>
          <p:grpSpPr>
            <a:xfrm>
              <a:off x="9157970" y="2680970"/>
              <a:ext cx="1617980" cy="1496695"/>
              <a:chOff x="9157970" y="2680970"/>
              <a:chExt cx="1617980" cy="1496695"/>
            </a:xfrm>
          </p:grpSpPr>
          <p:sp>
            <p:nvSpPr>
              <p:cNvPr id="44" name="사각형: 둥근 대각선 방향 모서리 43">
                <a:extLst>
                  <a:ext uri="{FF2B5EF4-FFF2-40B4-BE49-F238E27FC236}">
                    <a16:creationId xmlns:a16="http://schemas.microsoft.com/office/drawing/2014/main" id="{50DAAF0A-22FB-1CD4-71FC-92453BB8C612}"/>
                  </a:ext>
                </a:extLst>
              </p:cNvPr>
              <p:cNvSpPr/>
              <p:nvPr/>
            </p:nvSpPr>
            <p:spPr>
              <a:xfrm>
                <a:off x="9157970" y="2680970"/>
                <a:ext cx="1617980" cy="67437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완료</a:t>
                </a: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DA820ADC-C517-625D-22A0-9D6A7E8AE4C2}"/>
                  </a:ext>
                </a:extLst>
              </p:cNvPr>
              <p:cNvSpPr/>
              <p:nvPr/>
            </p:nvSpPr>
            <p:spPr>
              <a:xfrm>
                <a:off x="9157970" y="3358515"/>
                <a:ext cx="1617980" cy="818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목표를 달성한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퀘스트를 완료</a:t>
                </a:r>
              </a:p>
            </p:txBody>
          </p:sp>
        </p:grpSp>
        <p:sp>
          <p:nvSpPr>
            <p:cNvPr id="47" name="순서도: 병합 46">
              <a:extLst>
                <a:ext uri="{FF2B5EF4-FFF2-40B4-BE49-F238E27FC236}">
                  <a16:creationId xmlns:a16="http://schemas.microsoft.com/office/drawing/2014/main" id="{D8BC0540-428B-3F2A-58C3-4AD93016FB80}"/>
                </a:ext>
              </a:extLst>
            </p:cNvPr>
            <p:cNvSpPr/>
            <p:nvPr/>
          </p:nvSpPr>
          <p:spPr>
            <a:xfrm rot="16200000">
              <a:off x="3190875" y="3012440"/>
              <a:ext cx="687705" cy="685165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병합 23">
              <a:extLst>
                <a:ext uri="{FF2B5EF4-FFF2-40B4-BE49-F238E27FC236}">
                  <a16:creationId xmlns:a16="http://schemas.microsoft.com/office/drawing/2014/main" id="{01412E24-F012-4DB7-88F8-20DF69EE93C4}"/>
                </a:ext>
              </a:extLst>
            </p:cNvPr>
            <p:cNvSpPr/>
            <p:nvPr/>
          </p:nvSpPr>
          <p:spPr>
            <a:xfrm rot="16200000">
              <a:off x="5763895" y="3012440"/>
              <a:ext cx="687705" cy="685165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병합 24">
              <a:extLst>
                <a:ext uri="{FF2B5EF4-FFF2-40B4-BE49-F238E27FC236}">
                  <a16:creationId xmlns:a16="http://schemas.microsoft.com/office/drawing/2014/main" id="{D6F7C89F-8506-4054-BF83-26EEBC01C600}"/>
                </a:ext>
              </a:extLst>
            </p:cNvPr>
            <p:cNvSpPr/>
            <p:nvPr/>
          </p:nvSpPr>
          <p:spPr>
            <a:xfrm rot="16200000">
              <a:off x="8336280" y="3012440"/>
              <a:ext cx="687705" cy="685165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714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>
            <a:extLst>
              <a:ext uri="{FF2B5EF4-FFF2-40B4-BE49-F238E27FC236}">
                <a16:creationId xmlns:a16="http://schemas.microsoft.com/office/drawing/2014/main" id="{4FB2C7C0-FA87-4F5A-AD47-920B9B07A2F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공통 규칙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BA5688E-7463-4AD2-A6F7-3B25B45FB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207603"/>
              </p:ext>
            </p:extLst>
          </p:nvPr>
        </p:nvGraphicFramePr>
        <p:xfrm>
          <a:off x="2064385" y="2514600"/>
          <a:ext cx="80632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3230">
                  <a:extLst>
                    <a:ext uri="{9D8B030D-6E8A-4147-A177-3AD203B41FA5}">
                      <a16:colId xmlns:a16="http://schemas.microsoft.com/office/drawing/2014/main" val="17386854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공통 규칙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2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퀘스트는 총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개 까지 동시 수행 가능하다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613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스토리 퀘스트는 최대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개 까지 동시에 수행 가능하다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24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일반 퀘스트는 최대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개 까지 동시 수행 가능하다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6589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최대 퀘스트 수행 숫자에 도달 시 퀘스트 추가 수행 수락 불가 및 보류한다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599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61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5637865C-88BD-4EA2-BDBD-0BDBB496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249326"/>
              </p:ext>
            </p:extLst>
          </p:nvPr>
        </p:nvGraphicFramePr>
        <p:xfrm>
          <a:off x="4676457" y="1595899"/>
          <a:ext cx="6099493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35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  <a:gridCol w="891047">
                  <a:extLst>
                    <a:ext uri="{9D8B030D-6E8A-4147-A177-3AD203B41FA5}">
                      <a16:colId xmlns:a16="http://schemas.microsoft.com/office/drawing/2014/main" val="3934005646"/>
                    </a:ext>
                  </a:extLst>
                </a:gridCol>
                <a:gridCol w="3975011">
                  <a:extLst>
                    <a:ext uri="{9D8B030D-6E8A-4147-A177-3AD203B41FA5}">
                      <a16:colId xmlns:a16="http://schemas.microsoft.com/office/drawing/2014/main" val="3556919162"/>
                    </a:ext>
                  </a:extLst>
                </a:gridCol>
              </a:tblGrid>
              <a:tr h="202493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알림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20249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발생 조건은 레벨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상호 작용 등이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68873"/>
                  </a:ext>
                </a:extLst>
              </a:tr>
              <a:tr h="20249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하나의 퀘스트 당 발생 조건은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 까지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599121"/>
                  </a:ext>
                </a:extLst>
              </a:tr>
              <a:tr h="202493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발생시 해당 퀘스트 부여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오브젝트에 아이콘 발생한다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202493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아이콘은 우선도에 따라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오브젝트에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개만 발생한다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52332"/>
                  </a:ext>
                </a:extLst>
              </a:tr>
              <a:tr h="34423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진행 중인 퀘스트의 량이 최대 수행 퀘스트 량 이상일 경우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적정 레벨 수락 가능 퀘스트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수락 가능 퀘스트 아이콘이 발생하지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589544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우선도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아이콘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921934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?</a:t>
                      </a:r>
                      <a:endParaRPr lang="ko-KR" altLang="en-US" sz="1400" b="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완료 가능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708504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!</a:t>
                      </a:r>
                      <a:endParaRPr lang="ko-KR" altLang="en-US" sz="14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적정 레벨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(±5)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수락 가능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187198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적정 레벨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(±5)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진행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204996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수락 가능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670894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진행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129402"/>
                  </a:ext>
                </a:extLst>
              </a:tr>
            </a:tbl>
          </a:graphicData>
        </a:graphic>
      </p:graphicFrame>
      <p:sp>
        <p:nvSpPr>
          <p:cNvPr id="4" name="Rect 0">
            <a:extLst>
              <a:ext uri="{FF2B5EF4-FFF2-40B4-BE49-F238E27FC236}">
                <a16:creationId xmlns:a16="http://schemas.microsoft.com/office/drawing/2014/main" id="{4FB2C7C0-FA87-4F5A-AD47-920B9B07A2F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알림 규칙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E18287-13D9-4765-AD61-06E5318DAD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" y="2487930"/>
            <a:ext cx="3822065" cy="24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6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B149E06-D727-413E-A30E-61DF8DDA8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771800"/>
              </p:ext>
            </p:extLst>
          </p:nvPr>
        </p:nvGraphicFramePr>
        <p:xfrm>
          <a:off x="4792027" y="1886242"/>
          <a:ext cx="598392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  <a:gridCol w="5262880">
                  <a:extLst>
                    <a:ext uri="{9D8B030D-6E8A-4147-A177-3AD203B41FA5}">
                      <a16:colId xmlns:a16="http://schemas.microsoft.com/office/drawing/2014/main" val="406713097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자동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 발생 시 자동으로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에게 부여 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 발생 시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가 직접 해당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오브젝트와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상호작용하여 퀘스트를 수락한다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482956"/>
                  </a:ext>
                </a:extLst>
              </a:tr>
            </a:tbl>
          </a:graphicData>
        </a:graphic>
      </p:graphicFrame>
      <p:sp>
        <p:nvSpPr>
          <p:cNvPr id="6" name="Rect 0">
            <a:extLst>
              <a:ext uri="{FF2B5EF4-FFF2-40B4-BE49-F238E27FC236}">
                <a16:creationId xmlns:a16="http://schemas.microsoft.com/office/drawing/2014/main" id="{40A86AA1-F032-4F2C-89F3-F012AE77D26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수락 규칙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800BCB-FD45-400F-89F2-F29E74F4D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621278"/>
              </p:ext>
            </p:extLst>
          </p:nvPr>
        </p:nvGraphicFramePr>
        <p:xfrm>
          <a:off x="4792028" y="3612502"/>
          <a:ext cx="5983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3922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거절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수동 수락 퀘스트에서만 발생한다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125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퀘스트를 수락할 때 거절 버튼으로 거절할 수 있다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818999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ADEE826A-6856-48CF-BCE8-EAFE773A1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85" y="1961515"/>
            <a:ext cx="3738880" cy="342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2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461EF50-ACB9-42F3-8CCE-F37B99208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436970"/>
              </p:ext>
            </p:extLst>
          </p:nvPr>
        </p:nvGraphicFramePr>
        <p:xfrm>
          <a:off x="2653348" y="1884191"/>
          <a:ext cx="6885305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5305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</a:tblGrid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진행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퀘스트의 내용 표기한다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퀘스트의 진행도 표기한다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016779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퀘스트의 분류 표기한다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198565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퀘스트의 분류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완료 목표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는 토벌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탐사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호위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배당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생존이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131080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완료 목표는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종류 까지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432708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퀘스트를 제외한 퀘스트는 진행 도중 포기 가능하다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071767"/>
                  </a:ext>
                </a:extLst>
              </a:tr>
            </a:tbl>
          </a:graphicData>
        </a:graphic>
      </p:graphicFrame>
      <p:sp>
        <p:nvSpPr>
          <p:cNvPr id="6" name="Rect 0">
            <a:extLst>
              <a:ext uri="{FF2B5EF4-FFF2-40B4-BE49-F238E27FC236}">
                <a16:creationId xmlns:a16="http://schemas.microsoft.com/office/drawing/2014/main" id="{40A86AA1-F032-4F2C-89F3-F012AE77D26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진행 규칙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3B478-6902-43E9-943E-83C72F940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480981"/>
              </p:ext>
            </p:extLst>
          </p:nvPr>
        </p:nvGraphicFramePr>
        <p:xfrm>
          <a:off x="2653348" y="4059066"/>
          <a:ext cx="688530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5306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포기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진행 중에 퀘스트 창에서 포기 버튼으로 포기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125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퀘스트는 포기할 수 없다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501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30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Pages>15</Pages>
  <Words>1078</Words>
  <Characters>0</Characters>
  <Application>Microsoft Office PowerPoint</Application>
  <DocSecurity>0</DocSecurity>
  <PresentationFormat>와이드스크린</PresentationFormat>
  <Lines>0</Lines>
  <Paragraphs>335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퀘스트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64</cp:revision>
  <dcterms:modified xsi:type="dcterms:W3CDTF">2024-01-24T10:29:25Z</dcterms:modified>
  <cp:version>9.103.97.45139</cp:version>
</cp:coreProperties>
</file>