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4"/>
  </p:notesMasterIdLst>
  <p:handoutMasterIdLst>
    <p:handoutMasterId r:id="rId15"/>
  </p:handoutMasterIdLst>
  <p:sldIdLst>
    <p:sldId id="256" r:id="rId2"/>
    <p:sldId id="387" r:id="rId3"/>
    <p:sldId id="386" r:id="rId4"/>
    <p:sldId id="389" r:id="rId5"/>
    <p:sldId id="394" r:id="rId6"/>
    <p:sldId id="395" r:id="rId7"/>
    <p:sldId id="396" r:id="rId8"/>
    <p:sldId id="397" r:id="rId9"/>
    <p:sldId id="398" r:id="rId10"/>
    <p:sldId id="391" r:id="rId11"/>
    <p:sldId id="392" r:id="rId12"/>
    <p:sldId id="39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08" d="100"/>
          <a:sy n="108" d="100"/>
        </p:scale>
        <p:origin x="126" y="210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23/01/2025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en-US" altLang="ko-KR" dirty="0"/>
              <a:t>Limbus Company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sz="4000" dirty="0"/>
              <a:t>합 시스템 역 기획서</a:t>
            </a:r>
            <a:endParaRPr lang="ko-KR" altLang="en-US" dirty="0"/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스킬 타겟 선택 차트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599305B-6732-4D8D-9CF2-E8215BF4C9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522" y="1269999"/>
            <a:ext cx="5368956" cy="496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38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합 진행 차트</a:t>
            </a:r>
            <a:endParaRPr lang="en-US" altLang="ko-KR" sz="24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FAE2C55-CBBB-4524-8E7A-5ED7BD7B0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321" y="1268413"/>
            <a:ext cx="6807358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98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장점 및 단점</a:t>
            </a:r>
            <a:endParaRPr lang="en-US" altLang="ko-KR" sz="2400" dirty="0"/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B389DBEA-4751-40B9-9099-1A06F48BE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57358"/>
              </p:ext>
            </p:extLst>
          </p:nvPr>
        </p:nvGraphicFramePr>
        <p:xfrm>
          <a:off x="1480978" y="1268413"/>
          <a:ext cx="9230043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300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장점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1086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단조로운 턴제 전투의 개선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5555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자신과 상대의 턴이 반복되는 턴제 게임의 특징상 서로의 행동에 예측하는 것을 제외하면 즉각적인 대응할 수 없기 때문에 전투가 단조로워진다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Limbus Company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합 시스템은 턴제 전투를 실시간 전투가 같이 상대의 행동에 대응 및 반응하는 능동적인 전투가 될 수 있게 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전략의 다양성 증가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시스템은 단순하게 설명하면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적의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대상을 변경하고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행동을 저지하는 시스템이다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해당 시스템과 다른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속도 시스템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흐트러짐 시스템 등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을 활용할 경우 전략의 숫자가 다양해 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Ex)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중요도가 높은 수감자에게 향하는 공격 대상을 중요도가 낮거나 방어에 특화된 수감자에게 변경하기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속도가 높을 순서대로 행동하는 속도 시스템과 합 시스템을 활용하여 제일 느리게 합을 할 수 있는 수감자로 합을 하고 먼저 움직일 수 있는 수감자로 일반적인 공격하기 등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6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1816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단점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734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복잡하고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이해하기 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79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37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파악하기 힘들고 난잡한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UI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3028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3372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정확하지 않은 합 승률 표기 시스템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9078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9204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898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25E94-DE2B-F82D-53EA-0AD8E37F7A3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합 시스템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55BA1-AC58-80B6-E254-9B6FA0DD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16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2970"/>
              </p:ext>
            </p:extLst>
          </p:nvPr>
        </p:nvGraphicFramePr>
        <p:xfrm>
          <a:off x="1032767" y="1503892"/>
          <a:ext cx="10126464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2646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정의</a:t>
                      </a:r>
                      <a:endParaRPr kumimoji="0" lang="en-US" altLang="ko-KR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합 시스템이란 턴제 게임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‘Limbus Company’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에서 적의 공격을 저지하는 시스템이다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시스템의 기본은 적이 사용하는 스킬을 자신의 스킬로 막아내는 것이며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합을 하는 과정에서 특수한 상황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대상 변경 불가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광역 대상 스킬 등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제외한 대부분의 상황에서 상대의 스킬 사용 대상을 강제로 변경하고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합 승리 시에는 상대의 스킬을 취소 시킬 수도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플레이어들은 합 시스템을 최대한 활용하여 전투에서 방생하는 손해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피해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를 최소화하고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목표를 달성하는 것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전투의 승리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을 목표로 하게 된다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294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614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u="none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515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턴제 게임의 전투는 서로의 턴을 번갈아 가며 진행하기 때문에 상대의 행동에 대응하는 것은 예측을 하는 것이 아니면 불가능하고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 그렇기에 전투가 정적이고 변수를 만들기 힘들다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하지만 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Limbus Company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의 전투는 합 시스템을 이용하여 상대의 행동에 보고 판단하고 대응할 수 있다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이러한 변화는 실시간 전투에서나 할 수 있는 패링과 같은 행동을 턴제 전투에서 재현한 것으로 전투의 변수를 늘리고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400" b="0" u="none" dirty="0">
                          <a:solidFill>
                            <a:schemeClr val="tx1"/>
                          </a:solidFill>
                        </a:rPr>
                        <a:t> 다른 시스템과 연계 및 활용하여 전략의 가짓수를 또한 증가 시켜 플레이어가 전투에서 느낄 수 있는 재미를 극대화 시키는 결과를 만들어낸다</a:t>
                      </a:r>
                      <a:r>
                        <a:rPr lang="en-US" altLang="ko-KR" sz="1400" b="0" u="none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096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규칙 및 상세 설명</a:t>
            </a:r>
            <a:endParaRPr lang="en-US" altLang="ko-KR" sz="2400" dirty="0"/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6A2C91B7-E40B-48F3-BCCA-CD5820568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778265"/>
              </p:ext>
            </p:extLst>
          </p:nvPr>
        </p:nvGraphicFramePr>
        <p:xfrm>
          <a:off x="2109311" y="1826389"/>
          <a:ext cx="797337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430">
                  <a:extLst>
                    <a:ext uri="{9D8B030D-6E8A-4147-A177-3AD203B41FA5}">
                      <a16:colId xmlns:a16="http://schemas.microsoft.com/office/drawing/2014/main" val="2079569908"/>
                    </a:ext>
                  </a:extLst>
                </a:gridCol>
                <a:gridCol w="954405">
                  <a:extLst>
                    <a:ext uri="{9D8B030D-6E8A-4147-A177-3AD203B41FA5}">
                      <a16:colId xmlns:a16="http://schemas.microsoft.com/office/drawing/2014/main" val="766656903"/>
                    </a:ext>
                  </a:extLst>
                </a:gridCol>
                <a:gridCol w="6118543">
                  <a:extLst>
                    <a:ext uri="{9D8B030D-6E8A-4147-A177-3AD203B41FA5}">
                      <a16:colId xmlns:a16="http://schemas.microsoft.com/office/drawing/2014/main" val="184185599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시도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필요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방어자가 공격자의 스킬 타겟일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공격자가 광역 스킬 사용시 방어자가 메인 타겟일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스킬이 타겟 변경 가능하고 속도가 방어자보다 낮을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7301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타입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스킬이 합 불가 스킬이 아닌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일반 공격 스킬인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각성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E.G.O.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스킬인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방어자의 스킬이 특수 수비 스킬인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6441806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합 진행</a:t>
                      </a:r>
                      <a:endParaRPr lang="en-US" altLang="ko-KR" sz="1200" b="1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시작 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공격자의 스킬 타겟을 방어자로 변경한다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 모두 행동 가능 상태가 아닐 경우 합을 진행하지 않고 스킬 진행으로 넘어간다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29518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진행 중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규칙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공격자와 방어자는 코인 시스템으로 스킬 위력을 계산한다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양측의 스킬 위력을 비교하고 합 횟수가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증가한다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양측의 스킬 위력이 다를 경우 낮은 측의 코인을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파괴한다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종료 조건이 만족될 때까지 위에 규칙을 반복한다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59485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합 종료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조건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 중 코인이 모두 파괴된 측이 발생할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양측 중 행동 불능인 측이 발생할 경우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2328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87D354A-29BA-4F82-8B37-A05C09271263}"/>
              </a:ext>
            </a:extLst>
          </p:cNvPr>
          <p:cNvSpPr txBox="1"/>
          <p:nvPr/>
        </p:nvSpPr>
        <p:spPr>
          <a:xfrm>
            <a:off x="1524000" y="5837178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코인 시스템 </a:t>
            </a:r>
            <a:r>
              <a:rPr lang="en-US" altLang="ko-KR" sz="1000" dirty="0"/>
              <a:t>: Limbus Company</a:t>
            </a:r>
            <a:r>
              <a:rPr lang="ko-KR" altLang="en-US" sz="1000" dirty="0"/>
              <a:t>의 모든 스킬은 코인을 가지고 있으며</a:t>
            </a:r>
            <a:r>
              <a:rPr lang="en-US" altLang="ko-KR" sz="1000" dirty="0"/>
              <a:t>, </a:t>
            </a:r>
            <a:r>
              <a:rPr lang="ko-KR" altLang="en-US" sz="1000" dirty="0"/>
              <a:t>스킬 진행 시 코인 토스를 진행하고</a:t>
            </a:r>
            <a:r>
              <a:rPr lang="en-US" altLang="ko-KR" sz="1000" dirty="0"/>
              <a:t>, </a:t>
            </a:r>
            <a:r>
              <a:rPr lang="ko-KR" altLang="en-US" sz="1000" dirty="0"/>
              <a:t>코인 토스의 결과에 따라서 스킬 효과를 적용한다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[</a:t>
            </a:r>
            <a:r>
              <a:rPr lang="ko-KR" altLang="en-US" sz="1000" dirty="0"/>
              <a:t>코인 토스 시 앞면이 나올 확률 </a:t>
            </a:r>
            <a:r>
              <a:rPr lang="en-US" altLang="ko-KR" sz="1000" dirty="0"/>
              <a:t>: </a:t>
            </a:r>
            <a:r>
              <a:rPr lang="ko-KR" altLang="en-US" sz="1000" dirty="0"/>
              <a:t>기본 </a:t>
            </a:r>
            <a:r>
              <a:rPr lang="en-US" altLang="ko-KR" sz="1000" dirty="0"/>
              <a:t>50% + </a:t>
            </a:r>
            <a:r>
              <a:rPr lang="ko-KR" altLang="en-US" sz="1000" dirty="0"/>
              <a:t>스킬 사용자의 정신력 </a:t>
            </a:r>
            <a:r>
              <a:rPr lang="en-US" altLang="ko-KR" sz="1000" dirty="0"/>
              <a:t>(-45 ~ +45, </a:t>
            </a:r>
            <a:r>
              <a:rPr lang="ko-KR" altLang="en-US" sz="1000" dirty="0"/>
              <a:t>정신력을 가지지 않을 경우 </a:t>
            </a:r>
            <a:r>
              <a:rPr lang="en-US" altLang="ko-KR" sz="1000" dirty="0"/>
              <a:t>0</a:t>
            </a:r>
            <a:r>
              <a:rPr lang="ko-KR" altLang="en-US" sz="1000" dirty="0"/>
              <a:t>으로 계산한다</a:t>
            </a:r>
            <a:r>
              <a:rPr lang="en-US" altLang="ko-KR" sz="1000" dirty="0"/>
              <a:t>.)]</a:t>
            </a:r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합 시스템 관련 </a:t>
            </a:r>
            <a:r>
              <a:rPr lang="en-US" altLang="ko-KR" sz="2400" dirty="0"/>
              <a:t>UI </a:t>
            </a:r>
            <a:r>
              <a:rPr lang="ko-KR" altLang="en-US" sz="2400" dirty="0"/>
              <a:t>분류</a:t>
            </a:r>
            <a:endParaRPr lang="en-US" altLang="ko-KR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C854FB9-DD29-4ED0-94F3-0A4E6AE2E3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447" y="1268413"/>
            <a:ext cx="8331106" cy="3845125"/>
          </a:xfrm>
          <a:prstGeom prst="rect">
            <a:avLst/>
          </a:prstGeom>
        </p:spPr>
      </p:pic>
      <p:sp>
        <p:nvSpPr>
          <p:cNvPr id="74" name="직사각형 73">
            <a:extLst>
              <a:ext uri="{FF2B5EF4-FFF2-40B4-BE49-F238E27FC236}">
                <a16:creationId xmlns:a16="http://schemas.microsoft.com/office/drawing/2014/main" id="{2E3FF4D0-09AF-4DB6-BE86-B700D61FFB1A}"/>
              </a:ext>
            </a:extLst>
          </p:cNvPr>
          <p:cNvSpPr/>
          <p:nvPr/>
        </p:nvSpPr>
        <p:spPr>
          <a:xfrm>
            <a:off x="3458777" y="3065447"/>
            <a:ext cx="789373" cy="8652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FF0FDAB0-8C0D-4D53-9490-5861DDEF7D01}"/>
              </a:ext>
            </a:extLst>
          </p:cNvPr>
          <p:cNvSpPr/>
          <p:nvPr/>
        </p:nvSpPr>
        <p:spPr>
          <a:xfrm>
            <a:off x="6487727" y="1966897"/>
            <a:ext cx="1722823" cy="17859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697F34A-0DE9-45CD-AF85-6760574EB631}"/>
              </a:ext>
            </a:extLst>
          </p:cNvPr>
          <p:cNvSpPr/>
          <p:nvPr/>
        </p:nvSpPr>
        <p:spPr>
          <a:xfrm>
            <a:off x="3511550" y="3752851"/>
            <a:ext cx="5257800" cy="13606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2A730C1-597C-4405-A239-6116CE086FEB}"/>
              </a:ext>
            </a:extLst>
          </p:cNvPr>
          <p:cNvSpPr txBox="1"/>
          <p:nvPr/>
        </p:nvSpPr>
        <p:spPr>
          <a:xfrm>
            <a:off x="2719847" y="5651438"/>
            <a:ext cx="15834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수감자 관련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DE46E0-7AEC-4B82-98E0-E1A61BDE075E}"/>
              </a:ext>
            </a:extLst>
          </p:cNvPr>
          <p:cNvSpPr txBox="1"/>
          <p:nvPr/>
        </p:nvSpPr>
        <p:spPr>
          <a:xfrm>
            <a:off x="5615565" y="5227451"/>
            <a:ext cx="21717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조작 패널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0F7D145-E760-49DC-955C-56793605A924}"/>
              </a:ext>
            </a:extLst>
          </p:cNvPr>
          <p:cNvSpPr txBox="1"/>
          <p:nvPr/>
        </p:nvSpPr>
        <p:spPr>
          <a:xfrm>
            <a:off x="10104073" y="5606925"/>
            <a:ext cx="971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적 관련 </a:t>
            </a:r>
            <a:r>
              <a:rPr lang="en-US" altLang="ko-KR" sz="1200" dirty="0"/>
              <a:t>UI</a:t>
            </a:r>
            <a:endParaRPr lang="ko-KR" altLang="en-US" sz="1200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213794A-43E3-4F4D-A7F1-8A6EF4CA253F}"/>
              </a:ext>
            </a:extLst>
          </p:cNvPr>
          <p:cNvCxnSpPr>
            <a:cxnSpLocks/>
            <a:stCxn id="74" idx="1"/>
            <a:endCxn id="77" idx="1"/>
          </p:cNvCxnSpPr>
          <p:nvPr/>
        </p:nvCxnSpPr>
        <p:spPr>
          <a:xfrm rot="10800000" flipV="1">
            <a:off x="2719847" y="3498048"/>
            <a:ext cx="738930" cy="2291889"/>
          </a:xfrm>
          <a:prstGeom prst="bentConnector3">
            <a:avLst>
              <a:gd name="adj1" fmla="val 130937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8" name="연결선: 꺾임 87">
            <a:extLst>
              <a:ext uri="{FF2B5EF4-FFF2-40B4-BE49-F238E27FC236}">
                <a16:creationId xmlns:a16="http://schemas.microsoft.com/office/drawing/2014/main" id="{E858F866-658E-4171-AEE4-DA53CD4784C9}"/>
              </a:ext>
            </a:extLst>
          </p:cNvPr>
          <p:cNvCxnSpPr>
            <a:cxnSpLocks/>
            <a:stCxn id="76" idx="1"/>
            <a:endCxn id="78" idx="1"/>
          </p:cNvCxnSpPr>
          <p:nvPr/>
        </p:nvCxnSpPr>
        <p:spPr>
          <a:xfrm rot="10800000" flipH="1" flipV="1">
            <a:off x="3511549" y="4433195"/>
            <a:ext cx="2104015" cy="932756"/>
          </a:xfrm>
          <a:prstGeom prst="bentConnector3">
            <a:avLst>
              <a:gd name="adj1" fmla="val -1086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E9A9FD1-DF25-482C-8CF4-C169AB833666}"/>
              </a:ext>
            </a:extLst>
          </p:cNvPr>
          <p:cNvCxnSpPr>
            <a:cxnSpLocks/>
            <a:stCxn id="75" idx="3"/>
            <a:endCxn id="79" idx="1"/>
          </p:cNvCxnSpPr>
          <p:nvPr/>
        </p:nvCxnSpPr>
        <p:spPr>
          <a:xfrm>
            <a:off x="8210550" y="2859874"/>
            <a:ext cx="1893523" cy="2885551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58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수감자 관련 </a:t>
            </a:r>
            <a:r>
              <a:rPr lang="en-US" altLang="ko-KR" sz="2400" dirty="0"/>
              <a:t>UI </a:t>
            </a:r>
            <a:r>
              <a:rPr lang="ko-KR" altLang="en-US" sz="2400" dirty="0"/>
              <a:t>상세 설명</a:t>
            </a:r>
            <a:endParaRPr lang="en-US" altLang="ko-KR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B74C412-026B-46CE-BBE2-36B977D7690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66" t="-2" r="44294" b="38016"/>
          <a:stretch/>
        </p:blipFill>
        <p:spPr>
          <a:xfrm>
            <a:off x="2621048" y="2076678"/>
            <a:ext cx="2008033" cy="29857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663570-5EA4-4CC7-B7DE-BD0747A8C8E6}"/>
              </a:ext>
            </a:extLst>
          </p:cNvPr>
          <p:cNvSpPr txBox="1"/>
          <p:nvPr/>
        </p:nvSpPr>
        <p:spPr>
          <a:xfrm>
            <a:off x="5221806" y="2091070"/>
            <a:ext cx="4349147" cy="1281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속도</a:t>
            </a:r>
            <a:endParaRPr lang="en-US" altLang="ko-KR" sz="1400" b="1" dirty="0"/>
          </a:p>
          <a:p>
            <a:r>
              <a:rPr lang="ko-KR" altLang="en-US" sz="1400" dirty="0"/>
              <a:t>현재 캐릭터의 속도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전투에서 모든 캐릭터는 속도가</a:t>
            </a:r>
            <a:endParaRPr lang="en-US" altLang="ko-KR" sz="1400" dirty="0"/>
          </a:p>
          <a:p>
            <a:r>
              <a:rPr lang="ko-KR" altLang="en-US" sz="1400" dirty="0"/>
              <a:t>높은 순서로 행동</a:t>
            </a:r>
            <a:r>
              <a:rPr lang="en-US" altLang="ko-KR" sz="1400" dirty="0"/>
              <a:t>(</a:t>
            </a:r>
            <a:r>
              <a:rPr lang="ko-KR" altLang="en-US" sz="1400" dirty="0"/>
              <a:t>스킬 사용</a:t>
            </a:r>
            <a:r>
              <a:rPr lang="en-US" altLang="ko-KR" sz="1400" dirty="0"/>
              <a:t>)</a:t>
            </a:r>
            <a:r>
              <a:rPr lang="ko-KR" altLang="en-US" sz="1400" dirty="0"/>
              <a:t>하게 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086C3D86-B742-45E5-A54B-D5550ABE7B71}"/>
              </a:ext>
            </a:extLst>
          </p:cNvPr>
          <p:cNvCxnSpPr>
            <a:cxnSpLocks/>
            <a:stCxn id="19" idx="0"/>
            <a:endCxn id="20" idx="1"/>
          </p:cNvCxnSpPr>
          <p:nvPr/>
        </p:nvCxnSpPr>
        <p:spPr>
          <a:xfrm rot="16200000" flipH="1">
            <a:off x="4208541" y="1718748"/>
            <a:ext cx="113511" cy="1913019"/>
          </a:xfrm>
          <a:prstGeom prst="bentConnector4">
            <a:avLst>
              <a:gd name="adj1" fmla="val -270577"/>
              <a:gd name="adj2" fmla="val 52866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25FF703-EE7B-4C41-BA94-EAA7AAA56C86}"/>
              </a:ext>
            </a:extLst>
          </p:cNvPr>
          <p:cNvSpPr txBox="1"/>
          <p:nvPr/>
        </p:nvSpPr>
        <p:spPr>
          <a:xfrm>
            <a:off x="5221806" y="3410726"/>
            <a:ext cx="43491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행동 설정 스킬</a:t>
            </a:r>
            <a:endParaRPr lang="en-US" altLang="ko-KR" sz="1400" b="1" dirty="0"/>
          </a:p>
          <a:p>
            <a:r>
              <a:rPr lang="ko-KR" altLang="en-US" sz="1400" dirty="0"/>
              <a:t>이번 턴에 사용할 스킬의 아이콘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사용할 스킬이 미 지정 상태일 경우 빈칸으로 비어 있고</a:t>
            </a:r>
            <a:r>
              <a:rPr lang="en-US" altLang="ko-KR" sz="1400" dirty="0"/>
              <a:t>, </a:t>
            </a: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7E9881B8-7B61-4929-B2B0-25520E351CC5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 rot="16200000" flipH="1">
            <a:off x="4063142" y="2729116"/>
            <a:ext cx="933780" cy="1383548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D649E3-10DB-4518-A2A9-A46AD7310C76}"/>
              </a:ext>
            </a:extLst>
          </p:cNvPr>
          <p:cNvSpPr/>
          <p:nvPr/>
        </p:nvSpPr>
        <p:spPr>
          <a:xfrm>
            <a:off x="3199123" y="2618503"/>
            <a:ext cx="219327" cy="390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D02D3C0A-46E7-4C69-AE85-B6022145238C}"/>
              </a:ext>
            </a:extLst>
          </p:cNvPr>
          <p:cNvSpPr>
            <a:spLocks noChangeAspect="1"/>
          </p:cNvSpPr>
          <p:nvPr/>
        </p:nvSpPr>
        <p:spPr>
          <a:xfrm>
            <a:off x="3468973" y="2584715"/>
            <a:ext cx="432644" cy="43264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59ED2F-2045-478C-9AC7-90E792F43E77}"/>
              </a:ext>
            </a:extLst>
          </p:cNvPr>
          <p:cNvSpPr txBox="1"/>
          <p:nvPr/>
        </p:nvSpPr>
        <p:spPr>
          <a:xfrm>
            <a:off x="2621047" y="5066307"/>
            <a:ext cx="2008036" cy="332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행동 미 지정 상태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EB9AA5C9-EE02-4B14-B59C-BA3C926CFDC2}"/>
              </a:ext>
            </a:extLst>
          </p:cNvPr>
          <p:cNvGrpSpPr/>
          <p:nvPr/>
        </p:nvGrpSpPr>
        <p:grpSpPr>
          <a:xfrm>
            <a:off x="4856324" y="4399189"/>
            <a:ext cx="1343241" cy="1029832"/>
            <a:chOff x="2473139" y="3274058"/>
            <a:chExt cx="999774" cy="766504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91B47D8-683B-427E-B316-15EB42210B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573" t="8408" r="47972" b="70707"/>
            <a:stretch/>
          </p:blipFill>
          <p:spPr>
            <a:xfrm>
              <a:off x="2707554" y="3274058"/>
              <a:ext cx="530942" cy="48950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64FF16D-5698-463A-847F-17BE90F814B7}"/>
                </a:ext>
              </a:extLst>
            </p:cNvPr>
            <p:cNvSpPr txBox="1"/>
            <p:nvPr/>
          </p:nvSpPr>
          <p:spPr>
            <a:xfrm>
              <a:off x="2473139" y="3763563"/>
              <a:ext cx="9997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/>
                <a:t>행동 지정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16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적 관련 </a:t>
            </a:r>
            <a:r>
              <a:rPr lang="en-US" altLang="ko-KR" sz="2400" dirty="0"/>
              <a:t>UI </a:t>
            </a:r>
            <a:r>
              <a:rPr lang="ko-KR" altLang="en-US" sz="2400" dirty="0"/>
              <a:t>상세 설명</a:t>
            </a:r>
            <a:endParaRPr lang="en-US" altLang="ko-KR" sz="2400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E6846553-1693-451C-B9CA-AD0575B342C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85" t="657" r="36432" b="35525"/>
          <a:stretch/>
        </p:blipFill>
        <p:spPr>
          <a:xfrm>
            <a:off x="1757079" y="2088353"/>
            <a:ext cx="3426780" cy="3581654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8C4524-42D6-4576-A75C-CA50DD5F28EE}"/>
              </a:ext>
            </a:extLst>
          </p:cNvPr>
          <p:cNvSpPr/>
          <p:nvPr/>
        </p:nvSpPr>
        <p:spPr>
          <a:xfrm>
            <a:off x="2601912" y="2173607"/>
            <a:ext cx="226087" cy="212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001B073-03C4-420F-9E0F-429C3050AB16}"/>
              </a:ext>
            </a:extLst>
          </p:cNvPr>
          <p:cNvSpPr/>
          <p:nvPr/>
        </p:nvSpPr>
        <p:spPr>
          <a:xfrm>
            <a:off x="2643105" y="2386447"/>
            <a:ext cx="150567" cy="212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D9CEF5F6-5544-498C-993B-A2F20BB992BA}"/>
              </a:ext>
            </a:extLst>
          </p:cNvPr>
          <p:cNvSpPr>
            <a:spLocks noChangeAspect="1"/>
          </p:cNvSpPr>
          <p:nvPr/>
        </p:nvSpPr>
        <p:spPr>
          <a:xfrm>
            <a:off x="2541281" y="2638901"/>
            <a:ext cx="372539" cy="37253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3881289-5693-445E-A47A-52079A9260CD}"/>
              </a:ext>
            </a:extLst>
          </p:cNvPr>
          <p:cNvSpPr txBox="1"/>
          <p:nvPr/>
        </p:nvSpPr>
        <p:spPr>
          <a:xfrm>
            <a:off x="5711784" y="2088353"/>
            <a:ext cx="47231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부위</a:t>
            </a:r>
            <a:endParaRPr lang="en-US" altLang="ko-KR" sz="1400" b="1" dirty="0"/>
          </a:p>
          <a:p>
            <a:r>
              <a:rPr lang="ko-KR" altLang="en-US" sz="1400" dirty="0"/>
              <a:t>스킬을 사용할 부위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다수의 부위를 가지고 있는 적의 경우 스킬을 사용할</a:t>
            </a:r>
            <a:endParaRPr lang="en-US" altLang="ko-KR" sz="1400" dirty="0"/>
          </a:p>
          <a:p>
            <a:r>
              <a:rPr lang="ko-KR" altLang="en-US" sz="1400" dirty="0"/>
              <a:t>부위가 표기된다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D183F9D-CDAC-4873-899E-85B798EA7FE5}"/>
              </a:ext>
            </a:extLst>
          </p:cNvPr>
          <p:cNvSpPr txBox="1"/>
          <p:nvPr/>
        </p:nvSpPr>
        <p:spPr>
          <a:xfrm>
            <a:off x="5711784" y="3448411"/>
            <a:ext cx="4723137" cy="1375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속도</a:t>
            </a:r>
            <a:endParaRPr lang="en-US" altLang="ko-KR" sz="1400" b="1" dirty="0"/>
          </a:p>
          <a:p>
            <a:r>
              <a:rPr lang="ko-KR" altLang="en-US" sz="1400" dirty="0"/>
              <a:t>스킬을 사용할 속도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수감자와 달리 부위별로 속도가 다르게 지정될 수 있다</a:t>
            </a:r>
            <a:r>
              <a:rPr lang="en-US" altLang="ko-KR" sz="1400" dirty="0"/>
              <a:t>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A35D02-0077-4721-B20C-7AFD916C812B}"/>
              </a:ext>
            </a:extLst>
          </p:cNvPr>
          <p:cNvSpPr txBox="1"/>
          <p:nvPr/>
        </p:nvSpPr>
        <p:spPr>
          <a:xfrm>
            <a:off x="5711782" y="4883716"/>
            <a:ext cx="4666677" cy="7542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행동 설정 스킬</a:t>
            </a:r>
            <a:endParaRPr lang="en-US" altLang="ko-KR" sz="1400" b="1" dirty="0"/>
          </a:p>
          <a:p>
            <a:r>
              <a:rPr lang="ko-KR" altLang="en-US" sz="1400" dirty="0"/>
              <a:t>이번 턴에 사용할 스킬의 아이콘</a:t>
            </a:r>
            <a:r>
              <a:rPr lang="en-US" altLang="ko-KR" sz="1400" dirty="0"/>
              <a:t>.</a:t>
            </a: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D0EF50DE-898D-497A-BF05-46968C50ABC5}"/>
              </a:ext>
            </a:extLst>
          </p:cNvPr>
          <p:cNvCxnSpPr>
            <a:cxnSpLocks/>
            <a:stCxn id="52" idx="0"/>
            <a:endCxn id="57" idx="1"/>
          </p:cNvCxnSpPr>
          <p:nvPr/>
        </p:nvCxnSpPr>
        <p:spPr>
          <a:xfrm rot="16200000" flipH="1">
            <a:off x="4017470" y="871093"/>
            <a:ext cx="391800" cy="2996828"/>
          </a:xfrm>
          <a:prstGeom prst="bentConnector4">
            <a:avLst>
              <a:gd name="adj1" fmla="val -58346"/>
              <a:gd name="adj2" fmla="val 93951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ACE5D6DF-0B8A-41FE-B133-6E77EC412BA0}"/>
              </a:ext>
            </a:extLst>
          </p:cNvPr>
          <p:cNvCxnSpPr>
            <a:cxnSpLocks/>
            <a:stCxn id="53" idx="3"/>
            <a:endCxn id="59" idx="1"/>
          </p:cNvCxnSpPr>
          <p:nvPr/>
        </p:nvCxnSpPr>
        <p:spPr>
          <a:xfrm>
            <a:off x="2793672" y="2492867"/>
            <a:ext cx="2918112" cy="1643282"/>
          </a:xfrm>
          <a:prstGeom prst="bentConnector3">
            <a:avLst>
              <a:gd name="adj1" fmla="val 855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1835031-9AAB-4E47-A569-6F2D4AE21AC7}"/>
              </a:ext>
            </a:extLst>
          </p:cNvPr>
          <p:cNvCxnSpPr>
            <a:cxnSpLocks/>
            <a:stCxn id="55" idx="4"/>
            <a:endCxn id="61" idx="1"/>
          </p:cNvCxnSpPr>
          <p:nvPr/>
        </p:nvCxnSpPr>
        <p:spPr>
          <a:xfrm rot="16200000" flipH="1">
            <a:off x="3094955" y="2644035"/>
            <a:ext cx="2249423" cy="2984231"/>
          </a:xfrm>
          <a:prstGeom prst="bentConnector2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828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조작 패널 관련 </a:t>
            </a:r>
            <a:r>
              <a:rPr lang="en-US" altLang="ko-KR" sz="2400" dirty="0"/>
              <a:t>UI </a:t>
            </a:r>
            <a:r>
              <a:rPr lang="ko-KR" altLang="en-US" sz="2400" dirty="0"/>
              <a:t>상세 설명</a:t>
            </a:r>
            <a:endParaRPr lang="en-US" altLang="ko-KR" sz="24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3DDF7897-319A-4D64-A194-3B47647010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11" t="62542" r="17986"/>
          <a:stretch/>
        </p:blipFill>
        <p:spPr>
          <a:xfrm>
            <a:off x="2670652" y="2038657"/>
            <a:ext cx="6850695" cy="1868014"/>
          </a:xfrm>
          <a:prstGeom prst="rect">
            <a:avLst/>
          </a:prstGeom>
        </p:spPr>
      </p:pic>
      <p:sp>
        <p:nvSpPr>
          <p:cNvPr id="30" name="사다리꼴 29">
            <a:extLst>
              <a:ext uri="{FF2B5EF4-FFF2-40B4-BE49-F238E27FC236}">
                <a16:creationId xmlns:a16="http://schemas.microsoft.com/office/drawing/2014/main" id="{6188FB23-7B7A-48BB-BA1D-7FDA3F9280D5}"/>
              </a:ext>
            </a:extLst>
          </p:cNvPr>
          <p:cNvSpPr/>
          <p:nvPr/>
        </p:nvSpPr>
        <p:spPr>
          <a:xfrm>
            <a:off x="3894466" y="2198735"/>
            <a:ext cx="4086224" cy="690840"/>
          </a:xfrm>
          <a:prstGeom prst="trapezoid">
            <a:avLst>
              <a:gd name="adj" fmla="val 73071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3C4119-6B29-49C6-B0F4-6BE71EC1B0F6}"/>
              </a:ext>
            </a:extLst>
          </p:cNvPr>
          <p:cNvSpPr/>
          <p:nvPr/>
        </p:nvSpPr>
        <p:spPr>
          <a:xfrm>
            <a:off x="4146277" y="2921639"/>
            <a:ext cx="3596437" cy="2342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6FF08E8-A92C-4AE0-AF80-5DDC5FE367CA}"/>
              </a:ext>
            </a:extLst>
          </p:cNvPr>
          <p:cNvSpPr txBox="1"/>
          <p:nvPr/>
        </p:nvSpPr>
        <p:spPr>
          <a:xfrm>
            <a:off x="4477465" y="4153609"/>
            <a:ext cx="323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수감자별 속도</a:t>
            </a:r>
            <a:endParaRPr lang="en-US" altLang="ko-KR" sz="1400" b="1" dirty="0"/>
          </a:p>
          <a:p>
            <a:r>
              <a:rPr lang="ko-KR" altLang="en-US" sz="1400" dirty="0"/>
              <a:t>현재 수감자들의 개별 속도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F07026-8B1A-4639-A79E-9B15A957025D}"/>
              </a:ext>
            </a:extLst>
          </p:cNvPr>
          <p:cNvSpPr txBox="1"/>
          <p:nvPr/>
        </p:nvSpPr>
        <p:spPr>
          <a:xfrm>
            <a:off x="4477464" y="4892121"/>
            <a:ext cx="323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사용 가능 스킬</a:t>
            </a:r>
            <a:endParaRPr lang="en-US" altLang="ko-KR" sz="1400" b="1" dirty="0"/>
          </a:p>
          <a:p>
            <a:r>
              <a:rPr lang="ko-KR" altLang="en-US" sz="1400" dirty="0"/>
              <a:t>이번 턴에 사용할 수 있는 스킬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7AD1FF14-B1D7-4A64-84E2-64D6D30D8336}"/>
              </a:ext>
            </a:extLst>
          </p:cNvPr>
          <p:cNvCxnSpPr>
            <a:cxnSpLocks/>
            <a:stCxn id="30" idx="1"/>
            <a:endCxn id="48" idx="1"/>
          </p:cNvCxnSpPr>
          <p:nvPr/>
        </p:nvCxnSpPr>
        <p:spPr>
          <a:xfrm rot="10800000" flipH="1" flipV="1">
            <a:off x="4146868" y="2544155"/>
            <a:ext cx="330596" cy="2609576"/>
          </a:xfrm>
          <a:prstGeom prst="bentConnector3">
            <a:avLst>
              <a:gd name="adj1" fmla="val -145495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A7E6B8F-1ED6-4F26-A416-E0496E4CB88F}"/>
              </a:ext>
            </a:extLst>
          </p:cNvPr>
          <p:cNvCxnSpPr>
            <a:cxnSpLocks/>
            <a:stCxn id="45" idx="1"/>
            <a:endCxn id="47" idx="1"/>
          </p:cNvCxnSpPr>
          <p:nvPr/>
        </p:nvCxnSpPr>
        <p:spPr>
          <a:xfrm rot="10800000" flipH="1" flipV="1">
            <a:off x="4146277" y="3038779"/>
            <a:ext cx="331188" cy="1376439"/>
          </a:xfrm>
          <a:prstGeom prst="bentConnector3">
            <a:avLst>
              <a:gd name="adj1" fmla="val -69024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517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합 시스템 </a:t>
            </a:r>
            <a:r>
              <a:rPr lang="en-US" altLang="ko-KR" sz="3200" dirty="0"/>
              <a:t>–</a:t>
            </a:r>
            <a:r>
              <a:rPr lang="en-US" altLang="ko-KR" sz="2400" dirty="0"/>
              <a:t> </a:t>
            </a:r>
            <a:r>
              <a:rPr lang="ko-KR" altLang="en-US" sz="2400" dirty="0"/>
              <a:t>과정</a:t>
            </a:r>
            <a:endParaRPr lang="en-US" altLang="ko-KR" sz="2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779849B-A5F5-4A08-8248-7D1DA40B1A00}"/>
              </a:ext>
            </a:extLst>
          </p:cNvPr>
          <p:cNvSpPr/>
          <p:nvPr/>
        </p:nvSpPr>
        <p:spPr>
          <a:xfrm>
            <a:off x="763390" y="1551678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처음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F5B3DA-8DE9-49E4-BFE0-E3E2BFC67096}"/>
              </a:ext>
            </a:extLst>
          </p:cNvPr>
          <p:cNvSpPr/>
          <p:nvPr/>
        </p:nvSpPr>
        <p:spPr>
          <a:xfrm>
            <a:off x="2343705" y="1551678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클릭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311F93-D8B7-4641-80E0-F60C56310F71}"/>
              </a:ext>
            </a:extLst>
          </p:cNvPr>
          <p:cNvSpPr/>
          <p:nvPr/>
        </p:nvSpPr>
        <p:spPr>
          <a:xfrm>
            <a:off x="3924020" y="1551678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타겟으로 드래그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A35764-6794-4F95-BC3A-AE2FB3F0D352}"/>
              </a:ext>
            </a:extLst>
          </p:cNvPr>
          <p:cNvSpPr/>
          <p:nvPr/>
        </p:nvSpPr>
        <p:spPr>
          <a:xfrm>
            <a:off x="5504335" y="1551678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드래그 드롭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20E369-ECB6-4839-A2EA-91324E89103B}"/>
              </a:ext>
            </a:extLst>
          </p:cNvPr>
          <p:cNvSpPr/>
          <p:nvPr/>
        </p:nvSpPr>
        <p:spPr>
          <a:xfrm>
            <a:off x="7084650" y="2052150"/>
            <a:ext cx="1180281" cy="52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과정 반복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99AD1D4-B756-4DA2-89FB-5A5634F49302}"/>
              </a:ext>
            </a:extLst>
          </p:cNvPr>
          <p:cNvSpPr/>
          <p:nvPr/>
        </p:nvSpPr>
        <p:spPr>
          <a:xfrm>
            <a:off x="8664965" y="1551678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전체 행동 설정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F5D10F-97B6-4B04-91FF-2093CBAE62C0}"/>
              </a:ext>
            </a:extLst>
          </p:cNvPr>
          <p:cNvSpPr/>
          <p:nvPr/>
        </p:nvSpPr>
        <p:spPr>
          <a:xfrm>
            <a:off x="10245280" y="1530587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행동 시작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8FD3D2A-9DE4-47D8-A59D-0F204A02771F}"/>
              </a:ext>
            </a:extLst>
          </p:cNvPr>
          <p:cNvSpPr/>
          <p:nvPr/>
        </p:nvSpPr>
        <p:spPr>
          <a:xfrm>
            <a:off x="763390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 시작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ECF8E45-DF21-4DD7-9E9E-9E029971B364}"/>
              </a:ext>
            </a:extLst>
          </p:cNvPr>
          <p:cNvSpPr/>
          <p:nvPr/>
        </p:nvSpPr>
        <p:spPr>
          <a:xfrm>
            <a:off x="2343704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위력 판정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A524F7E-BF45-4C00-A075-39F4DFE0169D}"/>
              </a:ext>
            </a:extLst>
          </p:cNvPr>
          <p:cNvSpPr/>
          <p:nvPr/>
        </p:nvSpPr>
        <p:spPr>
          <a:xfrm>
            <a:off x="2343705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 토스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4C63505-1733-4779-A01E-2A850E70E09C}"/>
              </a:ext>
            </a:extLst>
          </p:cNvPr>
          <p:cNvSpPr/>
          <p:nvPr/>
        </p:nvSpPr>
        <p:spPr>
          <a:xfrm>
            <a:off x="3924020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 횟수 상승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0D44981-6422-4D4A-8D03-0E9B84701310}"/>
              </a:ext>
            </a:extLst>
          </p:cNvPr>
          <p:cNvSpPr/>
          <p:nvPr/>
        </p:nvSpPr>
        <p:spPr>
          <a:xfrm>
            <a:off x="5505859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코인 결과 반영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6B0AB9-A100-4C4A-BDAB-92E568288FA1}"/>
              </a:ext>
            </a:extLst>
          </p:cNvPr>
          <p:cNvSpPr/>
          <p:nvPr/>
        </p:nvSpPr>
        <p:spPr>
          <a:xfrm>
            <a:off x="8664965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합 종료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BD13A5-CF5A-4CE7-853A-CC780CBC262E}"/>
              </a:ext>
            </a:extLst>
          </p:cNvPr>
          <p:cNvSpPr txBox="1"/>
          <p:nvPr/>
        </p:nvSpPr>
        <p:spPr>
          <a:xfrm>
            <a:off x="2165881" y="2618101"/>
            <a:ext cx="1535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수감자 강조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설명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47234A-AF2A-441F-8307-F0A87465C1EB}"/>
              </a:ext>
            </a:extLst>
          </p:cNvPr>
          <p:cNvSpPr txBox="1"/>
          <p:nvPr/>
        </p:nvSpPr>
        <p:spPr>
          <a:xfrm>
            <a:off x="3746196" y="2618101"/>
            <a:ext cx="153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타겟 강조</a:t>
            </a:r>
            <a:endParaRPr lang="en-US" altLang="ko-KR" sz="1000" dirty="0"/>
          </a:p>
          <a:p>
            <a:pPr algn="ctr"/>
            <a:r>
              <a:rPr lang="ko-KR" altLang="en-US" sz="1000" dirty="0"/>
              <a:t>양측 스킬 설명 출력</a:t>
            </a:r>
            <a:endParaRPr lang="en-US" altLang="ko-KR" sz="1000" dirty="0"/>
          </a:p>
          <a:p>
            <a:pPr algn="ctr"/>
            <a:r>
              <a:rPr lang="ko-KR" altLang="en-US" sz="1000" dirty="0"/>
              <a:t>합 승률 출력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타겟 선 출력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BB1E1D-A432-4E59-BE3E-ADA17CE39214}"/>
              </a:ext>
            </a:extLst>
          </p:cNvPr>
          <p:cNvSpPr txBox="1"/>
          <p:nvPr/>
        </p:nvSpPr>
        <p:spPr>
          <a:xfrm>
            <a:off x="5326511" y="2618101"/>
            <a:ext cx="1535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타겟 강조 해제</a:t>
            </a:r>
            <a:endParaRPr lang="en-US" altLang="ko-KR" sz="1000" dirty="0"/>
          </a:p>
          <a:p>
            <a:pPr algn="ctr"/>
            <a:r>
              <a:rPr lang="ko-KR" altLang="en-US" sz="1000" dirty="0"/>
              <a:t>양측 스킬 설명 삭제</a:t>
            </a:r>
            <a:endParaRPr lang="en-US" altLang="ko-KR" sz="1000" dirty="0"/>
          </a:p>
          <a:p>
            <a:pPr algn="ctr"/>
            <a:r>
              <a:rPr lang="ko-KR" altLang="en-US" sz="1000" dirty="0"/>
              <a:t>합 승률 삭제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타겟 선 출력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B2C02C-8504-4274-AD5C-C68643CDB44A}"/>
              </a:ext>
            </a:extLst>
          </p:cNvPr>
          <p:cNvSpPr txBox="1"/>
          <p:nvPr/>
        </p:nvSpPr>
        <p:spPr>
          <a:xfrm>
            <a:off x="8487141" y="2618101"/>
            <a:ext cx="15359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행동 시작 버튼 활성화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EE219A-3EFD-4715-B993-1BC5BC224AAA}"/>
              </a:ext>
            </a:extLst>
          </p:cNvPr>
          <p:cNvSpPr txBox="1"/>
          <p:nvPr/>
        </p:nvSpPr>
        <p:spPr>
          <a:xfrm>
            <a:off x="763389" y="5144265"/>
            <a:ext cx="11802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/>
              <a:t>양측 강조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07D7A6-C16F-4F60-B0D1-03E5760024C8}"/>
              </a:ext>
            </a:extLst>
          </p:cNvPr>
          <p:cNvSpPr txBox="1"/>
          <p:nvPr/>
        </p:nvSpPr>
        <p:spPr>
          <a:xfrm>
            <a:off x="2165880" y="5144265"/>
            <a:ext cx="15359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코인 토스 연출</a:t>
            </a:r>
            <a:endParaRPr lang="en-US" altLang="ko-KR" sz="1000" dirty="0"/>
          </a:p>
          <a:p>
            <a:pPr algn="ctr"/>
            <a:r>
              <a:rPr lang="ko-KR" altLang="en-US" sz="1000" dirty="0"/>
              <a:t>스킬 위력 출력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A3ACBB-76F3-471C-A700-78A8B56E10F8}"/>
              </a:ext>
            </a:extLst>
          </p:cNvPr>
          <p:cNvSpPr txBox="1"/>
          <p:nvPr/>
        </p:nvSpPr>
        <p:spPr>
          <a:xfrm>
            <a:off x="5102774" y="5141211"/>
            <a:ext cx="1983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합 진행 또는 코인 파괴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37C55D1-497D-4B4C-9DE4-2F9245EC804E}"/>
              </a:ext>
            </a:extLst>
          </p:cNvPr>
          <p:cNvSpPr txBox="1"/>
          <p:nvPr/>
        </p:nvSpPr>
        <p:spPr>
          <a:xfrm>
            <a:off x="3746194" y="5144265"/>
            <a:ext cx="153592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합 횟수 출력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30A8058-71E5-4F95-97EA-82484215B2BD}"/>
              </a:ext>
            </a:extLst>
          </p:cNvPr>
          <p:cNvSpPr/>
          <p:nvPr/>
        </p:nvSpPr>
        <p:spPr>
          <a:xfrm>
            <a:off x="10245280" y="4077070"/>
            <a:ext cx="1180281" cy="1043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스킬 진행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F603B9B9-3542-49CD-B13F-B2ED61CC553B}"/>
              </a:ext>
            </a:extLst>
          </p:cNvPr>
          <p:cNvSpPr/>
          <p:nvPr/>
        </p:nvSpPr>
        <p:spPr>
          <a:xfrm>
            <a:off x="7084650" y="4598633"/>
            <a:ext cx="1180281" cy="521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과정 반복</a:t>
            </a:r>
          </a:p>
        </p:txBody>
      </p:sp>
    </p:spTree>
    <p:extLst>
      <p:ext uri="{BB962C8B-B14F-4D97-AF65-F5344CB8AC3E}">
        <p14:creationId xmlns:p14="http://schemas.microsoft.com/office/powerpoint/2010/main" val="332097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7846</TotalTime>
  <Pages>7</Pages>
  <Words>808</Words>
  <Characters>0</Characters>
  <Application>Microsoft Office PowerPoint</Application>
  <DocSecurity>0</DocSecurity>
  <PresentationFormat>와이드스크린</PresentationFormat>
  <Lines>0</Lines>
  <Paragraphs>122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Limbus Company  합 시스템 역 기획서</vt:lpstr>
      <vt:lpstr>합 시스템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4717</cp:revision>
  <dcterms:modified xsi:type="dcterms:W3CDTF">2025-01-23T10:49:33Z</dcterms:modified>
  <cp:version>9.103.97.45139</cp:version>
</cp:coreProperties>
</file>