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7" r:id="rId4"/>
    <p:sldId id="268" r:id="rId5"/>
    <p:sldId id="270" r:id="rId6"/>
    <p:sldId id="274" r:id="rId7"/>
    <p:sldId id="275" r:id="rId8"/>
    <p:sldId id="269" r:id="rId9"/>
    <p:sldId id="276" r:id="rId10"/>
    <p:sldId id="278" r:id="rId11"/>
    <p:sldId id="279" r:id="rId12"/>
    <p:sldId id="271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2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15/04/2024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4800" dirty="0"/>
              <a:t>히어로즈 오브 </a:t>
            </a:r>
            <a:r>
              <a:rPr lang="ko-KR" altLang="en-US" sz="4800" dirty="0" err="1"/>
              <a:t>마이트</a:t>
            </a:r>
            <a:r>
              <a:rPr lang="ko-KR" altLang="en-US" sz="4800" dirty="0"/>
              <a:t> 앤 매직 </a:t>
            </a:r>
            <a:r>
              <a:rPr lang="en-US" altLang="ko-KR" sz="4800" dirty="0"/>
              <a:t>5 </a:t>
            </a:r>
            <a:br>
              <a:rPr lang="en-US" altLang="ko-KR" dirty="0"/>
            </a:br>
            <a:r>
              <a:rPr lang="ko-KR" altLang="en-US" sz="4400" dirty="0"/>
              <a:t>전투 데미지 시스템 역기획서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공격하는 유닛의 데미지 확인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10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7814"/>
              </p:ext>
            </p:extLst>
          </p:nvPr>
        </p:nvGraphicFramePr>
        <p:xfrm>
          <a:off x="3687603" y="3154680"/>
          <a:ext cx="4816793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6793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데미지 범위를 확인하여 랜덤 수치를 선택한다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024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공격하는 유닛의 숫자 확인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11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252437"/>
              </p:ext>
            </p:extLst>
          </p:nvPr>
        </p:nvGraphicFramePr>
        <p:xfrm>
          <a:off x="4530566" y="3154680"/>
          <a:ext cx="31308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8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 숫자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숫자를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7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후처리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12</a:t>
            </a:fld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8B2E1CF-CB5B-CA3A-0A98-162CA9E71B6D}"/>
              </a:ext>
            </a:extLst>
          </p:cNvPr>
          <p:cNvGrpSpPr/>
          <p:nvPr/>
        </p:nvGrpSpPr>
        <p:grpSpPr>
          <a:xfrm>
            <a:off x="3595714" y="2445048"/>
            <a:ext cx="4994753" cy="984524"/>
            <a:chOff x="7371228" y="5192117"/>
            <a:chExt cx="3966062" cy="1297581"/>
          </a:xfrm>
        </p:grpSpPr>
        <p:sp>
          <p:nvSpPr>
            <p:cNvPr id="43" name="순서도: 카드 42">
              <a:extLst>
                <a:ext uri="{FF2B5EF4-FFF2-40B4-BE49-F238E27FC236}">
                  <a16:creationId xmlns:a16="http://schemas.microsoft.com/office/drawing/2014/main" id="{4D74CBE9-DC54-B42C-29B2-B5E9D4F1074B}"/>
                </a:ext>
              </a:extLst>
            </p:cNvPr>
            <p:cNvSpPr/>
            <p:nvPr/>
          </p:nvSpPr>
          <p:spPr>
            <a:xfrm>
              <a:off x="7371228" y="5192117"/>
              <a:ext cx="1777729" cy="1297576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데미지 계산</a:t>
              </a:r>
            </a:p>
          </p:txBody>
        </p:sp>
        <p:sp>
          <p:nvSpPr>
            <p:cNvPr id="44" name="순서도: 카드 43">
              <a:extLst>
                <a:ext uri="{FF2B5EF4-FFF2-40B4-BE49-F238E27FC236}">
                  <a16:creationId xmlns:a16="http://schemas.microsoft.com/office/drawing/2014/main" id="{451EAF87-6971-C8C5-4EDA-72783E7C96B7}"/>
                </a:ext>
              </a:extLst>
            </p:cNvPr>
            <p:cNvSpPr/>
            <p:nvPr/>
          </p:nvSpPr>
          <p:spPr>
            <a:xfrm>
              <a:off x="9559560" y="5192121"/>
              <a:ext cx="1777730" cy="1297577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유닛 사망 처리</a:t>
              </a:r>
            </a:p>
          </p:txBody>
        </p:sp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C727BF65-D4A3-6DE9-CD51-71E66F53613E}"/>
                </a:ext>
              </a:extLst>
            </p:cNvPr>
            <p:cNvSpPr/>
            <p:nvPr/>
          </p:nvSpPr>
          <p:spPr>
            <a:xfrm>
              <a:off x="9251009" y="5712823"/>
              <a:ext cx="206500" cy="256170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FC3AC4B-C2F8-04E8-36DF-50FF889D2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62878"/>
              </p:ext>
            </p:extLst>
          </p:nvPr>
        </p:nvGraphicFramePr>
        <p:xfrm>
          <a:off x="3598595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이전 과정의 요소들을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종합하여 데미지를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BE3B093-3585-46E0-A0B0-A71E2CC8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41626"/>
              </p:ext>
            </p:extLst>
          </p:nvPr>
        </p:nvGraphicFramePr>
        <p:xfrm>
          <a:off x="6356320" y="3438071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 사망처리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데미지로 인하여 사망하는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유닛들을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4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데미지 계산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13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930841-5896-4C0A-8305-C21CB4AE3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71" y="1439863"/>
            <a:ext cx="5543550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81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3" name="표 1">
            <a:extLst>
              <a:ext uri="{FF2B5EF4-FFF2-40B4-BE49-F238E27FC236}">
                <a16:creationId xmlns:a16="http://schemas.microsoft.com/office/drawing/2014/main" id="{2CED0D19-F167-6CC5-A4F3-F35A00AF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90451"/>
              </p:ext>
            </p:extLst>
          </p:nvPr>
        </p:nvGraphicFramePr>
        <p:xfrm>
          <a:off x="3755390" y="2827899"/>
          <a:ext cx="4681220" cy="58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 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Heros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Of Might &amp; Magic V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전투 데미지 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시스템의 구조를 파악하기 위해 작성되었다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marL="90170" marR="90170" marT="46990" marB="469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영웅 </a:t>
            </a:r>
            <a:r>
              <a:rPr lang="ko-KR" altLang="en-US" dirty="0" err="1"/>
              <a:t>피해량</a:t>
            </a:r>
            <a:r>
              <a:rPr lang="ko-KR" altLang="en-US" dirty="0"/>
              <a:t> 배율 확인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01081"/>
              </p:ext>
            </p:extLst>
          </p:nvPr>
        </p:nvGraphicFramePr>
        <p:xfrm>
          <a:off x="5105688" y="1925389"/>
          <a:ext cx="6248747" cy="2280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747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402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4025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영웅은 전장에서 공격을 받지 않지만 전장에 직간접적으로 개입할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  <a:tr h="14758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공격으로 주는 데미지는 영웅의 레벨과 대상 유닛의 레벨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티어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따른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배율과 공격을 받을 대상 유닛의 최대 체력을 곱한 값이다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 유닛의 최대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높은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티어의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유닛을 공격하는 것이 효율이 좋다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CF473128-4069-6646-ECEF-C0A3D0AFD0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7565" y="1925389"/>
            <a:ext cx="4132020" cy="228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유닛의 공격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0300"/>
              </p:ext>
            </p:extLst>
          </p:nvPr>
        </p:nvGraphicFramePr>
        <p:xfrm>
          <a:off x="3676967" y="2148840"/>
          <a:ext cx="7677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74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유닛은 전장에 배치되어 직접적인 전투를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공격에 영향을 끼치는 요소는 유닛의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숫자가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공격으로 인한 데미지 공식은 공격하는 유닛의 공격력과 공격을 받는 유닛의 방어력에 따라서 다르다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970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47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공격 데미지 공식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9851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 때 데미지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데미지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＋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0.05×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공격력－공격을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76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하는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 때 데미지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데미지 능력치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유닛의 숫자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)×(1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0.05×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방어력－공격하는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유닛의 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84114"/>
                  </a:ext>
                </a:extLst>
              </a:tr>
            </a:tbl>
          </a:graphicData>
        </a:graphic>
      </p:graphicFrame>
      <p:pic>
        <p:nvPicPr>
          <p:cNvPr id="9" name="그림 8" descr="PC 게임, 전략 비디오 게임, 비디오 게임 소프트웨어, 스크린샷이(가) 표시된 사진&#10;&#10;자동 생성된 설명">
            <a:extLst>
              <a:ext uri="{FF2B5EF4-FFF2-40B4-BE49-F238E27FC236}">
                <a16:creationId xmlns:a16="http://schemas.microsoft.com/office/drawing/2014/main" id="{540C6F97-8FA5-2184-934B-5AF2D0F04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6" t="27327" r="31539" b="24614"/>
          <a:stretch/>
        </p:blipFill>
        <p:spPr>
          <a:xfrm>
            <a:off x="839788" y="2148840"/>
            <a:ext cx="2774269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7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영웅의 공격 데미지 과정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5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B6F6A1-E6D7-4212-ADFD-1C9A57B3DF0F}"/>
              </a:ext>
            </a:extLst>
          </p:cNvPr>
          <p:cNvGrpSpPr/>
          <p:nvPr/>
        </p:nvGrpSpPr>
        <p:grpSpPr>
          <a:xfrm>
            <a:off x="3598053" y="2446114"/>
            <a:ext cx="4995893" cy="984520"/>
            <a:chOff x="3614707" y="2543290"/>
            <a:chExt cx="4995893" cy="984520"/>
          </a:xfrm>
        </p:grpSpPr>
        <p:sp>
          <p:nvSpPr>
            <p:cNvPr id="6" name="순서도: 카드 5">
              <a:extLst>
                <a:ext uri="{FF2B5EF4-FFF2-40B4-BE49-F238E27FC236}">
                  <a16:creationId xmlns:a16="http://schemas.microsoft.com/office/drawing/2014/main" id="{D68719C7-AC5B-4D39-28D5-A35C65103628}"/>
                </a:ext>
              </a:extLst>
            </p:cNvPr>
            <p:cNvSpPr/>
            <p:nvPr/>
          </p:nvSpPr>
          <p:spPr>
            <a:xfrm>
              <a:off x="3614707" y="2543290"/>
              <a:ext cx="2238169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영웅 </a:t>
              </a:r>
              <a:r>
                <a:rPr lang="ko-KR" altLang="en-US" sz="1200" dirty="0" err="1"/>
                <a:t>피해량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배율 확인</a:t>
              </a:r>
            </a:p>
          </p:txBody>
        </p:sp>
        <p:sp>
          <p:nvSpPr>
            <p:cNvPr id="9" name="순서도: 카드 8">
              <a:extLst>
                <a:ext uri="{FF2B5EF4-FFF2-40B4-BE49-F238E27FC236}">
                  <a16:creationId xmlns:a16="http://schemas.microsoft.com/office/drawing/2014/main" id="{58A43573-4D11-77F5-5D8B-11F1843FD854}"/>
                </a:ext>
              </a:extLst>
            </p:cNvPr>
            <p:cNvSpPr/>
            <p:nvPr/>
          </p:nvSpPr>
          <p:spPr>
            <a:xfrm>
              <a:off x="6372431" y="2543290"/>
              <a:ext cx="2238169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 대상의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최대 체력 확인</a:t>
              </a:r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CD961F20-3C39-091D-C131-4C82B0FA2EAB}"/>
                </a:ext>
              </a:extLst>
            </p:cNvPr>
            <p:cNvSpPr/>
            <p:nvPr/>
          </p:nvSpPr>
          <p:spPr>
            <a:xfrm>
              <a:off x="5983964" y="2938374"/>
              <a:ext cx="259984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EB748F1-3C76-7124-836A-2392EA576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746579"/>
              </p:ext>
            </p:extLst>
          </p:nvPr>
        </p:nvGraphicFramePr>
        <p:xfrm>
          <a:off x="3595830" y="3439706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영웅과 대상 유닛의 레벨에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대한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789C7FF-981B-D5D0-9F1C-C825885F8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351440"/>
              </p:ext>
            </p:extLst>
          </p:nvPr>
        </p:nvGraphicFramePr>
        <p:xfrm>
          <a:off x="6355777" y="3439706"/>
          <a:ext cx="223816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1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체력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대상의 최대 체력을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43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영웅 </a:t>
            </a:r>
            <a:r>
              <a:rPr lang="ko-KR" altLang="en-US" dirty="0" err="1"/>
              <a:t>피해량</a:t>
            </a:r>
            <a:r>
              <a:rPr lang="ko-KR" altLang="en-US" dirty="0"/>
              <a:t> 배율 확인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6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141641"/>
              </p:ext>
            </p:extLst>
          </p:nvPr>
        </p:nvGraphicFramePr>
        <p:xfrm>
          <a:off x="2485866" y="2002413"/>
          <a:ext cx="72202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02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영웅의 실질적인 레벨과 공격 대상 유닛의 레벨에 따른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배율을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6818790-9C4F-44F0-8DF0-EA0ECE567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76422"/>
              </p:ext>
            </p:extLst>
          </p:nvPr>
        </p:nvGraphicFramePr>
        <p:xfrm>
          <a:off x="2971628" y="2971897"/>
          <a:ext cx="6248744" cy="31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93">
                  <a:extLst>
                    <a:ext uri="{9D8B030D-6E8A-4147-A177-3AD203B41FA5}">
                      <a16:colId xmlns:a16="http://schemas.microsoft.com/office/drawing/2014/main" val="1820224492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614155505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768479853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4154790395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775963738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2520929003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731713129"/>
                    </a:ext>
                  </a:extLst>
                </a:gridCol>
                <a:gridCol w="781093">
                  <a:extLst>
                    <a:ext uri="{9D8B030D-6E8A-4147-A177-3AD203B41FA5}">
                      <a16:colId xmlns:a16="http://schemas.microsoft.com/office/drawing/2014/main" val="1692731818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영웅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배율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976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영웅 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적 유닛 </a:t>
                      </a:r>
                      <a:endParaRPr lang="en-US" altLang="ko-KR" sz="7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적 유닛 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939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0.80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19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2.33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1.27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0.26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0.15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221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1.18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0.77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0.48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652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1.80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1.37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0.57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0.38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82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3.33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1.56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1.03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0.66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0.44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5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~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318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15.00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11.40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8.21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5.70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3.81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2.54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728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15.33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11.67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8.40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5.83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1.97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42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15.67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11.93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8.59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5.97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3.99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2.66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2.01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05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16.00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12.20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8.78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6.10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4.08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2.72</a:t>
                      </a:r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2.06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7277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영웅의 최대 레벨은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이나 일부 스킬 등의 효과로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레벨을 추가로 올린 것과 같은 효과를 받을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7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공격 대상 최대 체력 확인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7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26734"/>
              </p:ext>
            </p:extLst>
          </p:nvPr>
        </p:nvGraphicFramePr>
        <p:xfrm>
          <a:off x="4530566" y="3154680"/>
          <a:ext cx="313086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868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최대 체력을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35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유닛의 공격 데미지 과정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8</a:t>
            </a:fld>
            <a:endParaRPr lang="ko-KR" altLang="en-US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4C7AE7D-B1E1-C1CE-BF24-8A5D384B6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44993"/>
              </p:ext>
            </p:extLst>
          </p:nvPr>
        </p:nvGraphicFramePr>
        <p:xfrm>
          <a:off x="839788" y="3438350"/>
          <a:ext cx="303657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72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 비교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공격력과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받는 유닛의 방어력을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비교한다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DAF9D6C-D49F-FE24-E82C-768F2E91D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64406"/>
              </p:ext>
            </p:extLst>
          </p:nvPr>
        </p:nvGraphicFramePr>
        <p:xfrm>
          <a:off x="4577715" y="3429000"/>
          <a:ext cx="303657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72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데미지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데미지를 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EF6BE44-19B0-4C8C-983C-6C1EEB30A78B}"/>
              </a:ext>
            </a:extLst>
          </p:cNvPr>
          <p:cNvGrpSpPr/>
          <p:nvPr/>
        </p:nvGrpSpPr>
        <p:grpSpPr>
          <a:xfrm>
            <a:off x="839788" y="2444480"/>
            <a:ext cx="10512425" cy="984520"/>
            <a:chOff x="5204282" y="2444480"/>
            <a:chExt cx="6147931" cy="984520"/>
          </a:xfrm>
        </p:grpSpPr>
        <p:sp>
          <p:nvSpPr>
            <p:cNvPr id="10" name="순서도: 카드 9">
              <a:extLst>
                <a:ext uri="{FF2B5EF4-FFF2-40B4-BE49-F238E27FC236}">
                  <a16:creationId xmlns:a16="http://schemas.microsoft.com/office/drawing/2014/main" id="{1A4D0593-3873-49DF-DC02-75D6BA0D770C}"/>
                </a:ext>
              </a:extLst>
            </p:cNvPr>
            <p:cNvSpPr/>
            <p:nvPr/>
          </p:nvSpPr>
          <p:spPr>
            <a:xfrm>
              <a:off x="5204282" y="2444480"/>
              <a:ext cx="1775864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공격력과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방어력 비교</a:t>
              </a:r>
            </a:p>
          </p:txBody>
        </p:sp>
        <p:sp>
          <p:nvSpPr>
            <p:cNvPr id="11" name="순서도: 카드 10">
              <a:extLst>
                <a:ext uri="{FF2B5EF4-FFF2-40B4-BE49-F238E27FC236}">
                  <a16:creationId xmlns:a16="http://schemas.microsoft.com/office/drawing/2014/main" id="{0E8C3944-1868-874C-9BC1-5D2716C1A6EC}"/>
                </a:ext>
              </a:extLst>
            </p:cNvPr>
            <p:cNvSpPr/>
            <p:nvPr/>
          </p:nvSpPr>
          <p:spPr>
            <a:xfrm>
              <a:off x="7390316" y="2444480"/>
              <a:ext cx="1775864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공격하는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유닛의 데미지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확인</a:t>
              </a: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B7FF7DD0-58A4-A1A8-935A-B18767F1F4F6}"/>
                </a:ext>
              </a:extLst>
            </p:cNvPr>
            <p:cNvSpPr/>
            <p:nvPr/>
          </p:nvSpPr>
          <p:spPr>
            <a:xfrm>
              <a:off x="7082089" y="2839557"/>
              <a:ext cx="206283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6" name="순서도: 카드 15">
              <a:extLst>
                <a:ext uri="{FF2B5EF4-FFF2-40B4-BE49-F238E27FC236}">
                  <a16:creationId xmlns:a16="http://schemas.microsoft.com/office/drawing/2014/main" id="{CE85C133-882E-4DF4-9814-BE3C1F9924A1}"/>
                </a:ext>
              </a:extLst>
            </p:cNvPr>
            <p:cNvSpPr/>
            <p:nvPr/>
          </p:nvSpPr>
          <p:spPr>
            <a:xfrm>
              <a:off x="9576349" y="2444480"/>
              <a:ext cx="1775864" cy="984520"/>
            </a:xfrm>
            <a:prstGeom prst="flowChartPunchedCard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공격하는 유닛의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숫자 확인</a:t>
              </a: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232670BD-CACA-4B34-B48F-4A109432A88C}"/>
                </a:ext>
              </a:extLst>
            </p:cNvPr>
            <p:cNvSpPr/>
            <p:nvPr/>
          </p:nvSpPr>
          <p:spPr>
            <a:xfrm>
              <a:off x="9268123" y="2839557"/>
              <a:ext cx="206283" cy="194366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F1073BA-B9D1-41B0-99A3-44795A7D4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466003"/>
              </p:ext>
            </p:extLst>
          </p:nvPr>
        </p:nvGraphicFramePr>
        <p:xfrm>
          <a:off x="8315641" y="3438350"/>
          <a:ext cx="303879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794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숫자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숫자를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확인한다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08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1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공격력과 방어력 비교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9</a:t>
            </a:fld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272A10A-0FC8-FE0A-6261-FBA64987D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45450"/>
              </p:ext>
            </p:extLst>
          </p:nvPr>
        </p:nvGraphicFramePr>
        <p:xfrm>
          <a:off x="2459672" y="2574438"/>
          <a:ext cx="7272655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655">
                  <a:extLst>
                    <a:ext uri="{9D8B030D-6E8A-4147-A177-3AD203B41FA5}">
                      <a16:colId xmlns:a16="http://schemas.microsoft.com/office/drawing/2014/main" val="1114471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확인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751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공격하는 유닛의 공격력과 공격을 받는 유닛의 방어력을 비교한다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4773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CB7D514-A439-4E24-9B10-75394F935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545101"/>
              </p:ext>
            </p:extLst>
          </p:nvPr>
        </p:nvGraphicFramePr>
        <p:xfrm>
          <a:off x="2459672" y="3283402"/>
          <a:ext cx="727265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655">
                  <a:extLst>
                    <a:ext uri="{9D8B030D-6E8A-4147-A177-3AD203B41FA5}">
                      <a16:colId xmlns:a16="http://schemas.microsoft.com/office/drawing/2014/main" val="1637781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079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401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79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03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Pages>7</Pages>
  <Words>528</Words>
  <Characters>0</Characters>
  <Application>Microsoft Office PowerPoint</Application>
  <DocSecurity>0</DocSecurity>
  <PresentationFormat>와이드스크린</PresentationFormat>
  <Lines>0</Lines>
  <Paragraphs>184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히어로즈 오브 마이트 앤 매직 5  전투 데미지 시스템 역기획서</vt:lpstr>
      <vt:lpstr>개요</vt:lpstr>
      <vt:lpstr>영웅 피해량 배율 확인</vt:lpstr>
      <vt:lpstr>유닛의 공격</vt:lpstr>
      <vt:lpstr>영웅의 공격 데미지 과정</vt:lpstr>
      <vt:lpstr>영웅 피해량 배율 확인</vt:lpstr>
      <vt:lpstr>공격 대상 최대 체력 확인</vt:lpstr>
      <vt:lpstr>유닛의 공격 데미지 과정</vt:lpstr>
      <vt:lpstr>공격력과 방어력 비교</vt:lpstr>
      <vt:lpstr>공격하는 유닛의 데미지 확인</vt:lpstr>
      <vt:lpstr>공격하는 유닛의 숫자 확인</vt:lpstr>
      <vt:lpstr>후처리</vt:lpstr>
      <vt:lpstr>데미지 계산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265</cp:revision>
  <dcterms:modified xsi:type="dcterms:W3CDTF">2024-04-15T10:49:17Z</dcterms:modified>
  <cp:version>9.103.97.45139</cp:version>
</cp:coreProperties>
</file>