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7"/>
  </p:notesMasterIdLst>
  <p:handoutMasterIdLst>
    <p:handoutMasterId r:id="rId8"/>
  </p:handoutMasterIdLst>
  <p:sldIdLst>
    <p:sldId id="256" r:id="rId2"/>
    <p:sldId id="387" r:id="rId3"/>
    <p:sldId id="386" r:id="rId4"/>
    <p:sldId id="388" r:id="rId5"/>
    <p:sldId id="38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>
        <p:scale>
          <a:sx n="100" d="100"/>
          <a:sy n="100" d="100"/>
        </p:scale>
        <p:origin x="1152" y="36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11/02/2025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ShadowVerse</a:t>
            </a:r>
            <a:br>
              <a:rPr lang="en-US" altLang="ko-KR" dirty="0"/>
            </a:br>
            <a:r>
              <a:rPr lang="ko-KR" altLang="en-US" sz="4800" dirty="0"/>
              <a:t>진화 시스템 역 기획서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25E94-DE2B-F82D-53EA-0AD8E37F7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진화 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55BA1-AC58-80B6-E254-9B6FA0DD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 진화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077869"/>
              </p:ext>
            </p:extLst>
          </p:nvPr>
        </p:nvGraphicFramePr>
        <p:xfrm>
          <a:off x="695324" y="1268413"/>
          <a:ext cx="10801350" cy="4914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350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필드에 소환되어 있는 기물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추종자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을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를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) EP(Evolve Point)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를 소비하여 진화 시키는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ShadowVerse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고유의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각 플레이어는 선공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5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턴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후공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4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턴 부터 한 턴에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번 미진화 추종자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장을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EP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를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1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개 소모하여 진화 시킬 수 있으며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추종자는 진화 시 능력치가 상승하거나 추가적인 능력을 얻는 등의 변화를 얻는다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진화한 추종자가 이번 턴에 공격을 하지 않았을 경우 상대 추종자를 공격할 수 있다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(EP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는 전투 시작 시 선후공에 따라서 최대치가 결정되며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, 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전투 시작 시 최대치 만큼 부여된다</a:t>
                      </a:r>
                      <a:r>
                        <a:rPr kumimoji="0" lang="en-US" altLang="ko-KR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턴제 카드 게임에서 가장 기본이 되는 승리법은 적의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LP(Life Point)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으로 만드는 것이며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LP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를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으로 만드는 가장 기본적인 방법은 기물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추종자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로 상대 플레이어를 공격하는 것이다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즉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빠르게 적을 공격할 수 있는 환경일 수록 전투 시간이 짧아 지게 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문제는 너무 짧은 전투 시간은 플레이어에게 큰 재미를 줄 수 없고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 전투 시간이 너무 짧아지는 것을 방지하기 위하여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턴제 카드 게임은 기물의 공격에 대한 제약을 가진다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제약은 크게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가지 부류가 있으며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 1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번째는 선공 플레이어는 첫 턴에 기물로 공격을 할 수 없는 부류이고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번째는 각 플레이어가 소환한 기물은 소환된 턴에 공격할 수 없는 부류다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ShadowVerse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는 소환한 기물은 소환된 턴에 공격할 수 없는 부류로</a:t>
                      </a: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해당 부류에는 기물이 행동 하기 위해 소환과 공격에 각각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턴씩 총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턴이 필요하게 되어 전투의 시간이 과도하게 증가하거나</a:t>
                      </a: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공격적인 플레이와 해당 공격을 막는 방어적인 플레이로 전투가 고착화되어 전투가 단조로워질 수 있다는 단점이 존재한다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</a:rPr>
                        <a:t>진화 시스템은 이러한 단점을 보완하는 시스템으로 제한적이지만 기물이 소환된 턴에 즉각적으로 공격할 수 있게 하여 상대의 기물에 빠르게 반응하여 전투의 흐름을 가져올 수 있으며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</a:rPr>
                        <a:t>능력치가 상승하거나 추가적으로 획득하는 능력을 활용하여 전투의 전략을 증가시켜 전투를 단조롭지 않게 해준다</a:t>
                      </a:r>
                      <a:r>
                        <a:rPr lang="en-US" altLang="ko-KR" sz="1400" b="1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 진화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규칙</a:t>
            </a:r>
            <a:endParaRPr lang="en-US" altLang="ko-KR" sz="2400" dirty="0"/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B97D809-D0DF-4F45-8384-2345B5BC8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7795841"/>
              </p:ext>
            </p:extLst>
          </p:nvPr>
        </p:nvGraphicFramePr>
        <p:xfrm>
          <a:off x="2071528" y="1408353"/>
          <a:ext cx="8048942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901">
                  <a:extLst>
                    <a:ext uri="{9D8B030D-6E8A-4147-A177-3AD203B41FA5}">
                      <a16:colId xmlns:a16="http://schemas.microsoft.com/office/drawing/2014/main" val="3049599765"/>
                    </a:ext>
                  </a:extLst>
                </a:gridCol>
                <a:gridCol w="2084780">
                  <a:extLst>
                    <a:ext uri="{9D8B030D-6E8A-4147-A177-3AD203B41FA5}">
                      <a16:colId xmlns:a16="http://schemas.microsoft.com/office/drawing/2014/main" val="2660427586"/>
                    </a:ext>
                  </a:extLst>
                </a:gridCol>
                <a:gridCol w="3217261">
                  <a:extLst>
                    <a:ext uri="{9D8B030D-6E8A-4147-A177-3AD203B41FA5}">
                      <a16:colId xmlns:a16="http://schemas.microsoft.com/office/drawing/2014/main" val="415778731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선후공에 따른 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</a:rPr>
                        <a:t>EP </a:t>
                      </a:r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차이점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412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구분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EP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최대치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진화 가능 타이밍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477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선공 플레이어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74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후공 플레이어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09679"/>
                  </a:ext>
                </a:extLst>
              </a:tr>
            </a:tbl>
          </a:graphicData>
        </a:graphic>
      </p:graphicFrame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7B8BB17B-6D4A-4EC4-81F1-9333137FF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078419"/>
              </p:ext>
            </p:extLst>
          </p:nvPr>
        </p:nvGraphicFramePr>
        <p:xfrm>
          <a:off x="2071526" y="2932072"/>
          <a:ext cx="8048943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8943">
                  <a:extLst>
                    <a:ext uri="{9D8B030D-6E8A-4147-A177-3AD203B41FA5}">
                      <a16:colId xmlns:a16="http://schemas.microsoft.com/office/drawing/2014/main" val="3049599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진화 시스템 규칙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412918"/>
                  </a:ext>
                </a:extLst>
              </a:tr>
              <a:tr h="209292"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EP</a:t>
                      </a:r>
                      <a:r>
                        <a:rPr lang="ko-KR" altLang="en-US" sz="1400" dirty="0"/>
                        <a:t>를 소모하는 것으로 미 진화 상태의 추종자를 진화 시킬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774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추종자가 진화할 경우 능력치가 증가하거나 능력이 추가된다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096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능력치가 증가하는 경우 보통 공격력과 체력이 각각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씩 증가한다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4033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진화한 추종자가 이번 턴 공격을 하지 않았을 경우 상대 추종자를 공격할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756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각 플레이어는 </a:t>
                      </a:r>
                      <a:r>
                        <a:rPr lang="en-US" altLang="ko-KR" sz="1400" dirty="0"/>
                        <a:t>EP</a:t>
                      </a:r>
                      <a:r>
                        <a:rPr lang="ko-KR" altLang="en-US" sz="1400" dirty="0"/>
                        <a:t>를 소모하여 추종자를 진화 시키는 것을 한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턴에 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번만 할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3174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EP</a:t>
                      </a:r>
                      <a:r>
                        <a:rPr lang="ko-KR" altLang="en-US" sz="1400" dirty="0"/>
                        <a:t>를 소모하지 않고 별도의 방법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추종자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마법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마법진에 능력 등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으로 추종자를 진화 시킬 수 있다</a:t>
                      </a:r>
                      <a:r>
                        <a:rPr lang="en-US" altLang="ko-KR" sz="1400" dirty="0"/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6924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323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 진화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B6805A7-9ECC-4091-B799-534133E5B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977" y="3749209"/>
            <a:ext cx="1954742" cy="25186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05D6D7-93B9-4F28-9B76-2912D9451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709" y="3864756"/>
            <a:ext cx="2617291" cy="239166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C0FAFDA-12BD-4BA8-A3C9-7EE6D7820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129" y="4030324"/>
            <a:ext cx="3198670" cy="21844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A559C1D-098E-4286-8A47-F6188A1FE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2467" y="3749209"/>
            <a:ext cx="2437342" cy="2465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4C17C1-88CE-46DA-A806-8B0ECB997AE6}"/>
              </a:ext>
            </a:extLst>
          </p:cNvPr>
          <p:cNvSpPr txBox="1"/>
          <p:nvPr/>
        </p:nvSpPr>
        <p:spPr>
          <a:xfrm>
            <a:off x="695324" y="1284037"/>
            <a:ext cx="26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추종자 설명 팝업 진화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3DAB8F-D517-402C-864C-C51295E75A11}"/>
              </a:ext>
            </a:extLst>
          </p:cNvPr>
          <p:cNvSpPr txBox="1"/>
          <p:nvPr/>
        </p:nvSpPr>
        <p:spPr>
          <a:xfrm>
            <a:off x="6096000" y="1284037"/>
            <a:ext cx="261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진화 구슬 진화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D3EAAC3-EB04-4D8F-8D07-712058BE1E76}"/>
              </a:ext>
            </a:extLst>
          </p:cNvPr>
          <p:cNvSpPr/>
          <p:nvPr/>
        </p:nvSpPr>
        <p:spPr>
          <a:xfrm>
            <a:off x="807509" y="1727408"/>
            <a:ext cx="14700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추종자 클릭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FD235F-5C4B-43B5-8D9A-1A9587EDD898}"/>
              </a:ext>
            </a:extLst>
          </p:cNvPr>
          <p:cNvSpPr/>
          <p:nvPr/>
        </p:nvSpPr>
        <p:spPr>
          <a:xfrm>
            <a:off x="807509" y="2246452"/>
            <a:ext cx="2228180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추종자 </a:t>
            </a:r>
            <a:r>
              <a:rPr lang="ko-KR" altLang="en-US" dirty="0" err="1"/>
              <a:t>설명창</a:t>
            </a:r>
            <a:r>
              <a:rPr lang="ko-KR" altLang="en-US" dirty="0"/>
              <a:t> 팝업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F68F18-92CA-4FA1-8646-7B23196CC8D3}"/>
              </a:ext>
            </a:extLst>
          </p:cNvPr>
          <p:cNvSpPr/>
          <p:nvPr/>
        </p:nvSpPr>
        <p:spPr>
          <a:xfrm>
            <a:off x="807509" y="2780310"/>
            <a:ext cx="2765424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설명창의 진화 버튼 클릭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153605-907E-4BEC-BA0D-654878DC0994}"/>
              </a:ext>
            </a:extLst>
          </p:cNvPr>
          <p:cNvSpPr/>
          <p:nvPr/>
        </p:nvSpPr>
        <p:spPr>
          <a:xfrm>
            <a:off x="807509" y="3275658"/>
            <a:ext cx="15546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추종자 진화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565041-2AE4-4341-AB5C-1B540DB7C9EE}"/>
              </a:ext>
            </a:extLst>
          </p:cNvPr>
          <p:cNvSpPr/>
          <p:nvPr/>
        </p:nvSpPr>
        <p:spPr>
          <a:xfrm>
            <a:off x="6251574" y="1887634"/>
            <a:ext cx="20034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진화 구슬 드래그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577B3AB-4440-444F-8020-0AFE08AC57B0}"/>
              </a:ext>
            </a:extLst>
          </p:cNvPr>
          <p:cNvSpPr/>
          <p:nvPr/>
        </p:nvSpPr>
        <p:spPr>
          <a:xfrm>
            <a:off x="6251573" y="2458344"/>
            <a:ext cx="2003425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추종자에게 아웃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18E089-E9EE-40AE-9D54-6CEDF17219DE}"/>
              </a:ext>
            </a:extLst>
          </p:cNvPr>
          <p:cNvSpPr/>
          <p:nvPr/>
        </p:nvSpPr>
        <p:spPr>
          <a:xfrm>
            <a:off x="6251574" y="3029054"/>
            <a:ext cx="1554691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추종자 진화</a:t>
            </a:r>
          </a:p>
        </p:txBody>
      </p:sp>
    </p:spTree>
    <p:extLst>
      <p:ext uri="{BB962C8B-B14F-4D97-AF65-F5344CB8AC3E}">
        <p14:creationId xmlns:p14="http://schemas.microsoft.com/office/powerpoint/2010/main" val="1737799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7844</TotalTime>
  <Pages>7</Pages>
  <Words>456</Words>
  <Characters>0</Characters>
  <Application>Microsoft Office PowerPoint</Application>
  <DocSecurity>0</DocSecurity>
  <PresentationFormat>와이드스크린</PresentationFormat>
  <Lines>0</Lines>
  <Paragraphs>53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ShadowVerse 진화 시스템 역 기획서</vt:lpstr>
      <vt:lpstr>진화 시스템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4623</cp:revision>
  <dcterms:modified xsi:type="dcterms:W3CDTF">2025-02-11T08:57:25Z</dcterms:modified>
  <cp:version>9.103.97.45139</cp:version>
</cp:coreProperties>
</file>