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703" r:id="rId13"/>
  </p:sldMasterIdLst>
  <p:notesMasterIdLst>
    <p:notesMasterId r:id="rId15"/>
  </p:notesMasterIdLst>
  <p:sldIdLst>
    <p:sldId id="258" r:id="rId17"/>
    <p:sldId id="266" r:id="rId18"/>
    <p:sldId id="265" r:id="rId19"/>
    <p:sldId id="268" r:id="rId20"/>
    <p:sldId id="271" r:id="rId21"/>
    <p:sldId id="273" r:id="rId22"/>
    <p:sldId id="277" r:id="rId23"/>
    <p:sldId id="274" r:id="rId24"/>
    <p:sldId id="278" r:id="rId25"/>
    <p:sldId id="280" r:id="rId26"/>
    <p:sldId id="275" r:id="rId27"/>
    <p:sldId id="279" r:id="rId28"/>
    <p:sldId id="281" r:id="rId29"/>
    <p:sldId id="282" r:id="rId30"/>
    <p:sldId id="267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37" userDrawn="1">
          <p15:clr>
            <a:srgbClr val="A4A3A4"/>
          </p15:clr>
        </p15:guide>
        <p15:guide id="3" orient="horz" pos="729" userDrawn="1">
          <p15:clr>
            <a:srgbClr val="A4A3A4"/>
          </p15:clr>
        </p15:guide>
        <p15:guide id="4" pos="436" userDrawn="1">
          <p15:clr>
            <a:srgbClr val="A4A3A4"/>
          </p15:clr>
        </p15:guide>
        <p15:guide id="5" pos="7240" userDrawn="1">
          <p15:clr>
            <a:srgbClr val="A4A3A4"/>
          </p15:clr>
        </p15:guide>
        <p15:guide id="6" pos="889" userDrawn="1">
          <p15:clr>
            <a:srgbClr val="A4A3A4"/>
          </p15:clr>
        </p15:guide>
        <p15:guide id="7" pos="67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0762" autoAdjust="0"/>
    <p:restoredTop sz="94660"/>
  </p:normalViewPr>
  <p:slideViewPr>
    <p:cSldViewPr snapToGrid="0" snapToObjects="1" showGuides="1">
      <p:cViewPr varScale="1">
        <p:scale>
          <a:sx n="109" d="100"/>
          <a:sy n="109" d="100"/>
        </p:scale>
        <p:origin x="834" y="108"/>
      </p:cViewPr>
      <p:guideLst>
        <p:guide orient="horz" pos="2159"/>
        <p:guide pos="3837"/>
        <p:guide orient="horz" pos="729"/>
        <p:guide pos="436"/>
        <p:guide pos="7240"/>
        <p:guide pos="889"/>
        <p:guide pos="67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notesMaster" Target="notesMasters/notesMaster1.xml"></Relationship><Relationship Id="rId17" Type="http://schemas.openxmlformats.org/officeDocument/2006/relationships/slide" Target="slides/slide1.xml"></Relationship><Relationship Id="rId18" Type="http://schemas.openxmlformats.org/officeDocument/2006/relationships/slide" Target="slides/slide2.xml"></Relationship><Relationship Id="rId19" Type="http://schemas.openxmlformats.org/officeDocument/2006/relationships/slide" Target="slides/slide3.xml"></Relationship><Relationship Id="rId20" Type="http://schemas.openxmlformats.org/officeDocument/2006/relationships/slide" Target="slides/slide4.xml"></Relationship><Relationship Id="rId21" Type="http://schemas.openxmlformats.org/officeDocument/2006/relationships/slide" Target="slides/slide5.xml"></Relationship><Relationship Id="rId22" Type="http://schemas.openxmlformats.org/officeDocument/2006/relationships/slide" Target="slides/slide6.xml"></Relationship><Relationship Id="rId23" Type="http://schemas.openxmlformats.org/officeDocument/2006/relationships/slide" Target="slides/slide7.xml"></Relationship><Relationship Id="rId24" Type="http://schemas.openxmlformats.org/officeDocument/2006/relationships/slide" Target="slides/slide8.xml"></Relationship><Relationship Id="rId25" Type="http://schemas.openxmlformats.org/officeDocument/2006/relationships/slide" Target="slides/slide9.xml"></Relationship><Relationship Id="rId26" Type="http://schemas.openxmlformats.org/officeDocument/2006/relationships/slide" Target="slides/slide10.xml"></Relationship><Relationship Id="rId27" Type="http://schemas.openxmlformats.org/officeDocument/2006/relationships/slide" Target="slides/slide11.xml"></Relationship><Relationship Id="rId28" Type="http://schemas.openxmlformats.org/officeDocument/2006/relationships/slide" Target="slides/slide12.xml"></Relationship><Relationship Id="rId29" Type="http://schemas.openxmlformats.org/officeDocument/2006/relationships/slide" Target="slides/slide13.xml"></Relationship><Relationship Id="rId30" Type="http://schemas.openxmlformats.org/officeDocument/2006/relationships/slide" Target="slides/slide14.xml"></Relationship><Relationship Id="rId31" Type="http://schemas.openxmlformats.org/officeDocument/2006/relationships/slide" Target="slides/slide15.xml"></Relationship><Relationship Id="rId33" Type="http://schemas.openxmlformats.org/officeDocument/2006/relationships/viewProps" Target="viewProps.xml"></Relationship><Relationship Id="rId34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49E71-8129-4905-BAC0-51D65A0C1379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F6640-3034-492F-A26D-95594A5E2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471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2A75C9-DAEE-448A-8EB3-448FD6247E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AF8E103-7DA7-48A4-9C4F-2B2E28197D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18AB0F-87AA-431A-B422-E3E2DBCD6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75B6DC-6F15-43B6-803D-60B9DE90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AFC760-B5E9-4C1A-B8F5-E4E40C6BE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095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342A2F-B72B-4315-9E4D-8EDEFAC36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5A7965-6B8A-4AFD-8604-EAE2D0D4AF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AEAC8F-342B-4FB0-9B04-1485758D6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52C5A-8114-443C-A4A7-B3CBFA36F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5CF0B2-0039-4B97-92B3-1AFCC615F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352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B9B0F8C-6CD6-45C7-89BB-ABAC9A003E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C6FE64-3D45-4BDC-90E0-E0EAAB989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D32139-598D-4F01-904A-EA8224BBD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AAD87B-1ED8-4796-9B42-37397274D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0F3665-08DB-4F5F-80D0-8D0BE97A1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27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26D7E8-DCD0-41CA-844A-194F9A8B6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54A070-B1EE-4A84-B704-067A5CEC9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657C59-7146-442A-95D4-A7DF19B272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523D6941-6B33-4834-BC65-A333846D27E6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5A0D14-F4DA-4BF2-8007-16C3BC62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8DC8DA-0288-4CD9-839E-BE980CCA4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079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58B75D-2E65-46CA-8194-424CF1964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8F9746-B33F-4509-A620-5D9871162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382529-CD44-4BEE-BB22-5BE3105B0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EE3AE6-B5BE-450C-AF60-DB81A2644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9D75AA-07AA-461A-A486-3F21CEC5A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854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B76441-379C-4189-89B6-2B54FDDB1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C2964F-0FE4-4BB1-A0E2-C1EF0B8F0D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F60A2A-6873-42E2-B510-F7D9F697E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E104AA-81EF-4CD7-9B7D-66A9C28A0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843F4F-426A-4C95-BE41-55BFA2888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21D0FA-68D0-4643-8F27-FBA8DCB4E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579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DC33BC-0EFF-4D83-ADBC-C1E18F1EC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944E0B-B353-4A44-B7F1-29FC3C80B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61E53E-A1E6-4912-A023-ED7CCC3A56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789F8BC-F7FC-4A2F-86EE-781A23F1CF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38C5D2D-08AF-4D3A-941B-5C5ADDF97B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F75DD99-DFE9-420F-B073-67021DCA1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373BE3E-292C-4142-93C6-A90C53EF2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E2F12F9-BBDE-4333-8902-839D850B6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17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635298-AF93-4794-827C-4EAFB45B2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2E603F9-6F9B-4CE6-8AF9-6F6B69BA2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E0A45E4-3213-455C-8CD8-2537DF255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B6ACEE6-4693-40A5-962A-7CE1C99E2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913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50F73C4-01C9-4D61-A2B2-F38ACF84A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61ECFC0-6E31-468F-A388-8FFA004C7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1C42B2-5452-4B6D-AD24-06DBDA2BC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922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43DB6D-55CE-4AAA-8140-304118BD5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3A4D3B-EA5C-48B5-B0CA-BF9F0D6BC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3F8B2A-E06C-4304-84D8-53DFDFEE59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98733D-4B68-4F16-BDD4-5C24A23F4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1985A2-6B76-4705-B6C8-C1D1B0396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644948-F248-42E0-89A1-B7438F1AF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217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8595F9-D5FF-426F-97B0-8676F260B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D11FAB9-2DD4-4192-A957-A7C5D631C2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A2564A-F0A1-45EF-9BD2-292FBAD9B1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EEFF99-36FF-4E22-804A-97B300A9D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D12C86-C801-4FC5-8C5F-3EE3FEC38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5E593E-6890-4676-95D1-C4F82ACB5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778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E6B78B3-F12F-425B-AE0A-C00A02A1B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58A027-C258-4A88-B11C-C654F64A0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93998E-841F-468D-BA4E-E4246FA954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D6941-6B33-4834-BC65-A333846D27E6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E746FD-C7FF-498B-8203-4E3074A093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4DCE5A-EF05-442D-923A-FDAB8DF67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10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2" Type="http://schemas.openxmlformats.org/officeDocument/2006/relationships/image" Target="../media/image3.png"></Relationship><Relationship Id="rId3" Type="http://schemas.openxmlformats.org/officeDocument/2006/relationships/slideLayout" Target="../slideLayouts/slideLayout2.xml"></Relationship></Relationships>
</file>

<file path=ppt/slides/_rels/slide11.xml.rels><?xml version="1.0" encoding="UTF-8"?>
<Relationships xmlns="http://schemas.openxmlformats.org/package/2006/relationships"><Relationship Id="rId2" Type="http://schemas.openxmlformats.org/officeDocument/2006/relationships/image" Target="../media/image4.png"></Relationship><Relationship Id="rId3" Type="http://schemas.openxmlformats.org/officeDocument/2006/relationships/slideLayout" Target="../slideLayouts/slideLayout2.xml"></Relationship></Relationships>
</file>

<file path=ppt/slides/_rels/slide12.xml.rels><?xml version="1.0" encoding="UTF-8"?>
<Relationships xmlns="http://schemas.openxmlformats.org/package/2006/relationships"><Relationship Id="rId2" Type="http://schemas.openxmlformats.org/officeDocument/2006/relationships/image" Target="../media/image5.png"></Relationship><Relationship Id="rId3" Type="http://schemas.openxmlformats.org/officeDocument/2006/relationships/slideLayout" Target="../slideLayouts/slideLayout2.xml"></Relationship></Relationships>
</file>

<file path=ppt/slides/_rels/slide13.xml.rels><?xml version="1.0" encoding="UTF-8"?>
<Relationships xmlns="http://schemas.openxmlformats.org/package/2006/relationships"><Relationship Id="rId1" Type="http://schemas.openxmlformats.org/officeDocument/2006/relationships/image" Target="../media/fImage6073529641.png"></Relationship><Relationship Id="rId2" Type="http://schemas.openxmlformats.org/officeDocument/2006/relationships/slideLayout" Target="../slideLayouts/slideLayout2.xml"></Relationship></Relationships>
</file>

<file path=ppt/slides/_rels/slide1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7.xml.rels><?xml version="1.0" encoding="UTF-8"?>
<Relationships xmlns="http://schemas.openxmlformats.org/package/2006/relationships"><Relationship Id="rId2" Type="http://schemas.openxmlformats.org/officeDocument/2006/relationships/image" Target="../media/image1.png"></Relationship><Relationship Id="rId3" Type="http://schemas.openxmlformats.org/officeDocument/2006/relationships/slideLayout" Target="../slideLayouts/slideLayout2.xml"></Relationship></Relationships>
</file>

<file path=ppt/slides/_rels/slide8.xml.rels><?xml version="1.0" encoding="UTF-8"?>
<Relationships xmlns="http://schemas.openxmlformats.org/package/2006/relationships"><Relationship Id="rId2" Type="http://schemas.openxmlformats.org/officeDocument/2006/relationships/image" Target="../media/image2.png"></Relationship><Relationship Id="rId3" Type="http://schemas.openxmlformats.org/officeDocument/2006/relationships/slideLayout" Target="../slideLayouts/slideLayout2.xml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dirty="0"/>
              <a:t>퀘스트 시스템 기획서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r" latinLnBrk="0">
              <a:buFontTx/>
              <a:buNone/>
            </a:pPr>
            <a:r>
              <a:rPr lang="ko-KR" altLang="en-US"/>
              <a:t>윤정근</a:t>
            </a: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 0">
            <a:extLst>
              <a:ext uri="{FF2B5EF4-FFF2-40B4-BE49-F238E27FC236}">
                <a16:creationId xmlns:a16="http://schemas.microsoft.com/office/drawing/2014/main" id="{40A86AA1-F032-4F2C-89F3-F012AE77D260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985" cy="86233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 lang="en-GB" altLang="en-US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 latinLnBrk="0">
              <a:buFontTx/>
              <a:buNone/>
            </a:pPr>
            <a:r>
              <a:rPr lang="ko-KR" altLang="en-US" dirty="0"/>
              <a:t>실패 규칙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EB69DA5-E3A3-4C2D-915C-6D86CB87F0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9857370"/>
              </p:ext>
            </p:extLst>
          </p:nvPr>
        </p:nvGraphicFramePr>
        <p:xfrm>
          <a:off x="3881120" y="1600200"/>
          <a:ext cx="689483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94830">
                  <a:extLst>
                    <a:ext uri="{9D8B030D-6E8A-4147-A177-3AD203B41FA5}">
                      <a16:colId xmlns:a16="http://schemas.microsoft.com/office/drawing/2014/main" val="39127616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실패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562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일부 실패 조건이 있는 퀘스트는 조건에 따라 실패를 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51872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실패 조건에는 시간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생존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호위가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51313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시간은 제한 시간 네에 임무를 해결하는 것과 일정 시간 이상을 버티는 것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23775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일부 퀘스트는 실패할 경우 해당 퀘스트에 시작 지점으로 돌아간다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73413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돌발 퀘스트나 일부 퀘스트는 실패 시 퀘스트가 포기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및 소멸한다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5793831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A45AC76C-672F-4655-871C-F73B72C945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055" y="1158875"/>
            <a:ext cx="2419985" cy="4831080"/>
          </a:xfrm>
          <a:prstGeom prst="rect">
            <a:avLst/>
          </a:prstGeom>
        </p:spPr>
      </p:pic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5FFB0A5B-54FA-4B32-BDA9-5ED7168206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396180"/>
              </p:ext>
            </p:extLst>
          </p:nvPr>
        </p:nvGraphicFramePr>
        <p:xfrm>
          <a:off x="3881120" y="3574550"/>
          <a:ext cx="689483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1638">
                  <a:extLst>
                    <a:ext uri="{9D8B030D-6E8A-4147-A177-3AD203B41FA5}">
                      <a16:colId xmlns:a16="http://schemas.microsoft.com/office/drawing/2014/main" val="2273891367"/>
                    </a:ext>
                  </a:extLst>
                </a:gridCol>
                <a:gridCol w="5343192">
                  <a:extLst>
                    <a:ext uri="{9D8B030D-6E8A-4147-A177-3AD203B41FA5}">
                      <a16:colId xmlns:a16="http://schemas.microsoft.com/office/drawing/2014/main" val="359037077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실패 조건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86978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시간 제한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제한 시간 안에 목표를 완수 못할 것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75416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시간 제한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버티기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제한 시간 이상으로 버티지 못할 것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70216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생존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PC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의 체력이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이하로 내려갈 것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79410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호위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호위 대상의 체력이 일정량 이하로 내려갈 것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29363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22851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7858959D-94A3-438E-B5B6-A05808F453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5196085"/>
              </p:ext>
            </p:extLst>
          </p:nvPr>
        </p:nvGraphicFramePr>
        <p:xfrm>
          <a:off x="4715826" y="2590800"/>
          <a:ext cx="6061711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718">
                  <a:extLst>
                    <a:ext uri="{9D8B030D-6E8A-4147-A177-3AD203B41FA5}">
                      <a16:colId xmlns:a16="http://schemas.microsoft.com/office/drawing/2014/main" val="2985730691"/>
                    </a:ext>
                  </a:extLst>
                </a:gridCol>
                <a:gridCol w="5400993">
                  <a:extLst>
                    <a:ext uri="{9D8B030D-6E8A-4147-A177-3AD203B41FA5}">
                      <a16:colId xmlns:a16="http://schemas.microsoft.com/office/drawing/2014/main" val="406713097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완료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510737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퀘스트 완료 조건은 퀘스트 당 최대 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개까지 있다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9411542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퀘스트 완료 조건은 토벌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수집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탐사 등이 있다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01948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본인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퀘스트 완료 버튼이 나타나고 버튼을 사용하여 완료한다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81762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타인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NPC,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오브젝트와 상호작용하여 완료한다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7482956"/>
                  </a:ext>
                </a:extLst>
              </a:tr>
            </a:tbl>
          </a:graphicData>
        </a:graphic>
      </p:graphicFrame>
      <p:sp>
        <p:nvSpPr>
          <p:cNvPr id="5" name="Rect 0">
            <a:extLst>
              <a:ext uri="{FF2B5EF4-FFF2-40B4-BE49-F238E27FC236}">
                <a16:creationId xmlns:a16="http://schemas.microsoft.com/office/drawing/2014/main" id="{973C568C-0574-430B-948F-BD8DC31E2883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985" cy="86233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 lang="en-GB" altLang="en-US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 latinLnBrk="0">
              <a:buFontTx/>
              <a:buNone/>
            </a:pPr>
            <a:r>
              <a:rPr lang="ko-KR" altLang="en-US" dirty="0"/>
              <a:t>완료 규칙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9A52FB2-8BAF-443D-86F5-3F3FA42896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780" y="1310005"/>
            <a:ext cx="2836545" cy="5152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5901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7858959D-94A3-438E-B5B6-A05808F453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6038304"/>
              </p:ext>
            </p:extLst>
          </p:nvPr>
        </p:nvGraphicFramePr>
        <p:xfrm>
          <a:off x="4994592" y="2454226"/>
          <a:ext cx="6502718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02718">
                  <a:extLst>
                    <a:ext uri="{9D8B030D-6E8A-4147-A177-3AD203B41FA5}">
                      <a16:colId xmlns:a16="http://schemas.microsoft.com/office/drawing/2014/main" val="29857306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보상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25107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인벤토리의 빈칸이 퀘스트 완료 보상 아이템의 숫자보다 적을 경우 퀘스트 완료는 보류된다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3888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보상은 골드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경험치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아이템으로 구성된다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81762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아이템 보상은 최대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개 까지 지급된다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74829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한 종류의 아이템은 최대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999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개 까지 지급한다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85518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장비 아이템은 각각을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개에 아이템으로 취급한다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27458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장비 아이템을 제외한 아이템들은 각은 종류 끼리 겹쳐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개로 취급한다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315806"/>
                  </a:ext>
                </a:extLst>
              </a:tr>
            </a:tbl>
          </a:graphicData>
        </a:graphic>
      </p:graphicFrame>
      <p:sp>
        <p:nvSpPr>
          <p:cNvPr id="5" name="Rect 0">
            <a:extLst>
              <a:ext uri="{FF2B5EF4-FFF2-40B4-BE49-F238E27FC236}">
                <a16:creationId xmlns:a16="http://schemas.microsoft.com/office/drawing/2014/main" id="{973C568C-0574-430B-948F-BD8DC31E2883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985" cy="86233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 lang="en-GB" altLang="en-US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 latinLnBrk="0">
              <a:buFontTx/>
              <a:buNone/>
            </a:pPr>
            <a:r>
              <a:rPr lang="ko-KR" altLang="en-US" dirty="0"/>
              <a:t>보상 규칙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7DA38FC-1EAF-46DC-85DD-51CDA2054E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" y="1415415"/>
            <a:ext cx="4192905" cy="4413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3378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 0">
            <a:extLst>
              <a:ext uri="{FF2B5EF4-FFF2-40B4-BE49-F238E27FC236}">
                <a16:creationId xmlns:a16="http://schemas.microsoft.com/office/drawing/2014/main" id="{973C568C-0574-430B-948F-BD8DC31E2883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985" cy="86233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 lang="en-GB" altLang="en-US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 latinLnBrk="0">
              <a:buFontTx/>
              <a:buNone/>
            </a:pPr>
            <a:r>
              <a:rPr lang="en-US" altLang="ko-KR" dirty="0"/>
              <a:t>UI</a:t>
            </a:r>
            <a:endParaRPr lang="ko-KR" altLang="en-US" dirty="0"/>
          </a:p>
        </p:txBody>
      </p:sp>
      <p:pic>
        <p:nvPicPr>
          <p:cNvPr id="6" name="그림 1" descr="C:/Users/yhgki/AppData/Roaming/PolarisOffice/ETemp/53616_9480792/fImage6073529641.png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90880" y="1158875"/>
            <a:ext cx="4551045" cy="3183255"/>
          </a:xfrm>
          <a:prstGeom prst="rect"/>
          <a:noFill/>
        </p:spPr>
      </p:pic>
      <p:sp>
        <p:nvSpPr>
          <p:cNvPr id="7" name="도형 2"/>
          <p:cNvSpPr>
            <a:spLocks/>
          </p:cNvSpPr>
          <p:nvPr/>
        </p:nvSpPr>
        <p:spPr>
          <a:xfrm rot="0">
            <a:off x="4192905" y="4211320"/>
            <a:ext cx="1044575" cy="111760"/>
          </a:xfrm>
          <a:prstGeom prst="rect"/>
          <a:noFill/>
          <a:ln w="15875" cap="flat" cmpd="sng">
            <a:solidFill>
              <a:srgbClr val="C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" name="도형 7"/>
          <p:cNvSpPr>
            <a:spLocks/>
          </p:cNvSpPr>
          <p:nvPr/>
        </p:nvSpPr>
        <p:spPr>
          <a:xfrm rot="0">
            <a:off x="5682615" y="1094740"/>
            <a:ext cx="3629660" cy="776605"/>
          </a:xfrm>
          <a:prstGeom prst="rect"/>
          <a:solidFill>
            <a:schemeClr val="bg1">
              <a:lumMod val="95000"/>
              <a:lumOff val="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" name="도형 13"/>
          <p:cNvSpPr>
            <a:spLocks/>
          </p:cNvSpPr>
          <p:nvPr/>
        </p:nvSpPr>
        <p:spPr>
          <a:xfrm rot="0">
            <a:off x="6393815" y="1242060"/>
            <a:ext cx="461645" cy="481330"/>
          </a:xfrm>
          <a:prstGeom prst="rect"/>
          <a:solidFill>
            <a:schemeClr val="tx1">
              <a:lumMod val="50000"/>
              <a:lumOff val="5000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I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" name="도형 14"/>
          <p:cNvSpPr>
            <a:spLocks/>
          </p:cNvSpPr>
          <p:nvPr/>
        </p:nvSpPr>
        <p:spPr>
          <a:xfrm rot="0">
            <a:off x="6966585" y="1242060"/>
            <a:ext cx="461645" cy="481330"/>
          </a:xfrm>
          <a:prstGeom prst="rect"/>
          <a:solidFill>
            <a:schemeClr val="tx1">
              <a:lumMod val="50000"/>
              <a:lumOff val="5000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U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" name="도형 15"/>
          <p:cNvSpPr>
            <a:spLocks/>
          </p:cNvSpPr>
          <p:nvPr/>
        </p:nvSpPr>
        <p:spPr>
          <a:xfrm rot="0">
            <a:off x="7539355" y="1242060"/>
            <a:ext cx="461645" cy="481330"/>
          </a:xfrm>
          <a:prstGeom prst="rect"/>
          <a:solidFill>
            <a:schemeClr val="tx1">
              <a:lumMod val="50000"/>
              <a:lumOff val="5000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S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3" name="도형 16"/>
          <p:cNvSpPr>
            <a:spLocks/>
          </p:cNvSpPr>
          <p:nvPr/>
        </p:nvSpPr>
        <p:spPr>
          <a:xfrm rot="0">
            <a:off x="8112125" y="1242060"/>
            <a:ext cx="461645" cy="481330"/>
          </a:xfrm>
          <a:prstGeom prst="rect"/>
          <a:solidFill>
            <a:schemeClr val="tx1">
              <a:lumMod val="50000"/>
              <a:lumOff val="5000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M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5" name="도형 18"/>
          <p:cNvSpPr>
            <a:spLocks/>
          </p:cNvSpPr>
          <p:nvPr/>
        </p:nvSpPr>
        <p:spPr>
          <a:xfrm rot="0">
            <a:off x="8675370" y="1242060"/>
            <a:ext cx="461645" cy="481330"/>
          </a:xfrm>
          <a:prstGeom prst="rect"/>
          <a:solidFill>
            <a:schemeClr val="tx1">
              <a:lumMod val="50000"/>
              <a:lumOff val="5000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+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7" name="도형 20"/>
          <p:cNvSpPr>
            <a:spLocks/>
          </p:cNvSpPr>
          <p:nvPr/>
        </p:nvSpPr>
        <p:spPr>
          <a:xfrm rot="0">
            <a:off x="5762625" y="1183005"/>
            <a:ext cx="551180" cy="618490"/>
          </a:xfrm>
          <a:prstGeom prst="rect"/>
          <a:noFill/>
          <a:ln w="15875" cap="flat" cmpd="sng">
            <a:solidFill>
              <a:srgbClr val="C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grpSp>
        <p:nvGrpSpPr>
          <p:cNvPr id="20" name="그룹 26"/>
          <p:cNvGrpSpPr/>
          <p:nvPr/>
        </p:nvGrpSpPr>
        <p:grpSpPr>
          <a:xfrm rot="0">
            <a:off x="5822315" y="1242060"/>
            <a:ext cx="461645" cy="481330"/>
            <a:chOff x="5822315" y="1242060"/>
            <a:chExt cx="461645" cy="481330"/>
          </a:xfrm>
        </p:grpSpPr>
        <p:sp>
          <p:nvSpPr>
            <p:cNvPr id="19" name="도형 25"/>
            <p:cNvSpPr>
              <a:spLocks/>
            </p:cNvSpPr>
            <p:nvPr/>
          </p:nvSpPr>
          <p:spPr>
            <a:xfrm rot="0">
              <a:off x="5822315" y="1242060"/>
              <a:ext cx="461645" cy="481330"/>
            </a:xfrm>
            <a:prstGeom prst="rect"/>
            <a:solidFill>
              <a:schemeClr val="tx1">
                <a:lumMod val="50000"/>
                <a:lumOff val="5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도형 22"/>
            <p:cNvSpPr>
              <a:spLocks/>
            </p:cNvSpPr>
            <p:nvPr/>
          </p:nvSpPr>
          <p:spPr>
            <a:xfrm rot="0">
              <a:off x="5899785" y="1333500"/>
              <a:ext cx="292100" cy="264795"/>
            </a:xfrm>
            <a:prstGeom prst="verticalScroll">
              <a:avLst>
                <a:gd name="adj" fmla="val 22824"/>
              </a:avLst>
            </a:prstGeom>
            <a:solidFill>
              <a:schemeClr val="tx2">
                <a:lumMod val="40000"/>
                <a:lumOff val="6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21" name="도형 27"/>
          <p:cNvSpPr>
            <a:spLocks/>
          </p:cNvSpPr>
          <p:nvPr/>
        </p:nvSpPr>
        <p:spPr>
          <a:xfrm rot="0">
            <a:off x="5836285" y="2086610"/>
            <a:ext cx="3455035" cy="3689350"/>
          </a:xfrm>
          <a:prstGeom prst="rect"/>
          <a:solidFill>
            <a:schemeClr val="bg1">
              <a:lumMod val="95000"/>
              <a:lumOff val="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3" name="도형 34"/>
          <p:cNvSpPr>
            <a:spLocks/>
          </p:cNvSpPr>
          <p:nvPr/>
        </p:nvSpPr>
        <p:spPr>
          <a:xfrm rot="0">
            <a:off x="5749925" y="1999615"/>
            <a:ext cx="1463675" cy="312420"/>
          </a:xfrm>
          <a:prstGeom prst="snip1Rect"/>
          <a:solidFill>
            <a:schemeClr val="bg1">
              <a:lumMod val="65000"/>
              <a:lumOff val="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퀘스트-목록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2" name="도형 31"/>
          <p:cNvSpPr>
            <a:spLocks/>
          </p:cNvSpPr>
          <p:nvPr/>
        </p:nvSpPr>
        <p:spPr>
          <a:xfrm rot="0">
            <a:off x="8979535" y="2155825"/>
            <a:ext cx="251460" cy="234315"/>
          </a:xfrm>
          <a:prstGeom prst="rect"/>
          <a:solidFill>
            <a:schemeClr val="bg1">
              <a:lumMod val="65000"/>
              <a:lumOff val="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X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도형 39"/>
          <p:cNvSpPr>
            <a:spLocks/>
          </p:cNvSpPr>
          <p:nvPr/>
        </p:nvSpPr>
        <p:spPr>
          <a:xfrm rot="0">
            <a:off x="6035675" y="2545715"/>
            <a:ext cx="2658745" cy="320675"/>
          </a:xfrm>
          <a:prstGeom prst="snip2DiagRect"/>
          <a:solidFill>
            <a:schemeClr val="bg1">
              <a:lumMod val="75000"/>
              <a:lumOff val="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퀘스</a:t>
            </a:r>
            <a:r>
              <a:rPr lang="ko-KR" sz="1800">
                <a:latin typeface="맑은 고딕" charset="0"/>
                <a:ea typeface="맑은 고딕" charset="0"/>
              </a:rPr>
              <a:t>트 대분류1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7" name="도형 45"/>
          <p:cNvSpPr>
            <a:spLocks/>
          </p:cNvSpPr>
          <p:nvPr/>
        </p:nvSpPr>
        <p:spPr>
          <a:xfrm rot="0">
            <a:off x="6355715" y="2900680"/>
            <a:ext cx="2486025" cy="260350"/>
          </a:xfrm>
          <a:prstGeom prst="snip2DiagRect">
            <a:avLst>
              <a:gd name="adj1" fmla="val 50000"/>
              <a:gd name="adj2" fmla="val 16667"/>
            </a:avLst>
          </a:prstGeom>
          <a:solidFill>
            <a:schemeClr val="bg1">
              <a:lumMod val="85000"/>
              <a:lumOff val="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600">
                <a:solidFill>
                  <a:schemeClr val="tx1"/>
                </a:solidFill>
                <a:latin typeface="맑은 고딕" charset="0"/>
                <a:ea typeface="맑은 고딕" charset="0"/>
              </a:rPr>
              <a:t>퀘스트 1</a:t>
            </a:r>
            <a:endParaRPr lang="ko-KR" altLang="en-US" sz="16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8" name="도형 49"/>
          <p:cNvSpPr>
            <a:spLocks/>
          </p:cNvSpPr>
          <p:nvPr/>
        </p:nvSpPr>
        <p:spPr>
          <a:xfrm rot="0">
            <a:off x="6355715" y="3195320"/>
            <a:ext cx="2486025" cy="260350"/>
          </a:xfrm>
          <a:prstGeom prst="snip2DiagRect">
            <a:avLst>
              <a:gd name="adj1" fmla="val 50000"/>
              <a:gd name="adj2" fmla="val 16667"/>
            </a:avLst>
          </a:prstGeom>
          <a:solidFill>
            <a:schemeClr val="bg1">
              <a:lumMod val="85000"/>
              <a:lumOff val="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600">
                <a:solidFill>
                  <a:schemeClr val="tx1"/>
                </a:solidFill>
                <a:latin typeface="맑은 고딕" charset="0"/>
                <a:ea typeface="맑은 고딕" charset="0"/>
              </a:rPr>
              <a:t>퀘스트 2</a:t>
            </a:r>
            <a:endParaRPr lang="ko-KR" altLang="en-US" sz="16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9" name="도형 50"/>
          <p:cNvSpPr>
            <a:spLocks/>
          </p:cNvSpPr>
          <p:nvPr/>
        </p:nvSpPr>
        <p:spPr>
          <a:xfrm rot="0">
            <a:off x="6355715" y="3481070"/>
            <a:ext cx="2486025" cy="260350"/>
          </a:xfrm>
          <a:prstGeom prst="snip2DiagRect">
            <a:avLst>
              <a:gd name="adj1" fmla="val 50000"/>
              <a:gd name="adj2" fmla="val 16667"/>
            </a:avLst>
          </a:prstGeom>
          <a:solidFill>
            <a:schemeClr val="bg1">
              <a:lumMod val="85000"/>
              <a:lumOff val="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600">
                <a:solidFill>
                  <a:schemeClr val="tx1"/>
                </a:solidFill>
                <a:latin typeface="맑은 고딕" charset="0"/>
                <a:ea typeface="맑은 고딕" charset="0"/>
              </a:rPr>
              <a:t>퀘스트 3</a:t>
            </a:r>
            <a:endParaRPr lang="ko-KR" altLang="en-US" sz="16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0" name="도형 56"/>
          <p:cNvSpPr>
            <a:spLocks/>
          </p:cNvSpPr>
          <p:nvPr/>
        </p:nvSpPr>
        <p:spPr>
          <a:xfrm rot="0">
            <a:off x="8269605" y="2649220"/>
            <a:ext cx="364490" cy="17399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bg1">
              <a:lumMod val="75000"/>
              <a:lumOff val="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-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2" name="도형 59"/>
          <p:cNvSpPr>
            <a:spLocks/>
          </p:cNvSpPr>
          <p:nvPr/>
        </p:nvSpPr>
        <p:spPr>
          <a:xfrm rot="0">
            <a:off x="6026785" y="3792855"/>
            <a:ext cx="2658745" cy="320675"/>
          </a:xfrm>
          <a:prstGeom prst="snip2DiagRect"/>
          <a:solidFill>
            <a:schemeClr val="bg1">
              <a:lumMod val="75000"/>
              <a:lumOff val="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퀘스</a:t>
            </a:r>
            <a:r>
              <a:rPr lang="ko-KR" sz="1800">
                <a:latin typeface="맑은 고딕" charset="0"/>
                <a:ea typeface="맑은 고딕" charset="0"/>
              </a:rPr>
              <a:t>트 대분류2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1" name="도형 58"/>
          <p:cNvSpPr>
            <a:spLocks/>
          </p:cNvSpPr>
          <p:nvPr/>
        </p:nvSpPr>
        <p:spPr>
          <a:xfrm rot="0">
            <a:off x="8268970" y="3887470"/>
            <a:ext cx="364490" cy="17399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bg1">
              <a:lumMod val="75000"/>
              <a:lumOff val="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+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3" name="도형 60"/>
          <p:cNvSpPr>
            <a:spLocks/>
          </p:cNvSpPr>
          <p:nvPr/>
        </p:nvSpPr>
        <p:spPr>
          <a:xfrm rot="0">
            <a:off x="9083040" y="2475865"/>
            <a:ext cx="46990" cy="3152775"/>
          </a:xfrm>
          <a:prstGeom prst="rect"/>
          <a:solidFill>
            <a:schemeClr val="bg1">
              <a:lumMod val="65000"/>
              <a:lumOff val="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4" name="도형 63"/>
          <p:cNvSpPr>
            <a:spLocks/>
          </p:cNvSpPr>
          <p:nvPr/>
        </p:nvSpPr>
        <p:spPr>
          <a:xfrm rot="0">
            <a:off x="9065260" y="2874645"/>
            <a:ext cx="70485" cy="718820"/>
          </a:xfrm>
          <a:prstGeom prst="rect"/>
          <a:solidFill>
            <a:schemeClr val="tx1">
              <a:lumMod val="65000"/>
              <a:lumOff val="3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grpSp>
        <p:nvGrpSpPr>
          <p:cNvPr id="35" name="그룹 69"/>
          <p:cNvGrpSpPr/>
          <p:nvPr/>
        </p:nvGrpSpPr>
        <p:grpSpPr>
          <a:xfrm rot="0">
            <a:off x="5579745" y="2051050"/>
            <a:ext cx="204470" cy="216535"/>
            <a:chOff x="5579745" y="2051050"/>
            <a:chExt cx="204470" cy="216535"/>
          </a:xfrm>
        </p:grpSpPr>
        <p:sp>
          <p:nvSpPr>
            <p:cNvPr id="36" name="도형 67"/>
            <p:cNvSpPr>
              <a:spLocks/>
            </p:cNvSpPr>
            <p:nvPr/>
          </p:nvSpPr>
          <p:spPr>
            <a:xfrm rot="0">
              <a:off x="5579745" y="2051050"/>
              <a:ext cx="204470" cy="216535"/>
            </a:xfrm>
            <a:prstGeom prst="rect"/>
            <a:solidFill>
              <a:schemeClr val="tx1">
                <a:lumMod val="50000"/>
                <a:lumOff val="5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37" name="도형 68"/>
            <p:cNvSpPr>
              <a:spLocks/>
            </p:cNvSpPr>
            <p:nvPr/>
          </p:nvSpPr>
          <p:spPr>
            <a:xfrm rot="0">
              <a:off x="5614035" y="2092325"/>
              <a:ext cx="129540" cy="119380"/>
            </a:xfrm>
            <a:prstGeom prst="verticalScroll">
              <a:avLst>
                <a:gd name="adj" fmla="val 22824"/>
              </a:avLst>
            </a:prstGeom>
            <a:solidFill>
              <a:schemeClr val="tx2">
                <a:lumMod val="40000"/>
                <a:lumOff val="6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32796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 0"/>
          <p:cNvSpPr txBox="1">
            <a:spLocks/>
          </p:cNvSpPr>
          <p:nvPr/>
        </p:nvSpPr>
        <p:spPr>
          <a:xfrm rot="0">
            <a:off x="695325" y="292100"/>
            <a:ext cx="10802620" cy="86296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rtl="0" algn="l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 lang="en-GB" altLang="en-US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 latinLnBrk="0">
              <a:buFontTx/>
              <a:buNone/>
            </a:pPr>
            <a:r>
              <a:rPr lang="en-US" altLang="ko-KR"/>
              <a:t>UI</a:t>
            </a:r>
            <a:endParaRPr lang="ko-KR" altLang="en-US"/>
          </a:p>
        </p:txBody>
      </p:sp>
      <p:sp>
        <p:nvSpPr>
          <p:cNvPr id="21" name="Rect 0"/>
          <p:cNvSpPr>
            <a:spLocks/>
          </p:cNvSpPr>
          <p:nvPr/>
        </p:nvSpPr>
        <p:spPr>
          <a:xfrm rot="0">
            <a:off x="1064260" y="1553210"/>
            <a:ext cx="3455035" cy="3689350"/>
          </a:xfrm>
          <a:prstGeom prst="rect"/>
          <a:solidFill>
            <a:schemeClr val="bg1">
              <a:lumMod val="95000"/>
              <a:lumOff val="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3" name="Rect 0"/>
          <p:cNvSpPr>
            <a:spLocks/>
          </p:cNvSpPr>
          <p:nvPr/>
        </p:nvSpPr>
        <p:spPr>
          <a:xfrm rot="0">
            <a:off x="977900" y="1466215"/>
            <a:ext cx="1463675" cy="312420"/>
          </a:xfrm>
          <a:prstGeom prst="snip1Rect"/>
          <a:solidFill>
            <a:schemeClr val="bg1">
              <a:lumMod val="65000"/>
              <a:lumOff val="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퀘스트-목록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2" name="Rect 0"/>
          <p:cNvSpPr>
            <a:spLocks/>
          </p:cNvSpPr>
          <p:nvPr/>
        </p:nvSpPr>
        <p:spPr>
          <a:xfrm rot="0">
            <a:off x="4207510" y="1622425"/>
            <a:ext cx="251460" cy="234315"/>
          </a:xfrm>
          <a:prstGeom prst="rect"/>
          <a:solidFill>
            <a:schemeClr val="bg1">
              <a:lumMod val="65000"/>
              <a:lumOff val="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X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1263650" y="2012315"/>
            <a:ext cx="2658745" cy="320675"/>
          </a:xfrm>
          <a:prstGeom prst="snip2DiagRect"/>
          <a:solidFill>
            <a:schemeClr val="bg1">
              <a:lumMod val="75000"/>
              <a:lumOff val="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퀘스</a:t>
            </a:r>
            <a:r>
              <a:rPr lang="ko-KR" sz="1800">
                <a:latin typeface="맑은 고딕" charset="0"/>
                <a:ea typeface="맑은 고딕" charset="0"/>
              </a:rPr>
              <a:t>트 대분류1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7" name="Rect 0"/>
          <p:cNvSpPr>
            <a:spLocks/>
          </p:cNvSpPr>
          <p:nvPr/>
        </p:nvSpPr>
        <p:spPr>
          <a:xfrm rot="0">
            <a:off x="1583690" y="2367280"/>
            <a:ext cx="2486025" cy="260350"/>
          </a:xfrm>
          <a:prstGeom prst="snip2DiagRect">
            <a:avLst>
              <a:gd name="adj1" fmla="val 50000"/>
              <a:gd name="adj2" fmla="val 16667"/>
            </a:avLst>
          </a:prstGeom>
          <a:solidFill>
            <a:schemeClr val="bg1">
              <a:lumMod val="85000"/>
              <a:lumOff val="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600">
                <a:solidFill>
                  <a:schemeClr val="tx1"/>
                </a:solidFill>
                <a:latin typeface="맑은 고딕" charset="0"/>
                <a:ea typeface="맑은 고딕" charset="0"/>
              </a:rPr>
              <a:t>퀘스트 1</a:t>
            </a:r>
            <a:endParaRPr lang="ko-KR" altLang="en-US" sz="16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8" name="Rect 0"/>
          <p:cNvSpPr>
            <a:spLocks/>
          </p:cNvSpPr>
          <p:nvPr/>
        </p:nvSpPr>
        <p:spPr>
          <a:xfrm rot="0">
            <a:off x="1583690" y="2661920"/>
            <a:ext cx="2486025" cy="260350"/>
          </a:xfrm>
          <a:prstGeom prst="snip2DiagRect">
            <a:avLst>
              <a:gd name="adj1" fmla="val 50000"/>
              <a:gd name="adj2" fmla="val 16667"/>
            </a:avLst>
          </a:prstGeom>
          <a:solidFill>
            <a:schemeClr val="bg1">
              <a:lumMod val="85000"/>
              <a:lumOff val="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600">
                <a:solidFill>
                  <a:schemeClr val="tx1"/>
                </a:solidFill>
                <a:latin typeface="맑은 고딕" charset="0"/>
                <a:ea typeface="맑은 고딕" charset="0"/>
              </a:rPr>
              <a:t>퀘스트 2</a:t>
            </a:r>
            <a:endParaRPr lang="ko-KR" altLang="en-US" sz="16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9" name="Rect 0"/>
          <p:cNvSpPr>
            <a:spLocks/>
          </p:cNvSpPr>
          <p:nvPr/>
        </p:nvSpPr>
        <p:spPr>
          <a:xfrm rot="0">
            <a:off x="1583690" y="2947670"/>
            <a:ext cx="2486025" cy="260350"/>
          </a:xfrm>
          <a:prstGeom prst="snip2DiagRect">
            <a:avLst>
              <a:gd name="adj1" fmla="val 50000"/>
              <a:gd name="adj2" fmla="val 16667"/>
            </a:avLst>
          </a:prstGeom>
          <a:solidFill>
            <a:schemeClr val="bg1">
              <a:lumMod val="85000"/>
              <a:lumOff val="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600">
                <a:solidFill>
                  <a:schemeClr val="tx1"/>
                </a:solidFill>
                <a:latin typeface="맑은 고딕" charset="0"/>
                <a:ea typeface="맑은 고딕" charset="0"/>
              </a:rPr>
              <a:t>퀘스트 3</a:t>
            </a:r>
            <a:endParaRPr lang="ko-KR" altLang="en-US" sz="16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0" name="Rect 0"/>
          <p:cNvSpPr>
            <a:spLocks/>
          </p:cNvSpPr>
          <p:nvPr/>
        </p:nvSpPr>
        <p:spPr>
          <a:xfrm rot="0">
            <a:off x="3497580" y="2115820"/>
            <a:ext cx="364490" cy="17399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bg1">
              <a:lumMod val="75000"/>
              <a:lumOff val="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-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2" name="Rect 0"/>
          <p:cNvSpPr>
            <a:spLocks/>
          </p:cNvSpPr>
          <p:nvPr/>
        </p:nvSpPr>
        <p:spPr>
          <a:xfrm rot="0">
            <a:off x="1254760" y="3259455"/>
            <a:ext cx="2658745" cy="320675"/>
          </a:xfrm>
          <a:prstGeom prst="snip2DiagRect"/>
          <a:solidFill>
            <a:schemeClr val="bg1">
              <a:lumMod val="75000"/>
              <a:lumOff val="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퀘스</a:t>
            </a:r>
            <a:r>
              <a:rPr lang="ko-KR" sz="1800">
                <a:latin typeface="맑은 고딕" charset="0"/>
                <a:ea typeface="맑은 고딕" charset="0"/>
              </a:rPr>
              <a:t>트 대분류2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1" name="Rect 0"/>
          <p:cNvSpPr>
            <a:spLocks/>
          </p:cNvSpPr>
          <p:nvPr/>
        </p:nvSpPr>
        <p:spPr>
          <a:xfrm rot="0">
            <a:off x="3496945" y="3354070"/>
            <a:ext cx="364490" cy="17399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bg1">
              <a:lumMod val="75000"/>
              <a:lumOff val="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+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3" name="Rect 0"/>
          <p:cNvSpPr>
            <a:spLocks/>
          </p:cNvSpPr>
          <p:nvPr/>
        </p:nvSpPr>
        <p:spPr>
          <a:xfrm rot="0">
            <a:off x="4311015" y="1942465"/>
            <a:ext cx="46990" cy="3152775"/>
          </a:xfrm>
          <a:prstGeom prst="rect"/>
          <a:solidFill>
            <a:schemeClr val="bg1">
              <a:lumMod val="65000"/>
              <a:lumOff val="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4" name="Rect 0"/>
          <p:cNvSpPr>
            <a:spLocks/>
          </p:cNvSpPr>
          <p:nvPr/>
        </p:nvSpPr>
        <p:spPr>
          <a:xfrm rot="0">
            <a:off x="4293235" y="2341245"/>
            <a:ext cx="70485" cy="718820"/>
          </a:xfrm>
          <a:prstGeom prst="rect"/>
          <a:solidFill>
            <a:schemeClr val="tx1">
              <a:lumMod val="65000"/>
              <a:lumOff val="3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grpSp>
        <p:nvGrpSpPr>
          <p:cNvPr id="35" name="Group 5"/>
          <p:cNvGrpSpPr/>
          <p:nvPr/>
        </p:nvGrpSpPr>
        <p:grpSpPr>
          <a:xfrm rot="0">
            <a:off x="807720" y="1517650"/>
            <a:ext cx="204470" cy="216535"/>
            <a:chOff x="807720" y="1517650"/>
            <a:chExt cx="204470" cy="216535"/>
          </a:xfrm>
        </p:grpSpPr>
        <p:sp>
          <p:nvSpPr>
            <p:cNvPr id="36" name="Rect 0"/>
            <p:cNvSpPr>
              <a:spLocks/>
            </p:cNvSpPr>
            <p:nvPr/>
          </p:nvSpPr>
          <p:spPr>
            <a:xfrm rot="0">
              <a:off x="807720" y="1517650"/>
              <a:ext cx="204470" cy="216535"/>
            </a:xfrm>
            <a:prstGeom prst="rect"/>
            <a:solidFill>
              <a:schemeClr val="tx1">
                <a:lumMod val="50000"/>
                <a:lumOff val="5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37" name="Rect 0"/>
            <p:cNvSpPr>
              <a:spLocks/>
            </p:cNvSpPr>
            <p:nvPr/>
          </p:nvSpPr>
          <p:spPr>
            <a:xfrm rot="0">
              <a:off x="842010" y="1558925"/>
              <a:ext cx="129540" cy="119380"/>
            </a:xfrm>
            <a:prstGeom prst="verticalScroll">
              <a:avLst>
                <a:gd name="adj" fmla="val 22824"/>
              </a:avLst>
            </a:prstGeom>
            <a:solidFill>
              <a:schemeClr val="tx2">
                <a:lumMod val="40000"/>
                <a:lumOff val="6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38" name="도형 70"/>
          <p:cNvSpPr>
            <a:spLocks/>
          </p:cNvSpPr>
          <p:nvPr/>
        </p:nvSpPr>
        <p:spPr>
          <a:xfrm rot="0">
            <a:off x="6712585" y="1553210"/>
            <a:ext cx="3455035" cy="3790950"/>
          </a:xfrm>
          <a:prstGeom prst="rect"/>
          <a:solidFill>
            <a:schemeClr val="bg1">
              <a:lumMod val="95000"/>
              <a:lumOff val="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9" name="도형 71"/>
          <p:cNvSpPr>
            <a:spLocks/>
          </p:cNvSpPr>
          <p:nvPr/>
        </p:nvSpPr>
        <p:spPr>
          <a:xfrm rot="0">
            <a:off x="9855835" y="1622425"/>
            <a:ext cx="251460" cy="234315"/>
          </a:xfrm>
          <a:prstGeom prst="rect"/>
          <a:solidFill>
            <a:schemeClr val="bg1">
              <a:lumMod val="65000"/>
              <a:lumOff val="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X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0" name="도형 72"/>
          <p:cNvSpPr>
            <a:spLocks/>
          </p:cNvSpPr>
          <p:nvPr/>
        </p:nvSpPr>
        <p:spPr>
          <a:xfrm rot="0">
            <a:off x="9959340" y="1903095"/>
            <a:ext cx="46990" cy="1955165"/>
          </a:xfrm>
          <a:prstGeom prst="rect"/>
          <a:solidFill>
            <a:schemeClr val="bg1">
              <a:lumMod val="65000"/>
              <a:lumOff val="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1" name="도형 73"/>
          <p:cNvSpPr>
            <a:spLocks/>
          </p:cNvSpPr>
          <p:nvPr/>
        </p:nvSpPr>
        <p:spPr>
          <a:xfrm rot="0">
            <a:off x="9941560" y="1979295"/>
            <a:ext cx="70485" cy="718820"/>
          </a:xfrm>
          <a:prstGeom prst="rect"/>
          <a:solidFill>
            <a:schemeClr val="tx1">
              <a:lumMod val="65000"/>
              <a:lumOff val="3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2" name="도형 74"/>
          <p:cNvSpPr>
            <a:spLocks/>
          </p:cNvSpPr>
          <p:nvPr/>
        </p:nvSpPr>
        <p:spPr>
          <a:xfrm rot="0">
            <a:off x="6626225" y="1459865"/>
            <a:ext cx="2658745" cy="320675"/>
          </a:xfrm>
          <a:prstGeom prst="snip2DiagRect"/>
          <a:solidFill>
            <a:schemeClr val="bg1">
              <a:lumMod val="75000"/>
              <a:lumOff val="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퀘스트 명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3" name="도형 75"/>
          <p:cNvSpPr>
            <a:spLocks/>
          </p:cNvSpPr>
          <p:nvPr/>
        </p:nvSpPr>
        <p:spPr>
          <a:xfrm rot="0">
            <a:off x="6800850" y="1857375"/>
            <a:ext cx="3105785" cy="2143760"/>
          </a:xfrm>
          <a:prstGeom prst="snip1Rect">
            <a:avLst>
              <a:gd name="adj" fmla="val 13328"/>
            </a:avLst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퀘스트 스토리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4" name="도형 79"/>
          <p:cNvSpPr>
            <a:spLocks/>
          </p:cNvSpPr>
          <p:nvPr/>
        </p:nvSpPr>
        <p:spPr>
          <a:xfrm rot="0">
            <a:off x="6905625" y="4076700"/>
            <a:ext cx="2467610" cy="276860"/>
          </a:xfrm>
          <a:prstGeom prst="snip1Rect">
            <a:avLst>
              <a:gd name="adj" fmla="val 13328"/>
            </a:avLst>
          </a:prstGeom>
          <a:solidFill>
            <a:schemeClr val="bg1">
              <a:lumMod val="85000"/>
              <a:lumOff val="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600">
                <a:solidFill>
                  <a:schemeClr val="tx1"/>
                </a:solidFill>
                <a:latin typeface="맑은 고딕" charset="0"/>
                <a:ea typeface="맑은 고딕" charset="0"/>
              </a:rPr>
              <a:t>퀘스트 완료 조건1</a:t>
            </a:r>
            <a:endParaRPr lang="ko-KR" altLang="en-US" sz="16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5" name="도형 82"/>
          <p:cNvSpPr>
            <a:spLocks/>
          </p:cNvSpPr>
          <p:nvPr/>
        </p:nvSpPr>
        <p:spPr>
          <a:xfrm rot="0">
            <a:off x="6905625" y="4400550"/>
            <a:ext cx="2467610" cy="276860"/>
          </a:xfrm>
          <a:prstGeom prst="snip1Rect">
            <a:avLst>
              <a:gd name="adj" fmla="val 13328"/>
            </a:avLst>
          </a:prstGeom>
          <a:solidFill>
            <a:schemeClr val="bg1">
              <a:lumMod val="85000"/>
              <a:lumOff val="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600">
                <a:solidFill>
                  <a:schemeClr val="tx1"/>
                </a:solidFill>
                <a:latin typeface="맑은 고딕" charset="0"/>
                <a:ea typeface="맑은 고딕" charset="0"/>
              </a:rPr>
              <a:t>퀘스트 완료 조건2</a:t>
            </a:r>
            <a:endParaRPr lang="ko-KR" altLang="en-US" sz="16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6" name="도형 83"/>
          <p:cNvSpPr>
            <a:spLocks/>
          </p:cNvSpPr>
          <p:nvPr/>
        </p:nvSpPr>
        <p:spPr>
          <a:xfrm rot="0">
            <a:off x="6905625" y="4714875"/>
            <a:ext cx="2467610" cy="276860"/>
          </a:xfrm>
          <a:prstGeom prst="snip1Rect">
            <a:avLst>
              <a:gd name="adj" fmla="val 13328"/>
            </a:avLst>
          </a:prstGeom>
          <a:solidFill>
            <a:schemeClr val="bg1">
              <a:lumMod val="85000"/>
              <a:lumOff val="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600">
                <a:solidFill>
                  <a:schemeClr val="tx1"/>
                </a:solidFill>
                <a:latin typeface="맑은 고딕" charset="0"/>
                <a:ea typeface="맑은 고딕" charset="0"/>
              </a:rPr>
              <a:t>퀘스트 완료 조건3</a:t>
            </a:r>
            <a:endParaRPr lang="ko-KR" altLang="en-US" sz="16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7" name="도형 84"/>
          <p:cNvSpPr>
            <a:spLocks/>
          </p:cNvSpPr>
          <p:nvPr/>
        </p:nvSpPr>
        <p:spPr>
          <a:xfrm rot="0">
            <a:off x="9448800" y="4095750"/>
            <a:ext cx="562610" cy="229235"/>
          </a:xfrm>
          <a:prstGeom prst="rect"/>
          <a:solidFill>
            <a:schemeClr val="bg1">
              <a:lumMod val="95000"/>
              <a:lumOff val="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600">
                <a:latin typeface="맑은 고딕" charset="0"/>
                <a:ea typeface="맑은 고딕" charset="0"/>
              </a:rPr>
              <a:t>1/</a:t>
            </a:r>
            <a:r>
              <a:rPr lang="ko-KR" sz="1600">
                <a:latin typeface="맑은 고딕" charset="0"/>
                <a:ea typeface="맑은 고딕" charset="0"/>
              </a:rPr>
              <a:t>n</a:t>
            </a:r>
            <a:endParaRPr lang="ko-KR" altLang="en-US" sz="16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8" name="도형 87"/>
          <p:cNvSpPr>
            <a:spLocks/>
          </p:cNvSpPr>
          <p:nvPr/>
        </p:nvSpPr>
        <p:spPr>
          <a:xfrm rot="0">
            <a:off x="9448800" y="4429125"/>
            <a:ext cx="562610" cy="229235"/>
          </a:xfrm>
          <a:prstGeom prst="rect"/>
          <a:solidFill>
            <a:schemeClr val="bg1">
              <a:lumMod val="95000"/>
              <a:lumOff val="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600">
                <a:latin typeface="맑은 고딕" charset="0"/>
                <a:ea typeface="맑은 고딕" charset="0"/>
              </a:rPr>
              <a:t>0</a:t>
            </a:r>
            <a:r>
              <a:rPr sz="1600">
                <a:latin typeface="맑은 고딕" charset="0"/>
                <a:ea typeface="맑은 고딕" charset="0"/>
              </a:rPr>
              <a:t>/</a:t>
            </a:r>
            <a:r>
              <a:rPr lang="ko-KR" sz="1600">
                <a:latin typeface="맑은 고딕" charset="0"/>
                <a:ea typeface="맑은 고딕" charset="0"/>
              </a:rPr>
              <a:t>n</a:t>
            </a:r>
            <a:endParaRPr lang="ko-KR" altLang="en-US" sz="16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9" name="도형 88"/>
          <p:cNvSpPr>
            <a:spLocks/>
          </p:cNvSpPr>
          <p:nvPr/>
        </p:nvSpPr>
        <p:spPr>
          <a:xfrm rot="0">
            <a:off x="9448800" y="4743450"/>
            <a:ext cx="562610" cy="229235"/>
          </a:xfrm>
          <a:prstGeom prst="rect"/>
          <a:solidFill>
            <a:schemeClr val="bg1">
              <a:lumMod val="95000"/>
              <a:lumOff val="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600">
                <a:latin typeface="맑은 고딕" charset="0"/>
                <a:ea typeface="맑은 고딕" charset="0"/>
              </a:rPr>
              <a:t>0</a:t>
            </a:r>
            <a:r>
              <a:rPr sz="1600">
                <a:latin typeface="맑은 고딕" charset="0"/>
                <a:ea typeface="맑은 고딕" charset="0"/>
              </a:rPr>
              <a:t>/</a:t>
            </a:r>
            <a:r>
              <a:rPr lang="ko-KR" sz="1600">
                <a:latin typeface="맑은 고딕" charset="0"/>
                <a:ea typeface="맑은 고딕" charset="0"/>
              </a:rPr>
              <a:t>n</a:t>
            </a:r>
            <a:endParaRPr lang="ko-KR" altLang="en-US" sz="16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0" name="도형 89"/>
          <p:cNvSpPr>
            <a:spLocks/>
          </p:cNvSpPr>
          <p:nvPr/>
        </p:nvSpPr>
        <p:spPr>
          <a:xfrm rot="0">
            <a:off x="9077325" y="5095875"/>
            <a:ext cx="1019810" cy="210185"/>
          </a:xfrm>
          <a:prstGeom prst="rect"/>
          <a:solidFill>
            <a:schemeClr val="bg2">
              <a:lumMod val="50000"/>
              <a:lumOff val="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200">
                <a:latin typeface="맑은 고딕" charset="0"/>
                <a:ea typeface="맑은 고딕" charset="0"/>
              </a:rPr>
              <a:t>퀘스트 포기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>
            <a:extLst>
              <a:ext uri="{FF2B5EF4-FFF2-40B4-BE49-F238E27FC236}">
                <a16:creationId xmlns:a16="http://schemas.microsoft.com/office/drawing/2014/main" id="{9A1AAAF8-6CFC-415C-B3C1-0B31C113F8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4917624"/>
              </p:ext>
            </p:extLst>
          </p:nvPr>
        </p:nvGraphicFramePr>
        <p:xfrm>
          <a:off x="1416050" y="2477512"/>
          <a:ext cx="9359900" cy="19029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59900">
                  <a:extLst>
                    <a:ext uri="{9D8B030D-6E8A-4147-A177-3AD203B41FA5}">
                      <a16:colId xmlns:a16="http://schemas.microsoft.com/office/drawing/2014/main" val="2167911011"/>
                    </a:ext>
                  </a:extLst>
                </a:gridCol>
              </a:tblGrid>
              <a:tr h="3848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8811495"/>
                  </a:ext>
                </a:extLst>
              </a:tr>
              <a:tr h="15181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시스템 기획</a:t>
                      </a:r>
                      <a:endParaRPr lang="en-US" altLang="ko-KR" sz="18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알고리즘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(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흐름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,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과정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,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절차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),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우선 순위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(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동시 없음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),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조건 불만족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(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종료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),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시작 지점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(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이벤트 발생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),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종료 지점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정상 처리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,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비정상 처리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(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예외 사항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),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발생 가능한 최대한 많은 경우의 수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2462232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63411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9335E25-03C9-45D8-B4F4-5E3DD30E1D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643464"/>
              </p:ext>
            </p:extLst>
          </p:nvPr>
        </p:nvGraphicFramePr>
        <p:xfrm>
          <a:off x="1416050" y="1690688"/>
          <a:ext cx="467995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9950">
                  <a:extLst>
                    <a:ext uri="{9D8B030D-6E8A-4147-A177-3AD203B41FA5}">
                      <a16:colId xmlns:a16="http://schemas.microsoft.com/office/drawing/2014/main" val="36069843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개요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624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2711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5806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5034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6714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5422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0177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9854979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34030390-7ADB-4EFB-89E5-CFAD30D842F0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1560257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0228624"/>
              </p:ext>
            </p:extLst>
          </p:nvPr>
        </p:nvGraphicFramePr>
        <p:xfrm>
          <a:off x="1414463" y="2514600"/>
          <a:ext cx="935164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51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b="1" kern="1200" dirty="0">
                          <a:solidFill>
                            <a:schemeClr val="tx1"/>
                          </a:solidFill>
                        </a:rPr>
                        <a:t>퀘스트 란</a:t>
                      </a:r>
                      <a:r>
                        <a:rPr lang="en-US" altLang="ko-KR" b="1" kern="120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b="1" kern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플레이어가 수행할 수 있는 다양한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목표가 있는 임무</a:t>
                      </a:r>
                      <a:endParaRPr lang="en-US" altLang="ko-KR" sz="18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8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플레이어에게 게임의 세계관을 설명하여 게임에 대한 흥미를 높이고 몰입감을 높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이고 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게임을 원활하게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진행할 수 있게 하는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역할을 한다.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또한 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퀘스트 완료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보상으로 플레이어의 성장에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영향을 주는 다양한 요소를 제공해 게임이 단조롭지 않게 한다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개요</a:t>
            </a:r>
          </a:p>
        </p:txBody>
      </p:sp>
    </p:spTree>
    <p:extLst>
      <p:ext uri="{BB962C8B-B14F-4D97-AF65-F5344CB8AC3E}">
        <p14:creationId xmlns:p14="http://schemas.microsoft.com/office/powerpoint/2010/main" val="3047307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 0"/>
          <p:cNvSpPr txBox="1">
            <a:spLocks/>
          </p:cNvSpPr>
          <p:nvPr/>
        </p:nvSpPr>
        <p:spPr>
          <a:xfrm>
            <a:off x="695325" y="292100"/>
            <a:ext cx="10801985" cy="86233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 lang="en-GB" altLang="en-US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 latinLnBrk="0">
              <a:buFontTx/>
              <a:buNone/>
            </a:pPr>
            <a:r>
              <a:rPr lang="ko-KR" altLang="en-US" dirty="0"/>
              <a:t>분류 기준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1A37AD7E-ABF8-3CED-AAC3-28B2CB648D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4695535"/>
              </p:ext>
            </p:extLst>
          </p:nvPr>
        </p:nvGraphicFramePr>
        <p:xfrm>
          <a:off x="2123757" y="3115828"/>
          <a:ext cx="7944486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0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234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분류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내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용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토벌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지정된 몬스터를 정해진 숫자 이상 처치하는 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수집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지정된 아이템을 정해진 숫자 이상 획득하는 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탐사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지정된 장소에 </a:t>
                      </a: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PC</a:t>
                      </a: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가 위치하는 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호위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지정된 </a:t>
                      </a: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NPC</a:t>
                      </a: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의 </a:t>
                      </a: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HP</a:t>
                      </a: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를 정해진 시간 동안 일정량 이상으로 유지하는 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배달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지정된 아이템을 정해진 </a:t>
                      </a: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NPC</a:t>
                      </a: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에게 전달 하는 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대화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지정된 </a:t>
                      </a: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NPC</a:t>
                      </a: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에게 대화상호작용 하는 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생존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정해진 시간 동안 </a:t>
                      </a: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PC</a:t>
                      </a: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의 </a:t>
                      </a: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HP</a:t>
                      </a: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가 </a:t>
                      </a: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이하로 내려가지 않게 하는 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F4A58379-E970-4C1E-8602-809E26099B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3336806"/>
              </p:ext>
            </p:extLst>
          </p:nvPr>
        </p:nvGraphicFramePr>
        <p:xfrm>
          <a:off x="2123757" y="1258829"/>
          <a:ext cx="7944486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4486">
                  <a:extLst>
                    <a:ext uri="{9D8B030D-6E8A-4147-A177-3AD203B41FA5}">
                      <a16:colId xmlns:a16="http://schemas.microsoft.com/office/drawing/2014/main" val="1155779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단일 퀘스트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2134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다른 퀘스트와 연관 되지 않는 독립적인 퀘스트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289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연계 퀘스트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0541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선행 퀘스트와 선행 퀘스트를 완료하는 것으로 발생하는 후속 퀘스트가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연결되어 있는 퀘스트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6365002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 0"/>
          <p:cNvSpPr txBox="1">
            <a:spLocks/>
          </p:cNvSpPr>
          <p:nvPr/>
        </p:nvSpPr>
        <p:spPr>
          <a:xfrm>
            <a:off x="695325" y="292100"/>
            <a:ext cx="10801985" cy="86233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 lang="en-GB" altLang="en-US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 latinLnBrk="0">
              <a:buFontTx/>
              <a:buNone/>
            </a:pPr>
            <a:r>
              <a:rPr lang="ko-KR" altLang="en-US" dirty="0"/>
              <a:t>퀘스트 진행 과정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85265A6-E586-4F98-A052-42A3C9E70B3A}"/>
              </a:ext>
            </a:extLst>
          </p:cNvPr>
          <p:cNvGrpSpPr/>
          <p:nvPr/>
        </p:nvGrpSpPr>
        <p:grpSpPr>
          <a:xfrm>
            <a:off x="1439545" y="2680970"/>
            <a:ext cx="9336405" cy="1496695"/>
            <a:chOff x="1439545" y="2680970"/>
            <a:chExt cx="9336405" cy="1496695"/>
          </a:xfrm>
        </p:grpSpPr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DB4322E5-5BBC-3C0D-1887-B5828F3AF794}"/>
                </a:ext>
              </a:extLst>
            </p:cNvPr>
            <p:cNvGrpSpPr/>
            <p:nvPr/>
          </p:nvGrpSpPr>
          <p:grpSpPr>
            <a:xfrm>
              <a:off x="1439545" y="2680970"/>
              <a:ext cx="1617980" cy="1496695"/>
              <a:chOff x="1439545" y="2680970"/>
              <a:chExt cx="1617980" cy="1496695"/>
            </a:xfrm>
          </p:grpSpPr>
          <p:sp>
            <p:nvSpPr>
              <p:cNvPr id="34" name="사각형: 둥근 대각선 방향 모서리 33">
                <a:extLst>
                  <a:ext uri="{FF2B5EF4-FFF2-40B4-BE49-F238E27FC236}">
                    <a16:creationId xmlns:a16="http://schemas.microsoft.com/office/drawing/2014/main" id="{ECAE434A-9BF7-2A68-C8C3-4FEFDDFE859B}"/>
                  </a:ext>
                </a:extLst>
              </p:cNvPr>
              <p:cNvSpPr/>
              <p:nvPr/>
            </p:nvSpPr>
            <p:spPr>
              <a:xfrm>
                <a:off x="1439545" y="2680970"/>
                <a:ext cx="1617980" cy="674370"/>
              </a:xfrm>
              <a:prstGeom prst="round2DiagRect">
                <a:avLst>
                  <a:gd name="adj1" fmla="val 0"/>
                  <a:gd name="adj2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</a:rPr>
                  <a:t>알림</a:t>
                </a:r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F8CBCE67-A4F5-6136-901C-688036B1C7B6}"/>
                  </a:ext>
                </a:extLst>
              </p:cNvPr>
              <p:cNvSpPr/>
              <p:nvPr/>
            </p:nvSpPr>
            <p:spPr>
              <a:xfrm>
                <a:off x="1439545" y="3358515"/>
                <a:ext cx="1617980" cy="81851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latinLnBrk="1"/>
                <a:r>
                  <a:rPr lang="ko-KR" altLang="en-US" sz="1400" b="0" dirty="0">
                    <a:solidFill>
                      <a:schemeClr val="tx1"/>
                    </a:solidFill>
                  </a:rPr>
                  <a:t>퀘스트 수락 가능 </a:t>
                </a:r>
                <a:endParaRPr lang="en-US" altLang="ko-KR" sz="1400" b="0" dirty="0">
                  <a:solidFill>
                    <a:schemeClr val="tx1"/>
                  </a:solidFill>
                </a:endParaRPr>
              </a:p>
              <a:p>
                <a:pPr latinLnBrk="1"/>
                <a:r>
                  <a:rPr lang="en-US" altLang="ko-KR" sz="1400" b="0" dirty="0">
                    <a:solidFill>
                      <a:schemeClr val="tx1"/>
                    </a:solidFill>
                  </a:rPr>
                  <a:t>NPC, </a:t>
                </a:r>
                <a:r>
                  <a:rPr lang="ko-KR" altLang="en-US" sz="1400" b="0" dirty="0">
                    <a:solidFill>
                      <a:schemeClr val="tx1"/>
                    </a:solidFill>
                  </a:rPr>
                  <a:t>오브젝트에 </a:t>
                </a:r>
                <a:endParaRPr lang="en-US" altLang="ko-KR" sz="1400" b="0" dirty="0">
                  <a:solidFill>
                    <a:schemeClr val="tx1"/>
                  </a:solidFill>
                </a:endParaRPr>
              </a:p>
              <a:p>
                <a:pPr latinLnBrk="1"/>
                <a:r>
                  <a:rPr lang="ko-KR" altLang="en-US" sz="1400" b="0" dirty="0">
                    <a:solidFill>
                      <a:schemeClr val="tx1"/>
                    </a:solidFill>
                  </a:rPr>
                  <a:t>팝업 표시</a:t>
                </a:r>
              </a:p>
            </p:txBody>
          </p: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69A602CF-4949-E0C5-3671-4D5736C52E04}"/>
                </a:ext>
              </a:extLst>
            </p:cNvPr>
            <p:cNvGrpSpPr/>
            <p:nvPr/>
          </p:nvGrpSpPr>
          <p:grpSpPr>
            <a:xfrm>
              <a:off x="4011930" y="2680970"/>
              <a:ext cx="1617980" cy="1496695"/>
              <a:chOff x="4011930" y="2680970"/>
              <a:chExt cx="1617980" cy="1496695"/>
            </a:xfrm>
          </p:grpSpPr>
          <p:sp>
            <p:nvSpPr>
              <p:cNvPr id="38" name="사각형: 둥근 대각선 방향 모서리 37">
                <a:extLst>
                  <a:ext uri="{FF2B5EF4-FFF2-40B4-BE49-F238E27FC236}">
                    <a16:creationId xmlns:a16="http://schemas.microsoft.com/office/drawing/2014/main" id="{23A11173-5A1E-8D43-C45F-D0C0490F7A15}"/>
                  </a:ext>
                </a:extLst>
              </p:cNvPr>
              <p:cNvSpPr/>
              <p:nvPr/>
            </p:nvSpPr>
            <p:spPr>
              <a:xfrm>
                <a:off x="4011930" y="2680970"/>
                <a:ext cx="1617980" cy="674370"/>
              </a:xfrm>
              <a:prstGeom prst="round2DiagRect">
                <a:avLst>
                  <a:gd name="adj1" fmla="val 0"/>
                  <a:gd name="adj2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</a:rPr>
                  <a:t>수락</a:t>
                </a:r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5F8C2606-64E7-5B60-99D9-98455A2F2A6D}"/>
                  </a:ext>
                </a:extLst>
              </p:cNvPr>
              <p:cNvSpPr/>
              <p:nvPr/>
            </p:nvSpPr>
            <p:spPr>
              <a:xfrm>
                <a:off x="4011930" y="3358515"/>
                <a:ext cx="1617980" cy="81851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latinLnBrk="1"/>
                <a:r>
                  <a:rPr lang="ko-KR" altLang="en-US" sz="1400" b="0" dirty="0">
                    <a:solidFill>
                      <a:schemeClr val="tx1"/>
                    </a:solidFill>
                  </a:rPr>
                  <a:t>상호작용으로 </a:t>
                </a:r>
                <a:endParaRPr lang="en-US" altLang="ko-KR" sz="1400" b="0" dirty="0">
                  <a:solidFill>
                    <a:schemeClr val="tx1"/>
                  </a:solidFill>
                </a:endParaRPr>
              </a:p>
              <a:p>
                <a:pPr latinLnBrk="1"/>
                <a:r>
                  <a:rPr lang="ko-KR" altLang="en-US" sz="1400" b="0" dirty="0">
                    <a:solidFill>
                      <a:schemeClr val="tx1"/>
                    </a:solidFill>
                  </a:rPr>
                  <a:t>퀘스트 수락</a:t>
                </a:r>
              </a:p>
            </p:txBody>
          </p:sp>
        </p:grp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07265F97-6CBC-0D4D-B389-91AF39799256}"/>
                </a:ext>
              </a:extLst>
            </p:cNvPr>
            <p:cNvGrpSpPr/>
            <p:nvPr/>
          </p:nvGrpSpPr>
          <p:grpSpPr>
            <a:xfrm>
              <a:off x="6584950" y="2680970"/>
              <a:ext cx="1617980" cy="1496695"/>
              <a:chOff x="6584950" y="2680970"/>
              <a:chExt cx="1617980" cy="1496695"/>
            </a:xfrm>
          </p:grpSpPr>
          <p:sp>
            <p:nvSpPr>
              <p:cNvPr id="41" name="사각형: 둥근 대각선 방향 모서리 40">
                <a:extLst>
                  <a:ext uri="{FF2B5EF4-FFF2-40B4-BE49-F238E27FC236}">
                    <a16:creationId xmlns:a16="http://schemas.microsoft.com/office/drawing/2014/main" id="{048B6BF8-BF2E-7167-5D64-230FB8701460}"/>
                  </a:ext>
                </a:extLst>
              </p:cNvPr>
              <p:cNvSpPr/>
              <p:nvPr/>
            </p:nvSpPr>
            <p:spPr>
              <a:xfrm>
                <a:off x="6584950" y="2680970"/>
                <a:ext cx="1617980" cy="674370"/>
              </a:xfrm>
              <a:prstGeom prst="round2DiagRect">
                <a:avLst>
                  <a:gd name="adj1" fmla="val 0"/>
                  <a:gd name="adj2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</a:rPr>
                  <a:t>진행</a:t>
                </a: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9F680755-E25D-0CB0-99A0-0F3D350C61C4}"/>
                  </a:ext>
                </a:extLst>
              </p:cNvPr>
              <p:cNvSpPr/>
              <p:nvPr/>
            </p:nvSpPr>
            <p:spPr>
              <a:xfrm>
                <a:off x="6584950" y="3358515"/>
                <a:ext cx="1617980" cy="81851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latinLnBrk="1"/>
                <a:r>
                  <a:rPr lang="ko-KR" altLang="en-US" sz="1400" b="0" dirty="0">
                    <a:solidFill>
                      <a:schemeClr val="tx1"/>
                    </a:solidFill>
                  </a:rPr>
                  <a:t>수락한 퀘스트 </a:t>
                </a:r>
                <a:endParaRPr lang="en-US" altLang="ko-KR" sz="1400" b="0" dirty="0">
                  <a:solidFill>
                    <a:schemeClr val="tx1"/>
                  </a:solidFill>
                </a:endParaRPr>
              </a:p>
              <a:p>
                <a:pPr latinLnBrk="1"/>
                <a:r>
                  <a:rPr lang="ko-KR" altLang="en-US" sz="1400" b="0" dirty="0">
                    <a:solidFill>
                      <a:schemeClr val="tx1"/>
                    </a:solidFill>
                  </a:rPr>
                  <a:t>진행도 및 퀘스트 </a:t>
                </a:r>
                <a:endParaRPr lang="en-US" altLang="ko-KR" sz="1400" b="0" dirty="0">
                  <a:solidFill>
                    <a:schemeClr val="tx1"/>
                  </a:solidFill>
                </a:endParaRPr>
              </a:p>
              <a:p>
                <a:pPr latinLnBrk="1"/>
                <a:r>
                  <a:rPr lang="ko-KR" altLang="en-US" sz="1400" b="0" dirty="0">
                    <a:solidFill>
                      <a:schemeClr val="tx1"/>
                    </a:solidFill>
                  </a:rPr>
                  <a:t>내용 표시</a:t>
                </a:r>
              </a:p>
            </p:txBody>
          </p: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AD4FFB2A-95C1-876F-58B7-37AB8BF63BB0}"/>
                </a:ext>
              </a:extLst>
            </p:cNvPr>
            <p:cNvGrpSpPr/>
            <p:nvPr/>
          </p:nvGrpSpPr>
          <p:grpSpPr>
            <a:xfrm>
              <a:off x="9157970" y="2680970"/>
              <a:ext cx="1617980" cy="1496695"/>
              <a:chOff x="9157970" y="2680970"/>
              <a:chExt cx="1617980" cy="1496695"/>
            </a:xfrm>
          </p:grpSpPr>
          <p:sp>
            <p:nvSpPr>
              <p:cNvPr id="44" name="사각형: 둥근 대각선 방향 모서리 43">
                <a:extLst>
                  <a:ext uri="{FF2B5EF4-FFF2-40B4-BE49-F238E27FC236}">
                    <a16:creationId xmlns:a16="http://schemas.microsoft.com/office/drawing/2014/main" id="{50DAAF0A-22FB-1CD4-71FC-92453BB8C612}"/>
                  </a:ext>
                </a:extLst>
              </p:cNvPr>
              <p:cNvSpPr/>
              <p:nvPr/>
            </p:nvSpPr>
            <p:spPr>
              <a:xfrm>
                <a:off x="9157970" y="2680970"/>
                <a:ext cx="1617980" cy="674370"/>
              </a:xfrm>
              <a:prstGeom prst="round2DiagRect">
                <a:avLst>
                  <a:gd name="adj1" fmla="val 0"/>
                  <a:gd name="adj2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</a:rPr>
                  <a:t>완료</a:t>
                </a:r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DA820ADC-C517-625D-22A0-9D6A7E8AE4C2}"/>
                  </a:ext>
                </a:extLst>
              </p:cNvPr>
              <p:cNvSpPr/>
              <p:nvPr/>
            </p:nvSpPr>
            <p:spPr>
              <a:xfrm>
                <a:off x="9157970" y="3358515"/>
                <a:ext cx="1617980" cy="81851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latinLnBrk="1"/>
                <a:r>
                  <a:rPr lang="ko-KR" altLang="en-US" sz="1400" b="0" dirty="0">
                    <a:solidFill>
                      <a:schemeClr val="tx1"/>
                    </a:solidFill>
                  </a:rPr>
                  <a:t>목표를 달성한 </a:t>
                </a:r>
                <a:endParaRPr lang="en-US" altLang="ko-KR" sz="1400" b="0" dirty="0">
                  <a:solidFill>
                    <a:schemeClr val="tx1"/>
                  </a:solidFill>
                </a:endParaRPr>
              </a:p>
              <a:p>
                <a:pPr latinLnBrk="1"/>
                <a:r>
                  <a:rPr lang="ko-KR" altLang="en-US" sz="1400" b="0" dirty="0">
                    <a:solidFill>
                      <a:schemeClr val="tx1"/>
                    </a:solidFill>
                  </a:rPr>
                  <a:t>퀘스트를 완료</a:t>
                </a:r>
              </a:p>
            </p:txBody>
          </p:sp>
        </p:grpSp>
        <p:sp>
          <p:nvSpPr>
            <p:cNvPr id="47" name="순서도: 병합 46">
              <a:extLst>
                <a:ext uri="{FF2B5EF4-FFF2-40B4-BE49-F238E27FC236}">
                  <a16:creationId xmlns:a16="http://schemas.microsoft.com/office/drawing/2014/main" id="{D8BC0540-428B-3F2A-58C3-4AD93016FB80}"/>
                </a:ext>
              </a:extLst>
            </p:cNvPr>
            <p:cNvSpPr/>
            <p:nvPr/>
          </p:nvSpPr>
          <p:spPr>
            <a:xfrm rot="16200000">
              <a:off x="3190875" y="3012440"/>
              <a:ext cx="687705" cy="685165"/>
            </a:xfrm>
            <a:prstGeom prst="flowChartMerg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순서도: 병합 23">
              <a:extLst>
                <a:ext uri="{FF2B5EF4-FFF2-40B4-BE49-F238E27FC236}">
                  <a16:creationId xmlns:a16="http://schemas.microsoft.com/office/drawing/2014/main" id="{01412E24-F012-4DB7-88F8-20DF69EE93C4}"/>
                </a:ext>
              </a:extLst>
            </p:cNvPr>
            <p:cNvSpPr/>
            <p:nvPr/>
          </p:nvSpPr>
          <p:spPr>
            <a:xfrm rot="16200000">
              <a:off x="5763895" y="3012440"/>
              <a:ext cx="687705" cy="685165"/>
            </a:xfrm>
            <a:prstGeom prst="flowChartMerg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순서도: 병합 24">
              <a:extLst>
                <a:ext uri="{FF2B5EF4-FFF2-40B4-BE49-F238E27FC236}">
                  <a16:creationId xmlns:a16="http://schemas.microsoft.com/office/drawing/2014/main" id="{D6F7C89F-8506-4054-BF83-26EEBC01C600}"/>
                </a:ext>
              </a:extLst>
            </p:cNvPr>
            <p:cNvSpPr/>
            <p:nvPr/>
          </p:nvSpPr>
          <p:spPr>
            <a:xfrm rot="16200000">
              <a:off x="8336280" y="3012440"/>
              <a:ext cx="687705" cy="685165"/>
            </a:xfrm>
            <a:prstGeom prst="flowChartMerg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571494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 0">
            <a:extLst>
              <a:ext uri="{FF2B5EF4-FFF2-40B4-BE49-F238E27FC236}">
                <a16:creationId xmlns:a16="http://schemas.microsoft.com/office/drawing/2014/main" id="{4FB2C7C0-FA87-4F5A-AD47-920B9B07A2F3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985" cy="86233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 lang="en-GB" altLang="en-US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 latinLnBrk="0">
              <a:buFontTx/>
              <a:buNone/>
            </a:pPr>
            <a:r>
              <a:rPr lang="ko-KR" altLang="en-US" dirty="0"/>
              <a:t>공통 규칙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BA5688E-7463-4AD2-A6F7-3B25B45FBD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7207603"/>
              </p:ext>
            </p:extLst>
          </p:nvPr>
        </p:nvGraphicFramePr>
        <p:xfrm>
          <a:off x="2064385" y="2514600"/>
          <a:ext cx="806323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63230">
                  <a:extLst>
                    <a:ext uri="{9D8B030D-6E8A-4147-A177-3AD203B41FA5}">
                      <a16:colId xmlns:a16="http://schemas.microsoft.com/office/drawing/2014/main" val="17386854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공통 규칙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48287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퀘스트는 총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30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개 까지 동시 수행 가능하다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06130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스토리 퀘스트는 최대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개 까지 동시에 수행 가능하다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241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일반 퀘스트는 최대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개 까지 동시 수행 가능하다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6589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최대 퀘스트 수행 숫자에 도달 시 퀘스트 추가 수행 수락 불가 및 보류한다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8599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06111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2">
            <a:extLst>
              <a:ext uri="{FF2B5EF4-FFF2-40B4-BE49-F238E27FC236}">
                <a16:creationId xmlns:a16="http://schemas.microsoft.com/office/drawing/2014/main" id="{5637865C-88BD-4EA2-BDBD-0BDBB49680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249326"/>
              </p:ext>
            </p:extLst>
          </p:nvPr>
        </p:nvGraphicFramePr>
        <p:xfrm>
          <a:off x="4676457" y="1595899"/>
          <a:ext cx="6099493" cy="387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3435">
                  <a:extLst>
                    <a:ext uri="{9D8B030D-6E8A-4147-A177-3AD203B41FA5}">
                      <a16:colId xmlns:a16="http://schemas.microsoft.com/office/drawing/2014/main" val="2985730691"/>
                    </a:ext>
                  </a:extLst>
                </a:gridCol>
                <a:gridCol w="891047">
                  <a:extLst>
                    <a:ext uri="{9D8B030D-6E8A-4147-A177-3AD203B41FA5}">
                      <a16:colId xmlns:a16="http://schemas.microsoft.com/office/drawing/2014/main" val="3934005646"/>
                    </a:ext>
                  </a:extLst>
                </a:gridCol>
                <a:gridCol w="3975011">
                  <a:extLst>
                    <a:ext uri="{9D8B030D-6E8A-4147-A177-3AD203B41FA5}">
                      <a16:colId xmlns:a16="http://schemas.microsoft.com/office/drawing/2014/main" val="3556919162"/>
                    </a:ext>
                  </a:extLst>
                </a:gridCol>
              </a:tblGrid>
              <a:tr h="202493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알림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510737"/>
                  </a:ext>
                </a:extLst>
              </a:tr>
              <a:tr h="20249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퀘스트 발생 조건은 레벨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시간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상호 작용 등이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768873"/>
                  </a:ext>
                </a:extLst>
              </a:tr>
              <a:tr h="20249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하나의 퀘스트 당 발생 조건은 최대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개 까지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0599121"/>
                  </a:ext>
                </a:extLst>
              </a:tr>
              <a:tr h="202493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퀘스트 발생시 해당 퀘스트 부여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NPC,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오브젝트에 아이콘 발생한다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176277"/>
                  </a:ext>
                </a:extLst>
              </a:tr>
              <a:tr h="202493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퀘스트 아이콘은 우선도에 따라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NPC,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오브젝트에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개만 발생한다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552332"/>
                  </a:ext>
                </a:extLst>
              </a:tr>
              <a:tr h="344237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현재 진행 중인 퀘스트의 량이 최대 수행 퀘스트 량 이상일 경우 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적정 레벨 수락 가능 퀘스트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수락 가능 퀘스트 아이콘이 발생하지 않는다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589544"/>
                  </a:ext>
                </a:extLst>
              </a:tr>
              <a:tr h="2024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우선도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아이콘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921934"/>
                  </a:ext>
                </a:extLst>
              </a:tr>
              <a:tr h="2024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?</a:t>
                      </a:r>
                      <a:endParaRPr lang="ko-KR" altLang="en-US" sz="1400" b="0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완료 가능 퀘스트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708504"/>
                  </a:ext>
                </a:extLst>
              </a:tr>
              <a:tr h="2024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!</a:t>
                      </a:r>
                      <a:endParaRPr lang="ko-KR" altLang="en-US" sz="1400" b="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적정 레벨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(±5)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수락 가능 퀘스트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2187198"/>
                  </a:ext>
                </a:extLst>
              </a:tr>
              <a:tr h="2024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…</a:t>
                      </a:r>
                      <a:endParaRPr lang="ko-KR" altLang="en-US" sz="1400" b="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적정 레벨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(±5)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진행 퀘스트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7204996"/>
                  </a:ext>
                </a:extLst>
              </a:tr>
              <a:tr h="2024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!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수락 가능 퀘스트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3670894"/>
                  </a:ext>
                </a:extLst>
              </a:tr>
              <a:tr h="2024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진행 퀘스트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3129402"/>
                  </a:ext>
                </a:extLst>
              </a:tr>
            </a:tbl>
          </a:graphicData>
        </a:graphic>
      </p:graphicFrame>
      <p:sp>
        <p:nvSpPr>
          <p:cNvPr id="4" name="Rect 0">
            <a:extLst>
              <a:ext uri="{FF2B5EF4-FFF2-40B4-BE49-F238E27FC236}">
                <a16:creationId xmlns:a16="http://schemas.microsoft.com/office/drawing/2014/main" id="{4FB2C7C0-FA87-4F5A-AD47-920B9B07A2F3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985" cy="86233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 lang="en-GB" altLang="en-US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 latinLnBrk="0">
              <a:buFontTx/>
              <a:buNone/>
            </a:pPr>
            <a:r>
              <a:rPr lang="ko-KR" altLang="en-US" dirty="0"/>
              <a:t>알림 규칙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1E18287-13D9-4765-AD61-06E5318DAD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20" y="2487930"/>
            <a:ext cx="3822065" cy="240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3699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B149E06-D727-413E-A30E-61DF8DDA8A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1771800"/>
              </p:ext>
            </p:extLst>
          </p:nvPr>
        </p:nvGraphicFramePr>
        <p:xfrm>
          <a:off x="4792027" y="1886242"/>
          <a:ext cx="5983923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043">
                  <a:extLst>
                    <a:ext uri="{9D8B030D-6E8A-4147-A177-3AD203B41FA5}">
                      <a16:colId xmlns:a16="http://schemas.microsoft.com/office/drawing/2014/main" val="2985730691"/>
                    </a:ext>
                  </a:extLst>
                </a:gridCol>
                <a:gridCol w="5262880">
                  <a:extLst>
                    <a:ext uri="{9D8B030D-6E8A-4147-A177-3AD203B41FA5}">
                      <a16:colId xmlns:a16="http://schemas.microsoft.com/office/drawing/2014/main" val="406713097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수락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510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자동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퀘스트 발생 시 자동으로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PC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에게 부여 된다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8176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수동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퀘스트 발생 시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PC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가 직접 해당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NPC, 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오브젝트와</a:t>
                      </a:r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상호작용하여 퀘스트를 수락한다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7482956"/>
                  </a:ext>
                </a:extLst>
              </a:tr>
            </a:tbl>
          </a:graphicData>
        </a:graphic>
      </p:graphicFrame>
      <p:sp>
        <p:nvSpPr>
          <p:cNvPr id="6" name="Rect 0">
            <a:extLst>
              <a:ext uri="{FF2B5EF4-FFF2-40B4-BE49-F238E27FC236}">
                <a16:creationId xmlns:a16="http://schemas.microsoft.com/office/drawing/2014/main" id="{40A86AA1-F032-4F2C-89F3-F012AE77D260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985" cy="86233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 lang="en-GB" altLang="en-US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 latinLnBrk="0">
              <a:buFontTx/>
              <a:buNone/>
            </a:pPr>
            <a:r>
              <a:rPr lang="ko-KR" altLang="en-US" dirty="0"/>
              <a:t>수락 규칙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0A800BCB-FD45-400F-89F2-F29E74F4D5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4621278"/>
              </p:ext>
            </p:extLst>
          </p:nvPr>
        </p:nvGraphicFramePr>
        <p:xfrm>
          <a:off x="4792028" y="3612502"/>
          <a:ext cx="598392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3922">
                  <a:extLst>
                    <a:ext uri="{9D8B030D-6E8A-4147-A177-3AD203B41FA5}">
                      <a16:colId xmlns:a16="http://schemas.microsoft.com/office/drawing/2014/main" val="29857306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거절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2510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수동 수락 퀘스트에서만 발생한다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7125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퀘스트를 수락할 때 거절 버튼으로 거절할 수 있다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818999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ADEE826A-6856-48CF-BCE8-EAFE773A1F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685" y="1961515"/>
            <a:ext cx="3738880" cy="3427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5291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461EF50-ACB9-42F3-8CCE-F37B99208C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436970"/>
              </p:ext>
            </p:extLst>
          </p:nvPr>
        </p:nvGraphicFramePr>
        <p:xfrm>
          <a:off x="2653348" y="1884191"/>
          <a:ext cx="6885305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85305">
                  <a:extLst>
                    <a:ext uri="{9D8B030D-6E8A-4147-A177-3AD203B41FA5}">
                      <a16:colId xmlns:a16="http://schemas.microsoft.com/office/drawing/2014/main" val="2985730691"/>
                    </a:ext>
                  </a:extLst>
                </a:gridCol>
              </a:tblGrid>
              <a:tr h="1231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진행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2510737"/>
                  </a:ext>
                </a:extLst>
              </a:tr>
              <a:tr h="1231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퀘스트의 내용 표기한다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8176277"/>
                  </a:ext>
                </a:extLst>
              </a:tr>
              <a:tr h="1231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퀘스트의 진행도 표기한다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4016779"/>
                  </a:ext>
                </a:extLst>
              </a:tr>
              <a:tr h="1231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퀘스트의 분류 표기한다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3198565"/>
                  </a:ext>
                </a:extLst>
              </a:tr>
              <a:tr h="1231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퀘스트의 분류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퀘스트 완료 목표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는 토벌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수집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탐사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호위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배당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대화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생존이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6131080"/>
                  </a:ext>
                </a:extLst>
              </a:tr>
              <a:tr h="1231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퀘스트 완료 목표는 최대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종류 까지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4432708"/>
                  </a:ext>
                </a:extLst>
              </a:tr>
              <a:tr h="1231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일부 퀘스트를 제외한 퀘스트는 진행 도중 포기 가능하다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8071767"/>
                  </a:ext>
                </a:extLst>
              </a:tr>
            </a:tbl>
          </a:graphicData>
        </a:graphic>
      </p:graphicFrame>
      <p:sp>
        <p:nvSpPr>
          <p:cNvPr id="6" name="Rect 0">
            <a:extLst>
              <a:ext uri="{FF2B5EF4-FFF2-40B4-BE49-F238E27FC236}">
                <a16:creationId xmlns:a16="http://schemas.microsoft.com/office/drawing/2014/main" id="{40A86AA1-F032-4F2C-89F3-F012AE77D260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985" cy="86233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 lang="en-GB" altLang="en-US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 latinLnBrk="0">
              <a:buFontTx/>
              <a:buNone/>
            </a:pPr>
            <a:r>
              <a:rPr lang="ko-KR" altLang="en-US" dirty="0"/>
              <a:t>진행 규칙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3E3B478-6902-43E9-943E-83C72F9408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7480981"/>
              </p:ext>
            </p:extLst>
          </p:nvPr>
        </p:nvGraphicFramePr>
        <p:xfrm>
          <a:off x="2653348" y="4059066"/>
          <a:ext cx="6885306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85306">
                  <a:extLst>
                    <a:ext uri="{9D8B030D-6E8A-4147-A177-3AD203B41FA5}">
                      <a16:colId xmlns:a16="http://schemas.microsoft.com/office/drawing/2014/main" val="29857306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포기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25107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퀘스트 진행 중에 퀘스트 창에서 포기 버튼으로 포기 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71253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일부 퀘스트는 포기할 수 없다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75016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33090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15</Pages>
  <Paragraphs>139</Paragraphs>
  <Words>696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User</dc:creator>
  <cp:lastModifiedBy>yjk0401</cp:lastModifiedBy>
  <dc:title>메인 스토리 기획서</dc:title>
  <cp:version>9.103.97.45139</cp:version>
  <dcterms:modified xsi:type="dcterms:W3CDTF">2024-01-22T09:40:00Z</dcterms:modified>
</cp:coreProperties>
</file>