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1"/>
  </p:notesMasterIdLst>
  <p:sldIdLst>
    <p:sldId id="258" r:id="rId2"/>
    <p:sldId id="266" r:id="rId3"/>
    <p:sldId id="265" r:id="rId4"/>
    <p:sldId id="26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9" r:id="rId20"/>
    <p:sldId id="284" r:id="rId21"/>
    <p:sldId id="261" r:id="rId22"/>
    <p:sldId id="262" r:id="rId23"/>
    <p:sldId id="285" r:id="rId24"/>
    <p:sldId id="264" r:id="rId25"/>
    <p:sldId id="291" r:id="rId26"/>
    <p:sldId id="286" r:id="rId27"/>
    <p:sldId id="292" r:id="rId28"/>
    <p:sldId id="268" r:id="rId29"/>
    <p:sldId id="287" r:id="rId30"/>
    <p:sldId id="293" r:id="rId31"/>
    <p:sldId id="294" r:id="rId32"/>
    <p:sldId id="288" r:id="rId33"/>
    <p:sldId id="301" r:id="rId34"/>
    <p:sldId id="302" r:id="rId35"/>
    <p:sldId id="289" r:id="rId36"/>
    <p:sldId id="303" r:id="rId37"/>
    <p:sldId id="304" r:id="rId38"/>
    <p:sldId id="290" r:id="rId39"/>
    <p:sldId id="305" r:id="rId40"/>
    <p:sldId id="306" r:id="rId41"/>
    <p:sldId id="295" r:id="rId42"/>
    <p:sldId id="307" r:id="rId43"/>
    <p:sldId id="283" r:id="rId44"/>
    <p:sldId id="296" r:id="rId45"/>
    <p:sldId id="308" r:id="rId46"/>
    <p:sldId id="309" r:id="rId47"/>
    <p:sldId id="297" r:id="rId48"/>
    <p:sldId id="311" r:id="rId49"/>
    <p:sldId id="298" r:id="rId50"/>
    <p:sldId id="313" r:id="rId51"/>
    <p:sldId id="315" r:id="rId52"/>
    <p:sldId id="316" r:id="rId53"/>
    <p:sldId id="317" r:id="rId54"/>
    <p:sldId id="318" r:id="rId55"/>
    <p:sldId id="319" r:id="rId56"/>
    <p:sldId id="320" r:id="rId57"/>
    <p:sldId id="321" r:id="rId58"/>
    <p:sldId id="322" r:id="rId59"/>
    <p:sldId id="323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48E52B9-8FD4-4D27-8B6A-1972B9CEA2C2}">
          <p14:sldIdLst>
            <p14:sldId id="258"/>
            <p14:sldId id="266"/>
            <p14:sldId id="265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스킬 목록" id="{068CFD04-59DA-40B9-B2F9-9C25EF30ECC2}">
          <p14:sldIdLst>
            <p14:sldId id="282"/>
            <p14:sldId id="259"/>
            <p14:sldId id="284"/>
            <p14:sldId id="261"/>
            <p14:sldId id="262"/>
            <p14:sldId id="285"/>
            <p14:sldId id="264"/>
            <p14:sldId id="291"/>
            <p14:sldId id="286"/>
            <p14:sldId id="292"/>
            <p14:sldId id="268"/>
            <p14:sldId id="287"/>
            <p14:sldId id="293"/>
            <p14:sldId id="294"/>
            <p14:sldId id="288"/>
            <p14:sldId id="301"/>
            <p14:sldId id="302"/>
            <p14:sldId id="289"/>
            <p14:sldId id="303"/>
            <p14:sldId id="304"/>
            <p14:sldId id="290"/>
            <p14:sldId id="305"/>
            <p14:sldId id="306"/>
            <p14:sldId id="295"/>
            <p14:sldId id="307"/>
            <p14:sldId id="283"/>
            <p14:sldId id="296"/>
            <p14:sldId id="308"/>
            <p14:sldId id="309"/>
            <p14:sldId id="297"/>
            <p14:sldId id="311"/>
            <p14:sldId id="298"/>
            <p14:sldId id="313"/>
          </p14:sldIdLst>
        </p14:section>
        <p14:section name="제목 없는 구역" id="{C2FEFE1A-E4CB-4273-8AF5-8ECCF15FD304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954" y="108"/>
      </p:cViewPr>
      <p:guideLst>
        <p:guide orient="horz" pos="2160"/>
        <p:guide pos="3840"/>
        <p:guide orient="horz" pos="730"/>
        <p:guide pos="435"/>
        <p:guide pos="7239"/>
        <p:guide pos="888"/>
        <p:guide pos="674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EA0544-DA58-40A1-996C-7A0160973B4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3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67BEF-8182-54B1-9C2C-F75928084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6DCFC10-0B25-9E5B-A9BC-310F781338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64BB45-4DE9-13C6-D49A-8E9BA161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3619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높은 기동성을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다양한 종류의 이동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이동 스킬과 연계 시 효과가 증가하는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스킬 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이동 거리에 비례하여 다음 공격을 강화하는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6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DF77F-D992-5495-5C40-7B094F16C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CF02F4-7BE2-18BF-BBDE-A2A2E74626B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DC3BE87-D770-399F-2A65-1B9A64C3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841738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종남에서 배울 수 있는 스킬들로 검을 사용한 방어와 반격을 중심으로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방어하고 반격하는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충전하여 느리지만 강한 공격을 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방어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반격 성공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완전 충전 시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280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4A83C-4A94-DF38-9928-B4B6DAA9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E54EF5E-CAF5-8B50-146C-A5B9B1447FB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2F4642-86FE-8F15-EDEA-C3B13CCB0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5451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마교에서 배울 수 있는 스킬들로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능력치를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사용해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보유량을 증가시키는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마기의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보유량에 비례하여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6093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EE67F-2B59-FE48-7345-078264C19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47619B4-5114-5461-83B1-908F8C66FCE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CE9B0AD-4856-A030-514A-1505690D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8583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혈교에서 배울 수 있는 스킬들로 피와 독을 사용하여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능력치를 상승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체력을 소비하여 적을 공격하는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시 상대의 체력을 흡수하는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 소비 시 공격에 독 피해를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924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4559-D39E-7125-F9DC-916A6402F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5845A9F-934C-D15E-8422-8EA22C2BD08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하오문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D769134-C322-D38F-5FB9-DA31C9614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87278"/>
              </p:ext>
            </p:extLst>
          </p:nvPr>
        </p:nvGraphicFramePr>
        <p:xfrm>
          <a:off x="1053306" y="1158875"/>
          <a:ext cx="1008221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하오문에서 전투 스킬은 전무하며 거래에 활용되는 스킬들이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판매 시 수익을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 구매 시 비용을 감소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8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EA024-2215-4C50-7A51-01353A34C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35AC7A6-D14E-61BD-AE0E-73888C8226B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387DBA-AEE1-032D-5C47-EB0E511231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33067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달의 무공과 해의 도술을 사용해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달의 표식을 새기는 무공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적에게 해의 표식을 새기는 도술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달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해의 표식이 새겨진 적에게 다른 표식을 새겼을 때 피해를 주는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표식에 추가 기능을 추가하는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3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A993F-7A56-4463-0E65-A14DFC2D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D89E32E-C9BF-2586-F129-B48EE9323D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44804A-69FC-451E-88A9-EB67F74CE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472359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이용한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결계와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저주로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쳐서 받는 피해를 감소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부적을 부착하여 적의 능력치를 감소 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스킬에 추가 효과를 부여하는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저주 스킬에 추가 효과를 부여하는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415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C117-A260-8308-3572-700DDEE3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0ED51FB-35E5-E0C6-4B20-1EA95ECA88F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D080D1C-6744-41D4-9ABC-617715A41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279392"/>
              </p:ext>
            </p:extLst>
          </p:nvPr>
        </p:nvGraphicFramePr>
        <p:xfrm>
          <a:off x="1053306" y="1143293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우도방에서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배울 수 있는 스킬들로 주로 부적을 이용하지 않는 도술과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체술로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번개를 내리쳐 적을 공격하는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먼 거리를 빠르게 이동하는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적들의 위치를 파악하는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적의 약점을 파악하는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32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21A7-E322-AFD6-0491-9ECFB12F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6110330-B482-6F14-C077-1EC5D1616D5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14165F0A-7635-CF4C-38F6-471848C5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660084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구르기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굴러 공격을 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굴려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29E38A-F9B8-307F-6E90-72FC6A087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96098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미끄러지며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플레이어가 보는 방향으로 미끄러지며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70ABC08-1A18-AD10-3AAF-F8EFFAC8F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948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근력 수련으로 공격력을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11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99453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수련으로 지구력을 상승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+ 10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12DC6BB-BBA0-D324-5881-327EB7DB7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39532"/>
              </p:ext>
            </p:extLst>
          </p:nvPr>
        </p:nvGraphicFramePr>
        <p:xfrm>
          <a:off x="6132512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 반경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몬스터의 흔적을 찾아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있는 몬스터의 위치를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946B5F1-9B75-2139-8545-4980858139A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자리에 앉아 휴식을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휴식을 취하는 동안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지구력을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D3B0BEC-9602-9385-61EF-88D14EEDB5B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 영약 제조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기초적인 영약 제조에 대한 지식을 습득한다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영약 제조실에서 재료를 소비하여 초급 영약을 제조할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83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2C722-69E3-5115-F55A-AEEF7AC48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1CC9958-61DA-912C-3F06-F8DFCDC49C4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C3E6E2D2-6356-BA40-8E97-6F4B42D51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89457"/>
              </p:ext>
            </p:extLst>
          </p:nvPr>
        </p:nvGraphicFramePr>
        <p:xfrm>
          <a:off x="6132512" y="79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회전격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회전하며 무기를 수평으로 휘둘러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7FA8CFD-ABE2-E1C5-5D5C-D49883D11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687582"/>
              </p:ext>
            </p:extLst>
          </p:nvPr>
        </p:nvGraphicFramePr>
        <p:xfrm>
          <a:off x="0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적을 내리쳐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98DBF7E-B4FE-842F-285B-BBA62FD50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956836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타구봉법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무기로 위로 휘둘려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4714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49414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쌍룡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양손으로 번갈아 적을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타격한다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9EAE6F0-81E0-E5D7-161D-02E83AF0C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1633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팔을 회전 시키며 상대를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3B1E217-3E1B-7884-C796-68918F14B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71677"/>
              </p:ext>
            </p:extLst>
          </p:nvPr>
        </p:nvGraphicFramePr>
        <p:xfrm>
          <a:off x="0" y="3465514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잠룡출두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연타로 자세를 무너트리고 강한 한방을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연타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한방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9722413C-3875-EF9F-8EBC-0BACB98D30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78121"/>
              </p:ext>
            </p:extLst>
          </p:nvPr>
        </p:nvGraphicFramePr>
        <p:xfrm>
          <a:off x="6132512" y="347345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자세를 낮추고 빠르게 움직여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몸을 낮추고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플레이어를 중심으로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기본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628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6769"/>
              </p:ext>
            </p:extLst>
          </p:nvPr>
        </p:nvGraphicFramePr>
        <p:xfrm>
          <a:off x="6132512" y="-2936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취권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취기로 공격을 회피하고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술 계열 소비 아이템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+30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572477"/>
              </p:ext>
            </p:extLst>
          </p:nvPr>
        </p:nvGraphicFramePr>
        <p:xfrm>
          <a:off x="0" y="348124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적의 공격을 피하며 약점을 포착한다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공격을 회피할 경우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+45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384969"/>
              </p:ext>
            </p:extLst>
          </p:nvPr>
        </p:nvGraphicFramePr>
        <p:xfrm>
          <a:off x="6132512" y="348124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회피 훈련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공격을 회피하는 방법을 훈련하여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올린다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932627"/>
              </p:ext>
            </p:extLst>
          </p:nvPr>
        </p:nvGraphicFramePr>
        <p:xfrm>
          <a:off x="0" y="-157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황룡십팔장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승룡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발과 손을 이용하여 빠르게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올려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8012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B7D7-3AE4-A79B-0A11-08B85E93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A0CC81B-E538-9A7C-7757-D58F456F8D7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</a:t>
            </a: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CB1BD77-315C-B9CD-5046-5E4421F98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876099"/>
              </p:ext>
            </p:extLst>
          </p:nvPr>
        </p:nvGraphicFramePr>
        <p:xfrm>
          <a:off x="6132512" y="95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철통격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주먹을 적을 강하게 내지른다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0354DEAB-2EE5-4CAD-E9CD-3DC7752A3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96550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철강격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몸으로 돌진하여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 방향으로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3FF51E8-1B01-4ACA-B86E-F6DD7F9F1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820007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철륜각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강한 돌려차기로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받은 적은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뒤로 밀린다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431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877369"/>
              </p:ext>
            </p:extLst>
          </p:nvPr>
        </p:nvGraphicFramePr>
        <p:xfrm>
          <a:off x="0" y="7938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백철연격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강하고 빠른 연타로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268669"/>
              </p:ext>
            </p:extLst>
          </p:nvPr>
        </p:nvGraphicFramePr>
        <p:xfrm>
          <a:off x="6132514" y="-1111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여래신장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손에 기를 모아 손바닥 모양의 장풍을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54843"/>
              </p:ext>
            </p:extLst>
          </p:nvPr>
        </p:nvGraphicFramePr>
        <p:xfrm>
          <a:off x="0" y="345757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천근추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높게 뛰어 올라 공중에서 적을 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집중력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95506"/>
              </p:ext>
            </p:extLst>
          </p:nvPr>
        </p:nvGraphicFramePr>
        <p:xfrm>
          <a:off x="6132514" y="3457575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눈을 감고 기운을 집중하여 깨달음을 얻는다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집중력을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09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92424"/>
              </p:ext>
            </p:extLst>
          </p:nvPr>
        </p:nvGraphicFramePr>
        <p:xfrm>
          <a:off x="6132512" y="347345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금강불괴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깨달음으로 명상 중 입은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받는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깊은 깨달음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높은 경지의 깨달음으로 명상의 효율이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회복되는 초당 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+5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마음의 평화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명상으로 마음의 평화를 찾아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중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만독불침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몸의 기운을 재정리 하여 몸속 독을 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명상 시전 시 플레이어에게 걸려 있는 상태 이상을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655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6D10-C934-3C55-E5D5-1D65FB3E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952D509-3E18-6D40-E3ED-6E3CCC43637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41536"/>
              </p:ext>
            </p:extLst>
          </p:nvPr>
        </p:nvGraphicFramePr>
        <p:xfrm>
          <a:off x="0" y="3475038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굳이치는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연속으로 휘두르고 마지막에 강하게 베어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019667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폭포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검기로 적을 연속으로 찔러 공격하고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00992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청류검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범랑하는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파도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길게 늘려 넓게 휘둘러 공격하고 마지막에 뛰어오르며 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396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11271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나누어 연속으로 베고 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913212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청강진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늘려서 넓은 범위를 공격하여 진을 펼치고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회전하며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406507"/>
              </p:ext>
            </p:extLst>
          </p:nvPr>
        </p:nvGraphicFramePr>
        <p:xfrm>
          <a:off x="6132512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길게 늘린 검기로 적을 연속으로 베고 마지막에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641275"/>
              </p:ext>
            </p:extLst>
          </p:nvPr>
        </p:nvGraphicFramePr>
        <p:xfrm>
          <a:off x="0" y="3465514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태청검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폭하류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검기를 여러 갈래로 길게 늘려 연속으로 내리쳐 공격하고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048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326088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태극혜검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태극의 진을 펼쳐 적의 공격을 흘려 방어하고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마지막에 거대한 검기로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모든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종료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350%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 피해의 총합의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 +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면면부절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오랜 수련으로 얻는 막대한 내력으로 끊어지지 않는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유연한 검기를 만들다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공격을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캔슬할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적의 공격으로 스킬이 취소 되지 않는다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생생유전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몰아치는 강물처럼 공격을 연계할 수록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잔잔한 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중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무당 스킬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시간에 비례하여 피해가 추가로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및 연계 시간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시키고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967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7B297-BE6D-0F46-44C4-D381698D9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BBD8A0B-66D1-8AA9-042C-181FB13C870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매화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04670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매화격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가볍게 내려 벤 다음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내려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올려 베기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521638"/>
              </p:ext>
            </p:extLst>
          </p:nvPr>
        </p:nvGraphicFramePr>
        <p:xfrm>
          <a:off x="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내려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145%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074686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이동하여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133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671344"/>
              </p:ext>
            </p:extLst>
          </p:nvPr>
        </p:nvGraphicFramePr>
        <p:xfrm>
          <a:off x="2765266" y="2194560"/>
          <a:ext cx="66582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2000" b="0" kern="120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20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20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캐릭터가 취할 수 있는 행동이나 기능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능력들이다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정적일 수 있는 캐릭터의 행동에 스킬을 추가 함으로써 게임을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조금 더 화려하고 역동적으로 만든다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549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따라서 배울 수 있는 스킬의 특징이 다르며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그 스킬들을 활용한 전투 방식 또한 차이가 있어 플레이어들을 다양한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연구하고 사용하며 게임을 더욱 깊게 즐기게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89535"/>
              </p:ext>
            </p:extLst>
          </p:nvPr>
        </p:nvGraphicFramePr>
        <p:xfrm>
          <a:off x="0" y="-111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칠매검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매화섬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2ED5787-A2AF-416A-A76F-B294DE26A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04106"/>
              </p:ext>
            </p:extLst>
          </p:nvPr>
        </p:nvGraphicFramePr>
        <p:xfrm>
          <a:off x="6096000" y="-111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용오름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회전하며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뛰어오른다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266F19D-57E0-4448-84B0-DB6E963C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02183"/>
              </p:ext>
            </p:extLst>
          </p:nvPr>
        </p:nvGraphicFramePr>
        <p:xfrm>
          <a:off x="0" y="3476626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낙화검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나락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아래로 회전하며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공중에서만 사용 가능하다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공중에 있는 적들을 낙하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BAA3B73-F197-4006-817A-B8A2D1C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307533"/>
              </p:ext>
            </p:extLst>
          </p:nvPr>
        </p:nvGraphicFramePr>
        <p:xfrm>
          <a:off x="6096000" y="345440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매화분분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빗발친다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157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6CD07DF-DB40-4227-9AFC-521CE97DF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66477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이십사수매화검법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매영조하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만개한 매화 꽃잎의 형상을 한 수많은 검기가 적들에게 휘감아 덮친다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 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45D39E3-8B9B-616A-627A-620592F250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498329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매화검수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쾌검이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매화의 형상으로 피어난다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사용하지 않는 스킬 사용 시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획득할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7667DD4-E971-5611-1CD2-79CBBD789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30383"/>
              </p:ext>
            </p:extLst>
          </p:nvPr>
        </p:nvGraphicFramePr>
        <p:xfrm>
          <a:off x="0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은은한 매화 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흩날리는 매화 잎이 몸을 감싼다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받는 피해가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911C6F7-A2BC-C529-0D64-F14502E2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26031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화산의 절기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휘날리는 매화 잎이 적들을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획득 및 소비 시 적들에게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73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D8EDD-15B8-B8F0-9CEA-54C120C23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2D3DC09-9878-5923-AD2A-260C9750497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곤륜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1962F01-D4D2-9467-D89B-C54F388D2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58767"/>
              </p:ext>
            </p:extLst>
          </p:nvPr>
        </p:nvGraphicFramePr>
        <p:xfrm>
          <a:off x="6132512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찔러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B13DC1D-0143-D15A-6463-A6220CD2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766300"/>
              </p:ext>
            </p:extLst>
          </p:nvPr>
        </p:nvGraphicFramePr>
        <p:xfrm>
          <a:off x="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폭아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적을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B0F6206-EB83-015C-D951-C9C9C99C4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24368"/>
              </p:ext>
            </p:extLst>
          </p:nvPr>
        </p:nvGraphicFramePr>
        <p:xfrm>
          <a:off x="6132512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빠르고 깊게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1260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F052-94A3-6008-6EB4-069CF0D7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DE06ECC-B072-A376-96DA-CDA0704108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17123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용아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강하게 내려 찍는다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180%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7ADB7091-0DBA-C7A0-5E5B-845D9EEBC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7969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이동하며 적을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전방으로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이동하며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896C68C4-087D-C600-D061-E3B3460FF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965757"/>
              </p:ext>
            </p:extLst>
          </p:nvPr>
        </p:nvGraphicFramePr>
        <p:xfrm>
          <a:off x="-1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환퇴보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후방으로 빠르게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후장으로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35521D5-2392-DC97-765E-03DD3187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21740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섬각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보이지 않는 속도로 적 뒤로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 뒤로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122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AE0C0-1416-BCF0-54A0-E56437511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A6D5038-8906-1625-E6C6-0C6E24E83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406879"/>
              </p:ext>
            </p:extLst>
          </p:nvPr>
        </p:nvGraphicFramePr>
        <p:xfrm>
          <a:off x="0" y="-20637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무영보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그림자 조차 보이지 않는 속도로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중 적의 시야에서 벗어난다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BBB7923F-6D37-AB77-A47C-01ED4B810B45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공격에 가속도를 더해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이동한 거리에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이동 거리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1E0DB132-0645-C8F2-901C-D9359E35BE96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민첩한 몸놀림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빠른 속도로 적을 공격을 회피한다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스킬로 이동 중에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445BE1E-09AD-4616-158B-4A4006A8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879870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격살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이동에 연계하여 공격의 위력을 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스킬 사용 직후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또는 캔슬 후 공격 스킬을 사용할 경우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2988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DB8B-1F4C-C558-B38A-ED750638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D76F229-B233-A7D7-05D9-20CA997B7B0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종남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786A818-7B0A-D836-3C83-B9D040BAF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281648"/>
              </p:ext>
            </p:extLst>
          </p:nvPr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125%~175%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4289EA1-4A4A-5D63-7973-286728588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52001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311E79C7-F2F2-4875-2356-4E4FC6317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261965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105%~155%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띄운다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910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DAB32-8BD7-ED38-C69A-BB73D77B7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A96E73B-4A1E-EF38-2ED7-13C3C4197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647637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강하게 수평으로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120%~170%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ADCA183A-B3E7-B98B-551D-CE153410F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665186"/>
              </p:ext>
            </p:extLst>
          </p:nvPr>
        </p:nvGraphicFramePr>
        <p:xfrm>
          <a:off x="6132514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돌진하며 내리친다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135%~185%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559DD61B-CEA6-A217-1065-6F630AF0B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7544"/>
              </p:ext>
            </p:extLst>
          </p:nvPr>
        </p:nvGraphicFramePr>
        <p:xfrm>
          <a:off x="-1" y="348456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모으고 전방으로 뛰어올라 내려친다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200%~250%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389049E-D00F-44C8-99D4-452232A9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690270"/>
              </p:ext>
            </p:extLst>
          </p:nvPr>
        </p:nvGraphicFramePr>
        <p:xfrm>
          <a:off x="6132514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회전하며 내리 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70%~120%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1237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05BAE-1651-EF7D-03AB-D948FA02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EB26AE1-ADED-C34A-00F9-2E41D663F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182809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유운검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모아 돌진하며 찌른다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150%~200%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시간에 비례하여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0.3m~0.5m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충전 시간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4C7FA3F-D30B-E102-FAEF-BD4985574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97934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묵검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기를 모으는 자세로 공격을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중에 공격을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 방어한다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 후 받는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444A1380-F89D-BAD3-9405-1C38ADB3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92210"/>
              </p:ext>
            </p:extLst>
          </p:nvPr>
        </p:nvGraphicFramePr>
        <p:xfrm>
          <a:off x="-1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쏘아진 화살 같은 기세로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종남 스킬 충전 시간에 비례하여 공격력이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524CC53-2EBA-B0D1-1F0A-B180612DC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080630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천하삼십육검법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천하를 삼식육분 하여 모든 공격을 방어하고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 방어 성공 시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350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7EDB-7E7E-AA84-10A7-88656F725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0C7FE3-9645-0A8A-4011-D5BCD203FC6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마교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96A9251E-56EB-C5E1-E73C-EF3B60EC212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천마군림보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사용하여 분신을 만들고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이동 속도의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배로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전 위치에 플레이어 형상의 분신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생성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분신은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적들을 도발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D87CF12B-34D5-C350-6860-19E2C4A5A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3236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공간참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 지속 시간 중에 사용 가능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공간을 가른다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2A4FD620-B7C0-EED9-3635-ED1A5CBAC8A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무기에 둘려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초에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지속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 시 적에게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흑염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부착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873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7DDD7-6234-E6B7-BB54-48BC2267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74CCD8F-8C05-4823-04A0-67F787FB5E2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새미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몸에 받아들여 신체능력을 강화 시키고 천마의 형태를 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방어력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지구력 회복 속도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52F3775-479C-5C56-DD83-11937F900E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4041"/>
              </p:ext>
            </p:extLst>
          </p:nvPr>
        </p:nvGraphicFramePr>
        <p:xfrm>
          <a:off x="6132514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망원무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일대를 쑥대 밭으로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FC8B1B0E-C261-6479-A0C4-BFA701033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337467"/>
              </p:ext>
            </p:extLst>
          </p:nvPr>
        </p:nvGraphicFramePr>
        <p:xfrm>
          <a:off x="-1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마도천전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번개를 만들어 날린다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8A0FF05F-9244-83FB-DC47-B69E6E44F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2539"/>
              </p:ext>
            </p:extLst>
          </p:nvPr>
        </p:nvGraphicFramePr>
        <p:xfrm>
          <a:off x="6132514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마옥염기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지옥의 화염을 만들어 적에게 던진다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31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분류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F59BC803-44B1-4930-B112-C0AE98611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41186"/>
              </p:ext>
            </p:extLst>
          </p:nvPr>
        </p:nvGraphicFramePr>
        <p:xfrm>
          <a:off x="2477769" y="1158875"/>
          <a:ext cx="7236461" cy="51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643">
                  <a:extLst>
                    <a:ext uri="{9D8B030D-6E8A-4147-A177-3AD203B41FA5}">
                      <a16:colId xmlns:a16="http://schemas.microsoft.com/office/drawing/2014/main" val="465581993"/>
                    </a:ext>
                  </a:extLst>
                </a:gridCol>
                <a:gridCol w="6286818">
                  <a:extLst>
                    <a:ext uri="{9D8B030D-6E8A-4147-A177-3AD203B41FA5}">
                      <a16:colId xmlns:a16="http://schemas.microsoft.com/office/drawing/2014/main" val="1924017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093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가능한 스킬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간접적으로 영향을 주는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캐릭터의 능력치에 변화를 주거나 피해를 주는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919668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 중에 사용 불가능한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전투에 영향을 주지 않는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 및 추적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제작에 관련된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54732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7569345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800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소속되지 않아도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가입 시 지급되는 기본적인 스킬들이다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81402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문파별로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사용할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문파에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소속되어 배우고 사용할 수 있는 스킬이다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6419884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231281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22203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있는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33016"/>
                  </a:ext>
                </a:extLst>
              </a:tr>
              <a:tr h="2707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플레이어가 직접적으로 사용 타이밍을 조절할 수 없는 스킬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0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156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EFA82-757D-BD2B-386A-0531A033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E241134D-423A-1178-6DA4-D681585A3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097760"/>
              </p:ext>
            </p:extLst>
          </p:nvPr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극빙마공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마기로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대지를 얼려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145%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이상 타격이 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D8AFB6A8-4C27-BCBA-6DE8-F00050BE1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017"/>
              </p:ext>
            </p:extLst>
          </p:nvPr>
        </p:nvGraphicFramePr>
        <p:xfrm>
          <a:off x="6132512" y="3465512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극마도수련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고된 수련으로 높은 경지의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다룬다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최대치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 기술 사용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6DFE129-3621-5B7C-3B4B-6DB5AD27894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하늘에 다다른 천마신공이 규칙을 부순다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천마신공으로 상승하는 능력치는 능력치의 한계치를 넘어서 상승할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6F98C37-AC6A-CA4D-F111-4D98827FF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4361869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천마강림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천마신공의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마기가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적들을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안에 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명에게 플레이어 주위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 적들에게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84010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A9122-CF6B-8BA4-1251-D03535B8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A513972-D502-B720-5B6D-965D473CCD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혈교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CD269CA-3D38-C094-2077-CB0EDC1A941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폭혈기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폭파 시켜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대상이 잃은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당에 위력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7B9E394F-D97D-DF64-DEF4-D8D06216937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검을 만들어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어검술을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획득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 타격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혈어검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스택을 소비하여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추가 타격 발생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A04CD14A-CA20-B501-1754-620103839976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혈하망래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피로 만든 강을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75%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338E4-1902-1DC9-2849-F09200371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CB2C08A4-50F5-0351-BA03-74BEC03F79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역천신공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혈마의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피로 신체 능력을 강화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까지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8979C894-D0A5-16AE-4A88-0AFB86C96A9D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혈무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무기에 발라 공격을 강화한다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공격력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9EEE6B4D-61A8-34A2-CADC-EECA58F16BF7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 안개를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안개 속에서 플레이어의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회피률이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AC97AFC-E4D7-2466-5CCB-DF86FD5C137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천혈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매개로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824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EAB3-FD94-4975-A84D-221EDCEE0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8E799917-CD88-D4F2-8B07-5CF88D6E747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일대에 피의 비를 내려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3C256CE3-C0C2-41D6-C09E-A797BFAFE6B8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피의 갈망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피를 흘릴 수록 더욱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흉폭해진다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공격력이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소비한 체력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당 이동 속도가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D179443C-A851-5F01-F9DE-357BB41DE630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독혈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혈관에 독을 흐르게 하여 피를 통해 독을 부여한다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체력을 소비한 모든 공격이 적을 중독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CFEE032D-300F-9F55-C273-0383C6E21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089792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혈귀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적들의 피를 흡수해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가한 피해의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만큼 체력을 회복한다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8228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DF502-7DA3-6BF2-2BD9-15DB5380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5AF1DCE-095A-D7B5-FABF-0609DDDA61D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일월신교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1AADC6F-460E-979B-D865-7B8EB3A76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39122"/>
              </p:ext>
            </p:extLst>
          </p:nvPr>
        </p:nvGraphicFramePr>
        <p:xfrm>
          <a:off x="6132512" y="-1904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사선으로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6F7B5723-6645-812A-B3BE-3467203A1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4036"/>
              </p:ext>
            </p:extLst>
          </p:nvPr>
        </p:nvGraphicFramePr>
        <p:xfrm>
          <a:off x="0" y="3475039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반달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빠르게 내려 친다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42388DD1-4D6F-9A42-BF7B-D51936E51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32300"/>
              </p:ext>
            </p:extLst>
          </p:nvPr>
        </p:nvGraphicFramePr>
        <p:xfrm>
          <a:off x="6132512" y="344646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강하게 올려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6658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E7C53-1DAC-2EBA-7F09-5F608BF84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04F36FF-AC7B-D835-DB8D-E4ED90038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904287"/>
              </p:ext>
            </p:extLst>
          </p:nvPr>
        </p:nvGraphicFramePr>
        <p:xfrm>
          <a:off x="0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만월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수평으로 강하게 벤다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105%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907929C6-FFA2-1779-0B9B-470307207DF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붙여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C6A7B38F-5BDD-6DC5-C2CD-4C06EB44A3B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태양풍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열기를 만들어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1D408EAD-8761-AA37-682C-7CEAE410F837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충격파를 만들어 적을 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0.3m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밀어낸다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863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3DCC-1D77-5CE8-534C-67D4DCC5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B671D7D-B806-0BA7-E96C-88B814BC0BF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일술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홍염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불의 광선을 발사한다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적에게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새긴다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62EEC106-578E-7005-24A4-74CA63173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679655"/>
              </p:ext>
            </p:extLst>
          </p:nvPr>
        </p:nvGraphicFramePr>
        <p:xfrm>
          <a:off x="6132514" y="0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교차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해와 달이 교차할 때 위력이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사용하거나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해술을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사용한 다음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월무를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사용할 경우 다음 공격의 위력이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AFC1BD63-9166-DB59-5F11-B1173305B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13325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해의 표식이 새겨진 적에게 달의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31EB9649-E52A-51DF-117C-FAC41D8F4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659093"/>
              </p:ext>
            </p:extLst>
          </p:nvPr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달의 표식이 새겨진 적에게 해의 표식을 새길 때 표식이 폭발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4609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3818-4531-7244-BC2E-38316C35C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4052E7-52FC-2688-9E9A-8D4A4D6189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좌도방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35A47741-EE34-D565-C9F5-A4DA2C3C152F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멸혼부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영혼에 직접적인 타격을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방어력을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9A0E7D8-91DA-349C-30B9-BC15CB66EDFE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빙결부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부적으로 적에게 빙결의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얼린다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9A2BF4BE-AA49-8614-2CD6-5A14763AD7F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추적부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적에게 부탁해 위치를 파악한다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 동안 대상의 위치를 지도에 표시한다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258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EE1F-32E1-64A0-84CC-4E40D240E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48A5458-FE7E-2BFE-A6B3-22693AF07D0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흡혼부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빨아들이는 저주를 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35% 4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범위 내에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적들을 중심으로 모은다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471E25B5-1983-EA8A-4886-F128AB9BA42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원혼막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피해를 감소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BAF24508-485E-7199-F0B4-DA25553CFC04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진혼진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적들을 약하 시키는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입는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02FC695-2803-0839-7F7F-E0DD2BA04C44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-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십영봉진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부적을 사용해 적들의 움직임을 봉하고 피해를 주는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펼친다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결계를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생성한다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25%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결계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안에서 대상의 이동 속도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부적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343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1D2DB-BAA1-BA6C-FEEB-A46EC08D3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FFA399F-071F-1EF7-1AC8-1C51F17BF60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5400675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우도방</a:t>
            </a:r>
            <a:r>
              <a:rPr lang="ko-KR" altLang="en-US" dirty="0"/>
              <a:t> 스킬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3C10FB90-07C2-D140-752E-8C567E82E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076157"/>
              </p:ext>
            </p:extLst>
          </p:nvPr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낙뢰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번개를 불러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75% 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F218505-55D5-C20B-A6AE-4ACA4CF0C886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칼바람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날카로운 바람으로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65A55716-A87E-541A-D150-6E694D50B25C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땅에서 날카로운 바위를 생성하여 적을 공격한다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공격력의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343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046C-1AC3-1C00-304E-819CA980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593BC8-284A-0B1C-53ED-678B7E69F8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공용 스킬 컨셉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2C54E52-E466-8E3C-8280-E98DBFC55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09610"/>
              </p:ext>
            </p:extLst>
          </p:nvPr>
        </p:nvGraphicFramePr>
        <p:xfrm>
          <a:off x="1150692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토벌단에서 지급 되는 기본 스킬과 문파에서 공통으로 사용하는 스킬들이다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회피에 사용되는 회피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짧은 거리를 빠르게 움직일 수 있는 이동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기초적인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몬스터의 위치를 파악할 수 있는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빠르게 체력과 지구력을 회복 할 수 있는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영약 아이템 제작의 기본이 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7041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99142-8A87-821F-313B-D4C38A81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24EA336-EC8E-C0E8-7846-4C1119ADAB6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축지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땅을 접어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방위로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2.5m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순간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7D51215E-B460-2D3D-0885-E185EAD645E2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1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호접방호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막아 주는 나비를 만든다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번의 피해를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85%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감소 시켜준다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8CAFF4A0-759D-AC06-A9FC-AF9F71D3E758}"/>
              </a:ext>
            </a:extLst>
          </p:cNvPr>
          <p:cNvGraphicFramePr>
            <a:graphicFrameLocks noGrp="1"/>
          </p:cNvGraphicFramePr>
          <p:nvPr/>
        </p:nvGraphicFramePr>
        <p:xfrm>
          <a:off x="0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치유의 물결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지형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아군의 회복 시키는 물결을 일으킨다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동안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초당 체력 회복 속도를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42C153D5-E76F-6245-13D8-0A3640C23FC0}"/>
              </a:ext>
            </a:extLst>
          </p:cNvPr>
          <p:cNvGraphicFramePr>
            <a:graphicFrameLocks noGrp="1"/>
          </p:cNvGraphicFramePr>
          <p:nvPr/>
        </p:nvGraphicFramePr>
        <p:xfrm>
          <a:off x="6132512" y="3465513"/>
          <a:ext cx="6059488" cy="3392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705">
                  <a:extLst>
                    <a:ext uri="{9D8B030D-6E8A-4147-A177-3AD203B41FA5}">
                      <a16:colId xmlns:a16="http://schemas.microsoft.com/office/drawing/2014/main" val="1037122002"/>
                    </a:ext>
                  </a:extLst>
                </a:gridCol>
                <a:gridCol w="2147039">
                  <a:extLst>
                    <a:ext uri="{9D8B030D-6E8A-4147-A177-3AD203B41FA5}">
                      <a16:colId xmlns:a16="http://schemas.microsoft.com/office/drawing/2014/main" val="1815286691"/>
                    </a:ext>
                  </a:extLst>
                </a:gridCol>
                <a:gridCol w="1125243">
                  <a:extLst>
                    <a:ext uri="{9D8B030D-6E8A-4147-A177-3AD203B41FA5}">
                      <a16:colId xmlns:a16="http://schemas.microsoft.com/office/drawing/2014/main" val="1470862342"/>
                    </a:ext>
                  </a:extLst>
                </a:gridCol>
                <a:gridCol w="1904501">
                  <a:extLst>
                    <a:ext uri="{9D8B030D-6E8A-4147-A177-3AD203B41FA5}">
                      <a16:colId xmlns:a16="http://schemas.microsoft.com/office/drawing/2014/main" val="3047432201"/>
                    </a:ext>
                  </a:extLst>
                </a:gridCol>
              </a:tblGrid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달무리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9085671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사용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923948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즉시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1460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아군 대상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세미 오토 타겟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95552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사악한 기운을 몰아내는 빛을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빛춘다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78260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56037"/>
                  </a:ext>
                </a:extLst>
              </a:tr>
              <a:tr h="6632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추가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상태이상을 모두 회복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124009"/>
                  </a:ext>
                </a:extLst>
              </a:tr>
              <a:tr h="280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쿹타임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지구력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435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786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4" y="3429000"/>
            <a:ext cx="15670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사용의 준비 단계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832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9ED86E-B7CF-96B8-A307-7D091EC0C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245374"/>
              </p:ext>
            </p:extLst>
          </p:nvPr>
        </p:nvGraphicFramePr>
        <p:xfrm>
          <a:off x="2032000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3919170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준비 단계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 가능 여부를 판단하는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905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08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39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260549"/>
              </p:ext>
            </p:extLst>
          </p:nvPr>
        </p:nvGraphicFramePr>
        <p:xfrm>
          <a:off x="1784191" y="1163139"/>
          <a:ext cx="8623618" cy="568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캐릭터를 기절 시켜 모든 동작을 일시적으로 제한하는 상태 이상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2385282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캐릭터가 스킬을 시전을 제한하는 상태 이상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109878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이동과 이동을 동반하는 스킬을 제한하는 상태 이상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313579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캐릭터를 얼려 모든 동작을 일시적으로 제한하는 상태 이상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16125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캐릭터를 돌로 만들어 모든 동작을 일시적으로 제한하는 상태 이상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38354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캐릭터를 잠들기 만들어 모든 동작을 일시적으로 제한하는 상태 이상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850969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캐릭터를 일시적으로 조작할 수 없으며 무작위 방향으로 강제로 움직이게 만드는 상태 이상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200535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캐릭터를 일시적으로 조작할 수 없으며 공포를 시전한 대상 반대 방향으로 움직이게 만드는 상태 이상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741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08138"/>
              </p:ext>
            </p:extLst>
          </p:nvPr>
        </p:nvGraphicFramePr>
        <p:xfrm>
          <a:off x="3025616" y="1159510"/>
          <a:ext cx="61407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985923"/>
              </p:ext>
            </p:extLst>
          </p:nvPr>
        </p:nvGraphicFramePr>
        <p:xfrm>
          <a:off x="2431097" y="1864360"/>
          <a:ext cx="7329805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98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대상이 없을 경우 시전할 수 없다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60554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02048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일반적으로 스킬은 별로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109428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A320B-97B0-B6D5-9CC4-A1CE37534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8B9AC84-3670-5262-465A-2C3A6D7F209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- </a:t>
            </a:r>
            <a:r>
              <a:rPr lang="ko-KR" altLang="en-US" dirty="0"/>
              <a:t>차트</a:t>
            </a:r>
          </a:p>
        </p:txBody>
      </p:sp>
      <p:pic>
        <p:nvPicPr>
          <p:cNvPr id="4" name="그림 3" descr="텍스트, 스크린샷, 흑백, 그래픽 디자인이(가) 표시된 사진&#10;&#10;자동 생성된 설명">
            <a:extLst>
              <a:ext uri="{FF2B5EF4-FFF2-40B4-BE49-F238E27FC236}">
                <a16:creationId xmlns:a16="http://schemas.microsoft.com/office/drawing/2014/main" id="{037A3B8B-232E-CAE4-324C-B52BC3AE2E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8" y="1158875"/>
            <a:ext cx="3754163" cy="5473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3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2F26-9422-96FA-F64F-CBCF946B3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EF3AC6F-AB34-8747-E1AD-8405A98529D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개방 스킬 컨셉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7CC03D-485A-8F9A-46D3-D419FFFA7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13409"/>
              </p:ext>
            </p:extLst>
          </p:nvPr>
        </p:nvGraphicFramePr>
        <p:xfrm>
          <a:off x="1054893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개방에서 배울 수 있는 스킬들로 회피를 중심으로 근접에서 빠른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근접 거리에서 빠른 연속 공격을 가하는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일시적으로 회피율이 급격하게 증가하는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회피율을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 회피 성공 시 능력치를 상승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액티브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>
                          <a:solidFill>
                            <a:schemeClr val="tx1"/>
                          </a:solidFill>
                        </a:rPr>
                        <a:t>패시브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0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AD72-0971-C198-8C13-C987CD8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CB46E2-33E4-D714-FC43-B6F648A0BCD6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소림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B9C0065-9E56-CEE9-CF10-77217CF37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3850319"/>
              </p:ext>
            </p:extLst>
          </p:nvPr>
        </p:nvGraphicFramePr>
        <p:xfrm>
          <a:off x="1053306" y="1160878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소림에서 배울 수 있는 스킬들로 높은 체력과 방어력을 중심으로 근접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회복할 수 있는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집중력을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 시 기능을 추가하는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보유한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에 비례하여 능력치가 증가하는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407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5F44-524E-98A7-C43F-D0867365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78BFDCF-FD19-5C22-C08A-9DBCEEA8C8E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무당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32F057E-40AA-9A05-1CA6-E160BF265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203304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무당에서 배울 수 있는 스킬들로 공격을 흘리고 다양한 기술을 연계하여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캐스팅 시간 동안 지속적인 피해를 주고 종료 시 강한 피해를 주는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피해를 감소시키는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연계할 수록 능력치가 증가하는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지구력을 상승시키는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993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793D2-BF87-E9C8-BE71-E328A2A33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260F5E1-3967-33C0-4717-7E842089D24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화산 스킬 컨셉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EE6146-1DC7-AD38-4D97-C7C39ED33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584586"/>
              </p:ext>
            </p:extLst>
          </p:nvPr>
        </p:nvGraphicFramePr>
        <p:xfrm>
          <a:off x="1053306" y="1158875"/>
          <a:ext cx="100822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028">
                  <a:extLst>
                    <a:ext uri="{9D8B030D-6E8A-4147-A177-3AD203B41FA5}">
                      <a16:colId xmlns:a16="http://schemas.microsoft.com/office/drawing/2014/main" val="1304250842"/>
                    </a:ext>
                  </a:extLst>
                </a:gridCol>
                <a:gridCol w="943028">
                  <a:extLst>
                    <a:ext uri="{9D8B030D-6E8A-4147-A177-3AD203B41FA5}">
                      <a16:colId xmlns:a16="http://schemas.microsoft.com/office/drawing/2014/main" val="2541424092"/>
                    </a:ext>
                  </a:extLst>
                </a:gridCol>
                <a:gridCol w="8196157">
                  <a:extLst>
                    <a:ext uri="{9D8B030D-6E8A-4147-A177-3AD203B41FA5}">
                      <a16:colId xmlns:a16="http://schemas.microsoft.com/office/drawing/2014/main" val="2616997989"/>
                    </a:ext>
                  </a:extLst>
                </a:gridCol>
              </a:tblGrid>
              <a:tr h="18542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화산에서 배울 수 있는 스킬들로 다양한 공격을 연속으로 사용하여 화려한 전투를 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636727"/>
                  </a:ext>
                </a:extLst>
              </a:tr>
              <a:tr h="18542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2058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전투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사용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획득하는 스킬과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을 사용하는 스킬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241455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연계 속도를 증가 시키는 스킬과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획득 시 능력치를 증가 시키는 스킬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08035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비전투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액티브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90752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패시브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0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844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Pages>17</Pages>
  <Words>7412</Words>
  <Characters>0</Characters>
  <Application>Microsoft Office PowerPoint</Application>
  <DocSecurity>0</DocSecurity>
  <PresentationFormat>와이드스크린</PresentationFormat>
  <Lines>0</Lines>
  <Paragraphs>3048</Paragraphs>
  <Slides>59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맑은 고딕</vt:lpstr>
      <vt:lpstr>함초롬바탕</vt:lpstr>
      <vt:lpstr>Arial</vt:lpstr>
      <vt:lpstr>Office 테마</vt:lpstr>
      <vt:lpstr>스킬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467</cp:revision>
  <dcterms:modified xsi:type="dcterms:W3CDTF">2024-02-19T19:08:01Z</dcterms:modified>
  <cp:version>9.103.97.45139</cp:version>
</cp:coreProperties>
</file>