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10"/>
  </p:notesMasterIdLst>
  <p:sldIdLst>
    <p:sldId id="258" r:id="rId2"/>
    <p:sldId id="266" r:id="rId3"/>
    <p:sldId id="267" r:id="rId4"/>
    <p:sldId id="269" r:id="rId5"/>
    <p:sldId id="270" r:id="rId6"/>
    <p:sldId id="272" r:id="rId7"/>
    <p:sldId id="268" r:id="rId8"/>
    <p:sldId id="27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30" userDrawn="1">
          <p15:clr>
            <a:srgbClr val="A4A3A4"/>
          </p15:clr>
        </p15:guide>
        <p15:guide id="4" pos="435" userDrawn="1">
          <p15:clr>
            <a:srgbClr val="A4A3A4"/>
          </p15:clr>
        </p15:guide>
        <p15:guide id="5" pos="7242" userDrawn="1">
          <p15:clr>
            <a:srgbClr val="A4A3A4"/>
          </p15:clr>
        </p15:guide>
        <p15:guide id="6" pos="888" userDrawn="1">
          <p15:clr>
            <a:srgbClr val="A4A3A4"/>
          </p15:clr>
        </p15:guide>
        <p15:guide id="7" pos="67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1C05"/>
    <a:srgbClr val="990000"/>
    <a:srgbClr val="6D3109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66" autoAdjust="0"/>
    <p:restoredTop sz="94660"/>
  </p:normalViewPr>
  <p:slideViewPr>
    <p:cSldViewPr snapToGrid="0" snapToObjects="1" showGuides="1">
      <p:cViewPr varScale="1">
        <p:scale>
          <a:sx n="110" d="100"/>
          <a:sy n="110" d="100"/>
        </p:scale>
        <p:origin x="858" y="108"/>
      </p:cViewPr>
      <p:guideLst>
        <p:guide orient="horz" pos="2137"/>
        <p:guide pos="3840"/>
        <p:guide orient="horz" pos="730"/>
        <p:guide pos="435"/>
        <p:guide pos="7242"/>
        <p:guide pos="888"/>
        <p:guide pos="67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9E71-8129-4905-BAC0-51D65A0C1379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F6640-3034-492F-A26D-95594A5E2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7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A75C9-DAEE-448A-8EB3-448FD6247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8E103-7DA7-48A4-9C4F-2B2E2819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8AB0F-87AA-431A-B422-E3E2DBCD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5B6DC-6F15-43B6-803D-60B9DE90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FC760-B5E9-4C1A-B8F5-E4E40C6B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42A2F-B72B-4315-9E4D-8EDEFAC3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5A7965-6B8A-4AFD-8604-EAE2D0D4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EAC8F-342B-4FB0-9B04-1485758D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52C5A-8114-443C-A4A7-B3CBFA36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CF0B2-0039-4B97-92B3-1AFCC615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B0F8C-6CD6-45C7-89BB-ABAC9A00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6FE64-3D45-4BDC-90E0-E0EAAB989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32139-598D-4F01-904A-EA8224BB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AD87B-1ED8-4796-9B42-37397274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F3665-08DB-4F5F-80D0-8D0BE97A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6D7E8-DCD0-41CA-844A-194F9A8B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4A070-B1EE-4A84-B704-067A5CEC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57C59-7146-442A-95D4-A7DF19B2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23D6941-6B33-4834-BC65-A333846D27E6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A0D14-F4DA-4BF2-8007-16C3BC62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DC8DA-0288-4CD9-839E-BE980CCA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7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8B75D-2E65-46CA-8194-424CF196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F9746-B33F-4509-A620-5D987116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82529-CD44-4BEE-BB22-5BE310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E3AE6-B5BE-450C-AF60-DB81A264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D75AA-07AA-461A-A486-3F21CEC5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6441-379C-4189-89B6-2B54FDDB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2964F-0FE4-4BB1-A0E2-C1EF0B8F0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F60A2A-6873-42E2-B510-F7D9F697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104AA-81EF-4CD7-9B7D-66A9C28A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43F4F-426A-4C95-BE41-55BFA288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1D0FA-68D0-4643-8F27-FBA8DCB4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C33BC-0EFF-4D83-ADBC-C1E18F1E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44E0B-B353-4A44-B7F1-29FC3C80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1E53E-A1E6-4912-A023-ED7CCC3A5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9F8BC-F7FC-4A2F-86EE-781A23F1C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C5D2D-08AF-4D3A-941B-5C5ADDF97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75DD99-DFE9-420F-B073-67021DCA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73BE3E-292C-4142-93C6-A90C53EF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2F12F9-BBDE-4333-8902-839D850B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5298-AF93-4794-827C-4EAFB45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E603F9-6F9B-4CE6-8AF9-6F6B69BA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0A45E4-3213-455C-8CD8-2537DF25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ACEE6-4693-40A5-962A-7CE1C99E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1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F73C4-01C9-4D61-A2B2-F38ACF84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1ECFC0-6E31-468F-A388-8FFA004C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C42B2-5452-4B6D-AD24-06DBDA2B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2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3DB6D-55CE-4AAA-8140-304118BD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A4D3B-EA5C-48B5-B0CA-BF9F0D6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F8B2A-E06C-4304-84D8-53DFDFEE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8733D-4B68-4F16-BDD4-5C24A23F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985A2-6B76-4705-B6C8-C1D1B039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44948-F248-42E0-89A1-B7438F1A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1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95F9-D5FF-426F-97B0-8676F260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11FAB9-2DD4-4192-A957-A7C5D631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2564A-F0A1-45EF-9BD2-292FBAD9B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EFF99-36FF-4E22-804A-97B300A9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12C86-C801-4FC5-8C5F-3EE3FEC3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E593E-6890-4676-95D1-C4F82ACB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B78B3-F12F-425B-AE0A-C00A02A1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8A027-C258-4A88-B11C-C654F64A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3998E-841F-468D-BA4E-E4246FA95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6941-6B33-4834-BC65-A333846D27E6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746FD-C7FF-498B-8203-4E3074A09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DCE5A-EF05-442D-923A-FDAB8DF67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0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맵 기획서</a:t>
            </a:r>
            <a:r>
              <a:rPr lang="en-US" altLang="ko-KR" dirty="0"/>
              <a:t>(</a:t>
            </a:r>
            <a:r>
              <a:rPr lang="ko-KR" altLang="en-US" dirty="0" err="1"/>
              <a:t>토벌단</a:t>
            </a:r>
            <a:r>
              <a:rPr lang="ko-KR" altLang="en-US" dirty="0"/>
              <a:t> 본부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 dirty="0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9335E25-03C9-45D8-B4F4-5E3DD30E1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736860"/>
              </p:ext>
            </p:extLst>
          </p:nvPr>
        </p:nvGraphicFramePr>
        <p:xfrm>
          <a:off x="4228782" y="1303827"/>
          <a:ext cx="3734436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668">
                  <a:extLst>
                    <a:ext uri="{9D8B030D-6E8A-4147-A177-3AD203B41FA5}">
                      <a16:colId xmlns:a16="http://schemas.microsoft.com/office/drawing/2014/main" val="2204258722"/>
                    </a:ext>
                  </a:extLst>
                </a:gridCol>
                <a:gridCol w="3219768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03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71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42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17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854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186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766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2378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64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6434584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34030390-7ADB-4EFB-89E5-CFAD30D842F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56025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개요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8640CCD-C484-CE3C-186C-996AE1BB4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348086"/>
              </p:ext>
            </p:extLst>
          </p:nvPr>
        </p:nvGraphicFramePr>
        <p:xfrm>
          <a:off x="1412875" y="1158875"/>
          <a:ext cx="9366250" cy="4071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606">
                  <a:extLst>
                    <a:ext uri="{9D8B030D-6E8A-4147-A177-3AD203B41FA5}">
                      <a16:colId xmlns:a16="http://schemas.microsoft.com/office/drawing/2014/main" val="2381408460"/>
                    </a:ext>
                  </a:extLst>
                </a:gridCol>
                <a:gridCol w="7206111">
                  <a:extLst>
                    <a:ext uri="{9D8B030D-6E8A-4147-A177-3AD203B41FA5}">
                      <a16:colId xmlns:a16="http://schemas.microsoft.com/office/drawing/2014/main" val="2578034056"/>
                    </a:ext>
                  </a:extLst>
                </a:gridCol>
                <a:gridCol w="940533">
                  <a:extLst>
                    <a:ext uri="{9D8B030D-6E8A-4147-A177-3AD203B41FA5}">
                      <a16:colId xmlns:a16="http://schemas.microsoft.com/office/drawing/2014/main" val="1066362188"/>
                    </a:ext>
                  </a:extLst>
                </a:gridCol>
              </a:tblGrid>
              <a:tr h="274224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항목</a:t>
                      </a:r>
                      <a:endParaRPr lang="ko-KR" altLang="en-US" sz="1200" b="0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설명</a:t>
                      </a:r>
                      <a:endParaRPr lang="ko-KR" altLang="en-US" sz="1200" b="0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비고</a:t>
                      </a:r>
                      <a:endParaRPr lang="ko-KR" altLang="en-US" sz="1200" b="0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61215"/>
                  </a:ext>
                </a:extLst>
              </a:tr>
              <a:tr h="274224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정의</a:t>
                      </a:r>
                      <a:endParaRPr lang="ko-KR" altLang="en-US" sz="1200" b="0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effectLst/>
                          <a:latin typeface="+mn-lt"/>
                        </a:rPr>
                        <a:t>대재앙으로 늘어난 괴물들을 처리하기 위해 창설된 토벌단을 본부다</a:t>
                      </a:r>
                      <a:r>
                        <a:rPr lang="en-US" altLang="ko-KR" sz="1200" b="0" dirty="0">
                          <a:effectLst/>
                          <a:latin typeface="+mn-lt"/>
                        </a:rPr>
                        <a:t>.</a:t>
                      </a: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effectLst/>
                          <a:latin typeface="+mn-lt"/>
                        </a:rPr>
                        <a:t>대부분의 퀘스트와 스토리의 중심이 되는 장소로 </a:t>
                      </a:r>
                      <a:r>
                        <a:rPr lang="en-US" altLang="ko-KR" sz="1200" b="0" dirty="0">
                          <a:effectLst/>
                          <a:latin typeface="+mn-lt"/>
                        </a:rPr>
                        <a:t>PC</a:t>
                      </a:r>
                      <a:r>
                        <a:rPr lang="ko-KR" altLang="en-US" sz="1200" b="0" dirty="0">
                          <a:effectLst/>
                          <a:latin typeface="+mn-lt"/>
                        </a:rPr>
                        <a:t>는 주로 이 장소를 중심으로 활동하게 될 것이다</a:t>
                      </a:r>
                      <a:r>
                        <a:rPr lang="en-US" altLang="ko-KR" sz="1200" b="0" dirty="0">
                          <a:effectLst/>
                          <a:latin typeface="+mn-lt"/>
                        </a:rPr>
                        <a:t>.</a:t>
                      </a:r>
                      <a:endParaRPr lang="ko-KR" altLang="en-US" sz="1200" b="0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sz="1200" b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12160"/>
                  </a:ext>
                </a:extLst>
              </a:tr>
              <a:tr h="274224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용도</a:t>
                      </a:r>
                      <a:endParaRPr lang="ko-KR" altLang="en-US" sz="1200" b="0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퀘스트 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접수 및 완료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보상 수령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퀘스트와 몬스터에 대한 정보 수집</a:t>
                      </a:r>
                      <a:endParaRPr lang="en-US" altLang="ko-KR" sz="12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휴식 및 회복</a:t>
                      </a:r>
                      <a:endParaRPr lang="en-US" altLang="ko-KR" sz="12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effectLst/>
                          <a:latin typeface="+mn-lt"/>
                        </a:rPr>
                        <a:t>결투장 등에 </a:t>
                      </a:r>
                      <a:r>
                        <a:rPr lang="ko-KR" altLang="en-US" sz="1200" b="0" dirty="0" err="1">
                          <a:effectLst/>
                          <a:latin typeface="+mn-lt"/>
                        </a:rPr>
                        <a:t>맵으로</a:t>
                      </a:r>
                      <a:r>
                        <a:rPr lang="ko-KR" altLang="en-US" sz="1200" b="0" dirty="0">
                          <a:effectLst/>
                          <a:latin typeface="+mn-lt"/>
                        </a:rPr>
                        <a:t> 갈 수 있는 중간 다리</a:t>
                      </a: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sz="1200" b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2356645"/>
                  </a:ext>
                </a:extLst>
              </a:tr>
              <a:tr h="274224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시스템적 분류</a:t>
                      </a:r>
                      <a:endParaRPr lang="ko-KR" altLang="en-US" sz="1200" b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전투 불가</a:t>
                      </a:r>
                      <a:endParaRPr lang="ko-KR" altLang="en-US" sz="1200" b="0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sz="1200" b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069901"/>
                  </a:ext>
                </a:extLst>
              </a:tr>
              <a:tr h="274224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컨텐츠적 분류</a:t>
                      </a:r>
                      <a:endParaRPr lang="ko-KR" altLang="en-US" sz="1200" b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거점</a:t>
                      </a:r>
                      <a:endParaRPr lang="en-US" altLang="ko-KR" sz="12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아이템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거래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제작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수리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보관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편지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송수신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보관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ko-KR" altLang="en-US" sz="1200" b="0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sz="1200" b="0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650064"/>
                  </a:ext>
                </a:extLst>
              </a:tr>
              <a:tr h="274224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로딩 방식</a:t>
                      </a:r>
                      <a:endParaRPr lang="ko-KR" altLang="en-US" sz="1200" b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ko-KR" altLang="en-US" sz="12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심리스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방식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2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토벌단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본부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), 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존 로딩 방식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2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토벌단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본부 건물 안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ko-KR" altLang="en-US" sz="1200" b="0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sz="1200" b="0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7749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5391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시나리오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B03A9A3-AF35-7C5F-3F38-C8291B1AF1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127345"/>
              </p:ext>
            </p:extLst>
          </p:nvPr>
        </p:nvGraphicFramePr>
        <p:xfrm>
          <a:off x="1412875" y="1536976"/>
          <a:ext cx="936625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6250">
                  <a:extLst>
                    <a:ext uri="{9D8B030D-6E8A-4147-A177-3AD203B41FA5}">
                      <a16:colId xmlns:a16="http://schemas.microsoft.com/office/drawing/2014/main" val="8553052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과거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420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달기와의 전쟁은 무림 세력에게 치명적이었다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무림 맹주와 천마를 포함한 각 세력의 주요 인물들의 죽음은 대다수의 세력에게 큰 피해를 입었다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무림은 복수를 다짐하며 동쪽에 멀리 대륙 끝에 있는 나라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동아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에 숨어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달기와의 재전쟁을 위해 조용히 세력을 회복 하고 있었다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동아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는 중원에서 멀리 떨어져 있었고 오랜 옛날 부터 만은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그로부터 약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무림을 찾아낸 달기는 무림의 정파와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사파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사이에 전쟁을 일으켜 무림 세력을 크게 약화 시켰고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지맥을 뒤틀어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동아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에 많은 괴물들을 발생시켜 재앙을 일으켜 남은 무림 세력들을 쓸어버리려 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뒤 늦게 전쟁의 원인을 알아낸 무림은 급하게 전쟁을 멈추고 괴물들과 싸웠지만 거의 괴멸 상태가 되었다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496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27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다행히 괴물들을 모두 처치했지만 무림은 이미 너무 큰 피해를 입었다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얼마 후 나라의 군대는 근처 이웃 나라에서 일어난 반란으로 국경에 병력을 해야 했고 괴물을 토벌할 인원이 턱없이 부족했고 나라와 무림은 협력 하에 나라는 자신을 백성을 지키기 위해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무림은 전쟁 많은 인원들이 죽어 새로운 인재를 찾기 위해 창설된 토벌단은 나라의 도읍 북쪽 산 중턱에 본부를 두고 괴물들을 처리하기 위해 단원을 모집하고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나라와 무림의 협력으로 만들어진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토벌단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본부에는 입단한 단원들이 훈련할 수 있는 훈련장과 쉴 수 있는 숙소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괴물 토벌을 위한 장비를 만들고 살수 있는 대장간과 창고 등의 위치해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7234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4226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디자인 컨셉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F74CA12-A551-4524-9D1C-32197B6127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" t="7964" r="1157" b="4725"/>
          <a:stretch/>
        </p:blipFill>
        <p:spPr>
          <a:xfrm>
            <a:off x="3959317" y="3429001"/>
            <a:ext cx="7537357" cy="264451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75AA319-43A1-4217-88BB-787CB464C197}"/>
              </a:ext>
            </a:extLst>
          </p:cNvPr>
          <p:cNvSpPr txBox="1"/>
          <p:nvPr/>
        </p:nvSpPr>
        <p:spPr>
          <a:xfrm>
            <a:off x="3918611" y="1814016"/>
            <a:ext cx="6857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1800" b="0" dirty="0">
                <a:solidFill>
                  <a:schemeClr val="tx1"/>
                </a:solidFill>
              </a:rPr>
              <a:t>동양풍의 목재 건물로 외벽에 있는 기둥에 붉은 실이 묶여 있고 붉은 실에 곳곳에 </a:t>
            </a:r>
            <a:r>
              <a:rPr lang="ko-KR" altLang="en-US" sz="1800" b="0" dirty="0" err="1">
                <a:solidFill>
                  <a:schemeClr val="tx1"/>
                </a:solidFill>
              </a:rPr>
              <a:t>오방색</a:t>
            </a:r>
            <a:r>
              <a:rPr lang="en-US" altLang="ko-KR" sz="1800" b="0" dirty="0">
                <a:solidFill>
                  <a:schemeClr val="tx1"/>
                </a:solidFill>
              </a:rPr>
              <a:t>(</a:t>
            </a:r>
            <a:r>
              <a:rPr lang="ko-KR" altLang="en-US" sz="1800" b="0" dirty="0">
                <a:solidFill>
                  <a:schemeClr val="tx1"/>
                </a:solidFill>
              </a:rPr>
              <a:t>적색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청색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황색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백색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흑색</a:t>
            </a:r>
            <a:r>
              <a:rPr lang="en-US" altLang="ko-KR" sz="1800" b="0" dirty="0">
                <a:solidFill>
                  <a:schemeClr val="tx1"/>
                </a:solidFill>
              </a:rPr>
              <a:t>)</a:t>
            </a:r>
            <a:r>
              <a:rPr lang="ko-KR" altLang="en-US" dirty="0"/>
              <a:t> 천</a:t>
            </a:r>
            <a:r>
              <a:rPr lang="en-US" altLang="ko-KR" dirty="0"/>
              <a:t>,</a:t>
            </a:r>
            <a:r>
              <a:rPr lang="ko-KR" altLang="en-US" sz="1800" b="0" dirty="0">
                <a:solidFill>
                  <a:schemeClr val="tx1"/>
                </a:solidFill>
              </a:rPr>
              <a:t> 부적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작은 방울들이 매달려 있다</a:t>
            </a:r>
            <a:r>
              <a:rPr lang="en-US" altLang="ko-KR" sz="1800" b="0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A5671E7-F8FB-4CB3-B9B3-8EB283880531}"/>
              </a:ext>
            </a:extLst>
          </p:cNvPr>
          <p:cNvGrpSpPr/>
          <p:nvPr/>
        </p:nvGrpSpPr>
        <p:grpSpPr>
          <a:xfrm>
            <a:off x="695325" y="1158875"/>
            <a:ext cx="3223286" cy="4914636"/>
            <a:chOff x="695325" y="1158875"/>
            <a:chExt cx="3223286" cy="4914636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0D947D3-F89F-4F28-8F85-29FA35781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325" y="1158875"/>
              <a:ext cx="3223286" cy="2233613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A144B7F-323E-4806-AAAA-C6A633C8B9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81" r="17014"/>
            <a:stretch/>
          </p:blipFill>
          <p:spPr>
            <a:xfrm>
              <a:off x="695325" y="3429000"/>
              <a:ext cx="1964713" cy="264451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725D3DD-0482-4683-BEA7-9C2C3FC06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6398" y="5309047"/>
              <a:ext cx="1182213" cy="764464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6B1B2F5-99E2-495B-B6D8-0EF11CFB6E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61" r="19416" b="7354"/>
            <a:stretch/>
          </p:blipFill>
          <p:spPr>
            <a:xfrm>
              <a:off x="2736398" y="3429000"/>
              <a:ext cx="1182213" cy="18800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2190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환경 </a:t>
            </a:r>
            <a:r>
              <a:rPr lang="en-US" altLang="ko-KR" dirty="0"/>
              <a:t>&amp; </a:t>
            </a:r>
            <a:r>
              <a:rPr lang="ko-KR" altLang="en-US" dirty="0"/>
              <a:t>분위기 컨셉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BF843A-D227-4A7E-94AE-C428AAC09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594" y="1153795"/>
            <a:ext cx="4558812" cy="27911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388153-1B69-4ED3-8509-C752FB699C58}"/>
              </a:ext>
            </a:extLst>
          </p:cNvPr>
          <p:cNvSpPr txBox="1"/>
          <p:nvPr/>
        </p:nvSpPr>
        <p:spPr>
          <a:xfrm>
            <a:off x="690563" y="4003979"/>
            <a:ext cx="108061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0" dirty="0">
                <a:solidFill>
                  <a:schemeClr val="tx1"/>
                </a:solidFill>
              </a:rPr>
              <a:t>외부와 단절된 깊은 산속에 위치에 있어 겉으로 볼 때 전체적으로 조용하고 차분한 분위기를 띄운다</a:t>
            </a:r>
            <a:r>
              <a:rPr lang="en-US" altLang="ko-KR" sz="1400" b="0" dirty="0">
                <a:solidFill>
                  <a:schemeClr val="tx1"/>
                </a:solidFill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400" b="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0" dirty="0">
                <a:solidFill>
                  <a:schemeClr val="tx1"/>
                </a:solidFill>
              </a:rPr>
              <a:t>토벌단은 다양한 세력들이 각자의 목적을 가지고 창설되었기 때문에 구성원들 또한 다양한 파벌에서 자신들 만의 목적을 가지고 있다</a:t>
            </a:r>
            <a:r>
              <a:rPr lang="en-US" altLang="ko-KR" sz="1400" b="0" dirty="0">
                <a:solidFill>
                  <a:schemeClr val="tx1"/>
                </a:solidFill>
              </a:rPr>
              <a:t>. </a:t>
            </a:r>
            <a:r>
              <a:rPr lang="ko-KR" altLang="en-US" sz="1400" b="0" dirty="0">
                <a:solidFill>
                  <a:schemeClr val="tx1"/>
                </a:solidFill>
              </a:rPr>
              <a:t>토벌단은 대외적으로 괴물들로 부터 사람들을 보호한다는 목적을 가진 집단이다</a:t>
            </a:r>
            <a:r>
              <a:rPr lang="en-US" altLang="ko-KR" sz="1400" b="0" dirty="0">
                <a:solidFill>
                  <a:schemeClr val="tx1"/>
                </a:solidFill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400" b="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0" dirty="0">
                <a:solidFill>
                  <a:schemeClr val="tx1"/>
                </a:solidFill>
              </a:rPr>
              <a:t>하지만 </a:t>
            </a:r>
            <a:r>
              <a:rPr lang="ko-KR" altLang="en-US" sz="1400" b="0" dirty="0" err="1">
                <a:solidFill>
                  <a:schemeClr val="tx1"/>
                </a:solidFill>
              </a:rPr>
              <a:t>토벌단</a:t>
            </a:r>
            <a:r>
              <a:rPr lang="ko-KR" altLang="en-US" sz="1400" b="0" dirty="0">
                <a:solidFill>
                  <a:schemeClr val="tx1"/>
                </a:solidFill>
              </a:rPr>
              <a:t> 구성원들은 약 </a:t>
            </a:r>
            <a:r>
              <a:rPr lang="en-US" altLang="ko-KR" sz="1400" b="0" dirty="0">
                <a:solidFill>
                  <a:schemeClr val="tx1"/>
                </a:solidFill>
              </a:rPr>
              <a:t>1</a:t>
            </a:r>
            <a:r>
              <a:rPr lang="ko-KR" altLang="en-US" sz="1400" b="0" dirty="0">
                <a:solidFill>
                  <a:schemeClr val="tx1"/>
                </a:solidFill>
              </a:rPr>
              <a:t>년 전에 일어난 정사 대전으로 줄어든 인원의 보충을 위한 재목을 </a:t>
            </a:r>
            <a:r>
              <a:rPr lang="ko-KR" altLang="en-US" sz="1400" dirty="0"/>
              <a:t>찾으려는 무림 세력의 사람들과 대재앙으로 가족</a:t>
            </a:r>
            <a:r>
              <a:rPr lang="en-US" altLang="ko-KR" sz="1400" dirty="0"/>
              <a:t>, </a:t>
            </a:r>
            <a:r>
              <a:rPr lang="ko-KR" altLang="en-US" sz="1400" dirty="0"/>
              <a:t>친구를 잃고 복수를 다짐한 사람들</a:t>
            </a:r>
            <a:r>
              <a:rPr lang="en-US" altLang="ko-KR" sz="1400" dirty="0"/>
              <a:t> </a:t>
            </a:r>
            <a:r>
              <a:rPr lang="ko-KR" altLang="en-US" sz="1400" dirty="0"/>
              <a:t>그리고 단순히 돈을 위해 들어온 다양한 사람들이 모여 있으며</a:t>
            </a:r>
            <a:r>
              <a:rPr lang="en-US" altLang="ko-KR" sz="1400" dirty="0"/>
              <a:t>, </a:t>
            </a:r>
            <a:r>
              <a:rPr lang="ko-KR" altLang="en-US" sz="1400" dirty="0"/>
              <a:t>괴물들을 토벌하기 위해 언제나 죽을 위험을 감수하고 임무를 나가기 때문에 임무 중 사망하는 인원 또한 많다</a:t>
            </a:r>
            <a:r>
              <a:rPr lang="en-US" altLang="ko-KR" sz="1400" dirty="0"/>
              <a:t>. </a:t>
            </a:r>
            <a:endParaRPr lang="en-US" altLang="ko-KR" sz="1400" b="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4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0" dirty="0">
                <a:solidFill>
                  <a:schemeClr val="tx1"/>
                </a:solidFill>
              </a:rPr>
              <a:t>그렇기에 </a:t>
            </a:r>
            <a:r>
              <a:rPr lang="ko-KR" altLang="en-US" sz="1400" b="0" dirty="0" err="1">
                <a:solidFill>
                  <a:schemeClr val="tx1"/>
                </a:solidFill>
              </a:rPr>
              <a:t>토벌단</a:t>
            </a:r>
            <a:r>
              <a:rPr lang="ko-KR" altLang="en-US" sz="1400" b="0" dirty="0">
                <a:solidFill>
                  <a:schemeClr val="tx1"/>
                </a:solidFill>
              </a:rPr>
              <a:t> 내부는 괴물 토벌 활동에 관련된 일을 제외한 교류가 거의 없어 전체적으로 조용하고 삭막한 분위기를 띄운다</a:t>
            </a:r>
            <a:r>
              <a:rPr lang="en-US" altLang="ko-KR" sz="1400" b="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7799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토벌단</a:t>
            </a:r>
            <a:r>
              <a:rPr lang="ko-KR" altLang="en-US" dirty="0"/>
              <a:t> 본부</a:t>
            </a:r>
          </a:p>
        </p:txBody>
      </p:sp>
      <p:graphicFrame>
        <p:nvGraphicFramePr>
          <p:cNvPr id="16" name="표 4">
            <a:extLst>
              <a:ext uri="{FF2B5EF4-FFF2-40B4-BE49-F238E27FC236}">
                <a16:creationId xmlns:a16="http://schemas.microsoft.com/office/drawing/2014/main" id="{A93C22E8-54EE-885F-8315-B90B1FFE2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186052"/>
              </p:ext>
            </p:extLst>
          </p:nvPr>
        </p:nvGraphicFramePr>
        <p:xfrm>
          <a:off x="6125844" y="1190789"/>
          <a:ext cx="5370830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717">
                  <a:extLst>
                    <a:ext uri="{9D8B030D-6E8A-4147-A177-3AD203B41FA5}">
                      <a16:colId xmlns:a16="http://schemas.microsoft.com/office/drawing/2014/main" val="2204258722"/>
                    </a:ext>
                  </a:extLst>
                </a:gridCol>
                <a:gridCol w="4983113">
                  <a:extLst>
                    <a:ext uri="{9D8B030D-6E8A-4147-A177-3AD203B41FA5}">
                      <a16:colId xmlns:a16="http://schemas.microsoft.com/office/drawing/2014/main" val="1026434579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대련장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1524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또는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와 대결할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68664813"/>
                  </a:ext>
                </a:extLst>
              </a:tr>
              <a:tr h="1524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517750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숙소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631632"/>
                  </a:ext>
                </a:extLst>
              </a:tr>
              <a:tr h="1524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휴식을 취하거나 개인 숙소방을 커스텀 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71596174"/>
                  </a:ext>
                </a:extLst>
              </a:tr>
              <a:tr h="15240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3560744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토벌단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본부 건물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863813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층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소비 아이템을 구매할 수 있는 음식점과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퀘스트를 수락 및 완료할 수 있는 임무 접수처가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82433625"/>
                  </a:ext>
                </a:extLst>
              </a:tr>
              <a:tr h="2032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층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세계관에 관련된 정보 및 스킬을 얻을 수 있는 서고가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2147373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층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토벌단장실과 응대실이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9360132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802424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대장간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창고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915453"/>
                  </a:ext>
                </a:extLst>
              </a:tr>
              <a:tr h="1524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층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장비 아이템을 수리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제작할 수 있는 대장간이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41721812"/>
                  </a:ext>
                </a:extLst>
              </a:tr>
              <a:tr h="1524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층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아이템을 보관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구매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대여할 수 있는 창고가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16092067"/>
                  </a:ext>
                </a:extLst>
              </a:tr>
              <a:tr h="15240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660691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토벌단</a:t>
                      </a:r>
                      <a:r>
                        <a:rPr lang="ko-KR" altLang="en-US" sz="1400" dirty="0"/>
                        <a:t> 출입구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184810"/>
                  </a:ext>
                </a:extLst>
              </a:tr>
              <a:tr h="1524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토벌단에 출입할 수 있는 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93188102"/>
                  </a:ext>
                </a:extLst>
              </a:tr>
            </a:tbl>
          </a:graphicData>
        </a:graphic>
      </p:graphicFrame>
      <p:grpSp>
        <p:nvGrpSpPr>
          <p:cNvPr id="20" name="그룹 19">
            <a:extLst>
              <a:ext uri="{FF2B5EF4-FFF2-40B4-BE49-F238E27FC236}">
                <a16:creationId xmlns:a16="http://schemas.microsoft.com/office/drawing/2014/main" id="{61A22785-BE1E-EC1D-6D90-9ECB07BBFA9D}"/>
              </a:ext>
            </a:extLst>
          </p:cNvPr>
          <p:cNvGrpSpPr/>
          <p:nvPr/>
        </p:nvGrpSpPr>
        <p:grpSpPr>
          <a:xfrm>
            <a:off x="699632" y="1420463"/>
            <a:ext cx="5396368" cy="4613458"/>
            <a:chOff x="695326" y="1094885"/>
            <a:chExt cx="5396368" cy="4613458"/>
          </a:xfrm>
        </p:grpSpPr>
        <p:pic>
          <p:nvPicPr>
            <p:cNvPr id="3" name="그림 2" descr="텍스트, 스크린샷, 멀티미디어 소프트웨어, 그래픽 소프트웨어이(가) 표시된 사진&#10;&#10;자동 생성된 설명">
              <a:extLst>
                <a:ext uri="{FF2B5EF4-FFF2-40B4-BE49-F238E27FC236}">
                  <a16:creationId xmlns:a16="http://schemas.microsoft.com/office/drawing/2014/main" id="{BF96E3CB-EC52-D578-864A-A9F7E160B1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95326" y="1148255"/>
              <a:ext cx="5396368" cy="4560088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1422533-F45A-3175-2A63-86BA053CACF3}"/>
                </a:ext>
              </a:extLst>
            </p:cNvPr>
            <p:cNvSpPr/>
            <p:nvPr/>
          </p:nvSpPr>
          <p:spPr>
            <a:xfrm>
              <a:off x="1116823" y="1257954"/>
              <a:ext cx="1417820" cy="105141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47A4157-21B2-A494-C196-64AA47292D22}"/>
                </a:ext>
              </a:extLst>
            </p:cNvPr>
            <p:cNvSpPr/>
            <p:nvPr/>
          </p:nvSpPr>
          <p:spPr>
            <a:xfrm>
              <a:off x="2793056" y="1889073"/>
              <a:ext cx="992137" cy="53926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3473E80-4FE8-1EDF-0205-014985A618E4}"/>
                </a:ext>
              </a:extLst>
            </p:cNvPr>
            <p:cNvSpPr/>
            <p:nvPr/>
          </p:nvSpPr>
          <p:spPr>
            <a:xfrm>
              <a:off x="4163085" y="2586741"/>
              <a:ext cx="1127548" cy="957250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BB1D023-EE20-0264-C72A-E6DCC2EFE210}"/>
                </a:ext>
              </a:extLst>
            </p:cNvPr>
            <p:cNvSpPr/>
            <p:nvPr/>
          </p:nvSpPr>
          <p:spPr>
            <a:xfrm>
              <a:off x="1576582" y="2468162"/>
              <a:ext cx="1858139" cy="1259030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1ACB0C5-0FDE-4555-A208-704ADFB65D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3754" y="1094885"/>
              <a:ext cx="326138" cy="3261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CCF3818E-241F-EDC0-46FD-FB6311DE5C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30002" y="1726004"/>
              <a:ext cx="326138" cy="3261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EFDD9EE-1070-B033-FA95-FA0AEE9B44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13513" y="2301112"/>
              <a:ext cx="326138" cy="3261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2F2BF05C-B447-1EB6-8A7A-CF82E1759B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01129" y="2423672"/>
              <a:ext cx="326138" cy="3261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F125F538-A5FE-130A-334D-BEFE56FF8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6921" y="4715421"/>
              <a:ext cx="326138" cy="3261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화살표: 아래쪽 17">
              <a:extLst>
                <a:ext uri="{FF2B5EF4-FFF2-40B4-BE49-F238E27FC236}">
                  <a16:creationId xmlns:a16="http://schemas.microsoft.com/office/drawing/2014/main" id="{75AE9B0F-0016-531C-FB38-2992A6114766}"/>
                </a:ext>
              </a:extLst>
            </p:cNvPr>
            <p:cNvSpPr/>
            <p:nvPr/>
          </p:nvSpPr>
          <p:spPr>
            <a:xfrm>
              <a:off x="3216365" y="5108331"/>
              <a:ext cx="145597" cy="360795"/>
            </a:xfrm>
            <a:prstGeom prst="downArrow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764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토벌단</a:t>
            </a:r>
            <a:r>
              <a:rPr lang="ko-KR" altLang="en-US" dirty="0"/>
              <a:t> 본부 건물 구조</a:t>
            </a:r>
          </a:p>
        </p:txBody>
      </p:sp>
      <p:graphicFrame>
        <p:nvGraphicFramePr>
          <p:cNvPr id="41" name="표 4">
            <a:extLst>
              <a:ext uri="{FF2B5EF4-FFF2-40B4-BE49-F238E27FC236}">
                <a16:creationId xmlns:a16="http://schemas.microsoft.com/office/drawing/2014/main" id="{44D5A5C4-5BF4-4634-8D30-3D96F1B1E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181771"/>
              </p:ext>
            </p:extLst>
          </p:nvPr>
        </p:nvGraphicFramePr>
        <p:xfrm>
          <a:off x="6555646" y="1648808"/>
          <a:ext cx="488696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992">
                  <a:extLst>
                    <a:ext uri="{9D8B030D-6E8A-4147-A177-3AD203B41FA5}">
                      <a16:colId xmlns:a16="http://schemas.microsoft.com/office/drawing/2014/main" val="2204258722"/>
                    </a:ext>
                  </a:extLst>
                </a:gridCol>
                <a:gridCol w="4565968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객잔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체력과 지구력을 회복할 수 있는 소비 아이템을 구매할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4466408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임무 접수처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임무를 수락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완료할 수 있으며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몬스터를 잡고 나온 아이템을 판매할 수도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0713923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임무 게시판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034878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현재 수락할 수 있는 임무들을 확인할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581210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계단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714952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각 층으로 이동할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868578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출입구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4220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본부 밖과 안으로 이동할 수 있는 출입구다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1602002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단장실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177940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토벌단장이 있는 곳이다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745443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응대실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854979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외부 인원의 응대 시 사용하는 곳이다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1640322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946B57D9-F206-4B9D-A1C7-C40455CD22EA}"/>
              </a:ext>
            </a:extLst>
          </p:cNvPr>
          <p:cNvGrpSpPr/>
          <p:nvPr/>
        </p:nvGrpSpPr>
        <p:grpSpPr>
          <a:xfrm>
            <a:off x="626112" y="1799264"/>
            <a:ext cx="5435282" cy="4125629"/>
            <a:chOff x="626112" y="1799264"/>
            <a:chExt cx="5435282" cy="4125629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58517BC-C992-46C5-958E-55627C440EDB}"/>
                </a:ext>
              </a:extLst>
            </p:cNvPr>
            <p:cNvGrpSpPr/>
            <p:nvPr/>
          </p:nvGrpSpPr>
          <p:grpSpPr>
            <a:xfrm>
              <a:off x="626112" y="1799264"/>
              <a:ext cx="5435282" cy="4116782"/>
              <a:chOff x="626112" y="1063926"/>
              <a:chExt cx="5435282" cy="4116782"/>
            </a:xfrm>
          </p:grpSpPr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ED6954F5-1FAE-4B3E-81D4-BC9A44A902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0563" y="1153795"/>
                <a:ext cx="5370830" cy="4009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747B0F2-2A63-4DA5-A096-04ACCA2B6B74}"/>
                  </a:ext>
                </a:extLst>
              </p:cNvPr>
              <p:cNvSpPr/>
              <p:nvPr/>
            </p:nvSpPr>
            <p:spPr>
              <a:xfrm>
                <a:off x="695325" y="1153795"/>
                <a:ext cx="1151060" cy="622251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97AE8A13-EE6E-4271-9131-A8A380632ADA}"/>
                  </a:ext>
                </a:extLst>
              </p:cNvPr>
              <p:cNvSpPr/>
              <p:nvPr/>
            </p:nvSpPr>
            <p:spPr>
              <a:xfrm>
                <a:off x="2058132" y="1158875"/>
                <a:ext cx="1151060" cy="622251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5A9264AF-3FF1-439B-910C-35CA6985B916}"/>
                  </a:ext>
                </a:extLst>
              </p:cNvPr>
              <p:cNvSpPr/>
              <p:nvPr/>
            </p:nvSpPr>
            <p:spPr>
              <a:xfrm>
                <a:off x="2058131" y="2338755"/>
                <a:ext cx="368545" cy="720969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9D4E7E15-500C-488D-A485-8473A1183471}"/>
                  </a:ext>
                </a:extLst>
              </p:cNvPr>
              <p:cNvSpPr/>
              <p:nvPr/>
            </p:nvSpPr>
            <p:spPr>
              <a:xfrm>
                <a:off x="2058132" y="4450946"/>
                <a:ext cx="676276" cy="720969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2366E8C4-1397-4C9B-BED3-1834A3FA7AB4}"/>
                  </a:ext>
                </a:extLst>
              </p:cNvPr>
              <p:cNvSpPr/>
              <p:nvPr/>
            </p:nvSpPr>
            <p:spPr>
              <a:xfrm>
                <a:off x="4172937" y="4459739"/>
                <a:ext cx="368545" cy="720969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03D3C966-192B-44C8-945F-A0AF19E87AB7}"/>
                  </a:ext>
                </a:extLst>
              </p:cNvPr>
              <p:cNvSpPr/>
              <p:nvPr/>
            </p:nvSpPr>
            <p:spPr>
              <a:xfrm>
                <a:off x="5061988" y="4301428"/>
                <a:ext cx="999406" cy="861695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25CFD288-8DC2-40EB-BE97-1C4A92A41310}"/>
                  </a:ext>
                </a:extLst>
              </p:cNvPr>
              <p:cNvSpPr/>
              <p:nvPr/>
            </p:nvSpPr>
            <p:spPr>
              <a:xfrm>
                <a:off x="4178616" y="3263937"/>
                <a:ext cx="1882778" cy="569510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B933D67B-BC18-416E-BC49-1CEC2C5D1D2F}"/>
                  </a:ext>
                </a:extLst>
              </p:cNvPr>
              <p:cNvSpPr/>
              <p:nvPr/>
            </p:nvSpPr>
            <p:spPr>
              <a:xfrm>
                <a:off x="2896398" y="2816520"/>
                <a:ext cx="207286" cy="217261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132FAF87-5151-48EB-99CC-69403C45FA5B}"/>
                  </a:ext>
                </a:extLst>
              </p:cNvPr>
              <p:cNvSpPr/>
              <p:nvPr/>
            </p:nvSpPr>
            <p:spPr>
              <a:xfrm>
                <a:off x="3731667" y="1991604"/>
                <a:ext cx="207286" cy="217261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E27E35CF-9EB9-4BD6-A638-4289CE4A59C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112" y="1063926"/>
                <a:ext cx="179737" cy="17973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1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2DFD74D7-6FFE-44C2-A298-FB0FA0C92A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62344" y="1063926"/>
                <a:ext cx="179737" cy="17973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2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B9CCEE49-4C60-4236-9786-32525CE4A9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57280" y="2248886"/>
                <a:ext cx="179737" cy="17973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4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565FFE0B-F2E6-4E6E-927F-A90F46ADC2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06528" y="2721776"/>
                <a:ext cx="179737" cy="17973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5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C888B764-531C-49A1-9C25-5842914C12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68263" y="4361077"/>
                <a:ext cx="179737" cy="17973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4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899AC816-FB55-4E10-9C30-D5014A368D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90070" y="4369870"/>
                <a:ext cx="179737" cy="17973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4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93878F01-993F-4D37-A8A3-9AEF0FAA15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90070" y="3174068"/>
                <a:ext cx="179737" cy="17973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6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5AA6624B-CD91-44EA-BFBC-3212F22A73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72119" y="4210169"/>
                <a:ext cx="179737" cy="17973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7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6398D956-6099-414B-B926-EFBD714BC542}"/>
                  </a:ext>
                </a:extLst>
              </p:cNvPr>
              <p:cNvSpPr/>
              <p:nvPr/>
            </p:nvSpPr>
            <p:spPr>
              <a:xfrm>
                <a:off x="3708662" y="1158875"/>
                <a:ext cx="230291" cy="8151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1274A0AC-27E0-4E85-BF01-B7795A3356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41797" y="1892943"/>
                <a:ext cx="179737" cy="17973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5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55EAC525-2887-4F92-81CB-4FA2D7A7AD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41797" y="1084430"/>
                <a:ext cx="179737" cy="17973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3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0D63B36-5E2B-4884-B114-67EBCD2A3D1F}"/>
                </a:ext>
              </a:extLst>
            </p:cNvPr>
            <p:cNvSpPr txBox="1"/>
            <p:nvPr/>
          </p:nvSpPr>
          <p:spPr>
            <a:xfrm>
              <a:off x="695325" y="3429000"/>
              <a:ext cx="784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r>
                <a:rPr lang="ko-KR" altLang="en-US" dirty="0"/>
                <a:t>층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42123F6-C3AA-4590-B996-27BF86E9E837}"/>
                </a:ext>
              </a:extLst>
            </p:cNvPr>
            <p:cNvSpPr txBox="1"/>
            <p:nvPr/>
          </p:nvSpPr>
          <p:spPr>
            <a:xfrm>
              <a:off x="695325" y="5555561"/>
              <a:ext cx="784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</a:t>
              </a:r>
              <a:r>
                <a:rPr lang="ko-KR" altLang="en-US" dirty="0"/>
                <a:t>층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DDD5F72-BFA5-432B-8D57-4ED0FB010F0F}"/>
                </a:ext>
              </a:extLst>
            </p:cNvPr>
            <p:cNvSpPr txBox="1"/>
            <p:nvPr/>
          </p:nvSpPr>
          <p:spPr>
            <a:xfrm>
              <a:off x="4146471" y="3429000"/>
              <a:ext cx="784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</a:t>
              </a:r>
              <a:r>
                <a:rPr lang="ko-KR" altLang="en-US" dirty="0"/>
                <a:t>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2294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</TotalTime>
  <Pages>17</Pages>
  <Words>679</Words>
  <Characters>0</Characters>
  <Application>Microsoft Office PowerPoint</Application>
  <DocSecurity>0</DocSecurity>
  <PresentationFormat>와이드스크린</PresentationFormat>
  <Lines>0</Lines>
  <Paragraphs>113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맵 기획서(토벌단 본부)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스토리 기획서</dc:title>
  <dc:creator>User</dc:creator>
  <cp:lastModifiedBy>정근 윤</cp:lastModifiedBy>
  <cp:revision>465</cp:revision>
  <dcterms:modified xsi:type="dcterms:W3CDTF">2024-03-18T18:25:29Z</dcterms:modified>
  <cp:version>9.103.97.45139</cp:version>
</cp:coreProperties>
</file>