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50" userDrawn="1">
          <p15:clr>
            <a:srgbClr val="A4A3A4"/>
          </p15:clr>
        </p15:guide>
        <p15:guide id="2" orient="horz" pos="907" userDrawn="1">
          <p15:clr>
            <a:srgbClr val="A4A3A4"/>
          </p15:clr>
        </p15:guide>
        <p15:guide id="3" orient="horz" pos="39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60"/>
  </p:normalViewPr>
  <p:slideViewPr>
    <p:cSldViewPr snapToGrid="0" snapToObjects="1" showGuides="1">
      <p:cViewPr varScale="1">
        <p:scale>
          <a:sx n="99" d="100"/>
          <a:sy n="99" d="100"/>
        </p:scale>
        <p:origin x="78" y="306"/>
      </p:cViewPr>
      <p:guideLst>
        <p:guide pos="3840"/>
        <p:guide orient="horz" pos="2150"/>
        <p:guide orient="horz" pos="907"/>
        <p:guide orient="horz" pos="3988"/>
        <p:guide pos="211"/>
        <p:guide pos="7469"/>
        <p:guide orient="horz" pos="1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17/11/2023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PC(방랑자)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140157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PC(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방랑자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)의 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방랑자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)에 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캐릭터의 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en-US" altLang="ko-KR" dirty="0"/>
              <a:t>PC(</a:t>
            </a:r>
            <a:r>
              <a:rPr lang="ko-KR" altLang="en-US" dirty="0"/>
              <a:t>방랑자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243964"/>
              </p:ext>
            </p:extLst>
          </p:nvPr>
        </p:nvGraphicFramePr>
        <p:xfrm>
          <a:off x="335914" y="1456256"/>
          <a:ext cx="11521123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5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PC(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방랑자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‘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방랑엽사전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’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플레이어블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캐릭터로 작중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들에게 </a:t>
                      </a: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 marL="0" indent="0" hangingPunct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92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컨셉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4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표 3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399308"/>
              </p:ext>
            </p:extLst>
          </p:nvPr>
        </p:nvGraphicFramePr>
        <p:xfrm>
          <a:off x="1153160" y="1448802"/>
          <a:ext cx="7963535" cy="2517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3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sz="16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디자</a:t>
                      </a:r>
                      <a:r>
                        <a:rPr lang="ko-KR" sz="16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 컨셉</a:t>
                      </a:r>
                      <a:endParaRPr lang="ko-KR" altLang="en-US" sz="16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등장 캐릭터는 대부분 동양인 계열 캐릭터이다.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옷의 디자인은 한국과 중국의 동양풍 스타일을 섞어서 사용한다.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대부분의 캐릭터는 한국 계열 옷을 입는다.</a:t>
                      </a:r>
                    </a:p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무림 계열 캐릭터는 한국 계열의 옷을 중심으로 중국 계열 옷을 입는다.</a:t>
                      </a:r>
                      <a:endParaRPr lang="en-US" altLang="ko-KR" sz="16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50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본래 무림은 대륙 중심 제국(중국풍)에서 활동 했으나 어떠한 사건을 계기로 본래 중심 인원들이 대부분 죽고 잔존 세력들이 동쪽 나라(</a:t>
                      </a:r>
                      <a:r>
                        <a:rPr lang="ko-KR" altLang="en-US" sz="16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한국풍</a:t>
                      </a: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)로 도망쳐 왔다. 그렇기에 대부분의 사람들은 동쪽 나라의 옷을 입고 무림 소속 캐릭터들은 동쪽 나라의 옷 위에 제국의 갑옷을 입는다.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그림 2" descr="C:/Users/yhgki/AppData/Roaming/PolarisOffice/ETemp/18268_6599416/fImage1006164741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372"/>
          <a:stretch>
            <a:fillRect/>
          </a:stretch>
        </p:blipFill>
        <p:spPr>
          <a:xfrm>
            <a:off x="9194165" y="1448803"/>
            <a:ext cx="2214245" cy="4864368"/>
          </a:xfrm>
          <a:prstGeom prst="rect">
            <a:avLst/>
          </a:prstGeom>
          <a:noFill/>
        </p:spPr>
      </p:pic>
      <p:pic>
        <p:nvPicPr>
          <p:cNvPr id="7" name="그림 3" descr="C:/Users/yhgki/AppData/Roaming/PolarisOffice/ETemp/18268_6599416/fImage457492488467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090" y="4150995"/>
            <a:ext cx="2219960" cy="2153920"/>
          </a:xfrm>
          <a:prstGeom prst="rect">
            <a:avLst/>
          </a:prstGeom>
          <a:noFill/>
        </p:spPr>
      </p:pic>
      <p:pic>
        <p:nvPicPr>
          <p:cNvPr id="8" name="그림 4" descr="C:/Users/yhgki/AppData/Roaming/PolarisOffice/ETemp/18268_6599416/fImage1560267496334.jpe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r="16055"/>
          <a:stretch>
            <a:fillRect/>
          </a:stretch>
        </p:blipFill>
        <p:spPr>
          <a:xfrm>
            <a:off x="1175385" y="4124960"/>
            <a:ext cx="3236595" cy="2161540"/>
          </a:xfrm>
          <a:prstGeom prst="rect">
            <a:avLst/>
          </a:prstGeom>
          <a:noFill/>
        </p:spPr>
      </p:pic>
      <p:pic>
        <p:nvPicPr>
          <p:cNvPr id="9" name="그림 5" descr="C:/Users/yhgki/AppData/Roaming/PolarisOffice/ETemp/18268_6599416/fImage274532506500.jpe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5" r="31046"/>
          <a:stretch>
            <a:fillRect/>
          </a:stretch>
        </p:blipFill>
        <p:spPr>
          <a:xfrm>
            <a:off x="7049135" y="4150995"/>
            <a:ext cx="2067560" cy="2162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20170" cy="107378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j-cs"/>
              </a:rPr>
              <a:t>정책 정립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5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73959"/>
              </p:ext>
            </p:extLst>
          </p:nvPr>
        </p:nvGraphicFramePr>
        <p:xfrm>
          <a:off x="335915" y="1454150"/>
          <a:ext cx="47713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7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8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  <a:endParaRPr lang="ko-KR" altLang="en-US" sz="18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차원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3D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그래픽 풍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실사에 가까운 그래픽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폴리곤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하이 </a:t>
                      </a:r>
                      <a:r>
                        <a:rPr lang="ko-KR" altLang="en-US" sz="18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폴리곤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타입</a:t>
                      </a: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파츠형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그룹 174"/>
          <p:cNvGrpSpPr/>
          <p:nvPr/>
        </p:nvGrpSpPr>
        <p:grpSpPr>
          <a:xfrm>
            <a:off x="349359" y="3997961"/>
            <a:ext cx="3387090" cy="2331026"/>
            <a:chOff x="1475740" y="4113530"/>
            <a:chExt cx="3383280" cy="2240915"/>
          </a:xfrm>
        </p:grpSpPr>
        <p:sp>
          <p:nvSpPr>
            <p:cNvPr id="10" name="도형 18"/>
            <p:cNvSpPr>
              <a:spLocks/>
            </p:cNvSpPr>
            <p:nvPr/>
          </p:nvSpPr>
          <p:spPr>
            <a:xfrm>
              <a:off x="1477645" y="4113530"/>
              <a:ext cx="3381375" cy="2236470"/>
            </a:xfrm>
            <a:prstGeom prst="rect">
              <a:avLst/>
            </a:prstGeom>
            <a:solidFill>
              <a:srgbClr val="1E2123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pic>
          <p:nvPicPr>
            <p:cNvPr id="8" name="그림 8" descr="C:/Users/yhgki/AppData/Roaming/PolarisOffice/ETemp/18268_6599416/fImage10838741179169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297" t="7113" r="37396" b="12146"/>
            <a:stretch>
              <a:fillRect/>
            </a:stretch>
          </p:blipFill>
          <p:spPr>
            <a:xfrm>
              <a:off x="4053205" y="4771390"/>
              <a:ext cx="800100" cy="1582420"/>
            </a:xfrm>
            <a:prstGeom prst="rect">
              <a:avLst/>
            </a:prstGeom>
            <a:noFill/>
          </p:spPr>
        </p:pic>
        <p:pic>
          <p:nvPicPr>
            <p:cNvPr id="6" name="그림 6" descr="C:/Users/yhgki/AppData/Roaming/PolarisOffice/ETemp/18268_6599416/fImage12435911155724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29" t="4825" r="42476" b="9608"/>
            <a:stretch>
              <a:fillRect/>
            </a:stretch>
          </p:blipFill>
          <p:spPr>
            <a:xfrm>
              <a:off x="3288665" y="4449445"/>
              <a:ext cx="762000" cy="1903730"/>
            </a:xfrm>
            <a:prstGeom prst="rect">
              <a:avLst/>
            </a:prstGeom>
            <a:noFill/>
          </p:spPr>
        </p:pic>
        <p:pic>
          <p:nvPicPr>
            <p:cNvPr id="7" name="그림 7" descr="C:/Users/yhgki/AppData/Roaming/PolarisOffice/ETemp/18268_6599416/fImage13179031161478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09" t="1753" r="37552" b="2237"/>
            <a:stretch>
              <a:fillRect/>
            </a:stretch>
          </p:blipFill>
          <p:spPr>
            <a:xfrm>
              <a:off x="1475740" y="4215765"/>
              <a:ext cx="969010" cy="2138680"/>
            </a:xfrm>
            <a:prstGeom prst="rect">
              <a:avLst/>
            </a:prstGeom>
            <a:noFill/>
          </p:spPr>
        </p:pic>
        <p:pic>
          <p:nvPicPr>
            <p:cNvPr id="9" name="그림 9" descr="C:/Users/yhgki/AppData/Roaming/PolarisOffice/ETemp/18268_6599416/fImage11242381189358.png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537" t="2214" r="40736" b="4798"/>
            <a:stretch>
              <a:fillRect/>
            </a:stretch>
          </p:blipFill>
          <p:spPr>
            <a:xfrm>
              <a:off x="2444115" y="4283710"/>
              <a:ext cx="847090" cy="2070100"/>
            </a:xfrm>
            <a:prstGeom prst="rect">
              <a:avLst/>
            </a:prstGeom>
            <a:noFill/>
          </p:spPr>
        </p:pic>
      </p:grpSp>
      <p:grpSp>
        <p:nvGrpSpPr>
          <p:cNvPr id="26" name="그룹 237"/>
          <p:cNvGrpSpPr/>
          <p:nvPr/>
        </p:nvGrpSpPr>
        <p:grpSpPr>
          <a:xfrm>
            <a:off x="9021445" y="1450975"/>
            <a:ext cx="2842260" cy="4904740"/>
            <a:chOff x="9021445" y="1450975"/>
            <a:chExt cx="2842260" cy="4904740"/>
          </a:xfrm>
        </p:grpSpPr>
        <p:pic>
          <p:nvPicPr>
            <p:cNvPr id="12" name="그림 193" descr="C:/Users/yhgki/AppData/Roaming/PolarisOffice/ETemp/18268_6599416/fImage2297401496962.jpeg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2" r="63640"/>
            <a:stretch>
              <a:fillRect/>
            </a:stretch>
          </p:blipFill>
          <p:spPr>
            <a:xfrm>
              <a:off x="9021445" y="1450975"/>
              <a:ext cx="2842260" cy="4900295"/>
            </a:xfrm>
            <a:prstGeom prst="rect">
              <a:avLst/>
            </a:prstGeom>
            <a:noFill/>
          </p:spPr>
        </p:pic>
        <p:sp>
          <p:nvSpPr>
            <p:cNvPr id="13" name="도형 196"/>
            <p:cNvSpPr>
              <a:spLocks/>
            </p:cNvSpPr>
            <p:nvPr/>
          </p:nvSpPr>
          <p:spPr>
            <a:xfrm>
              <a:off x="10911840" y="5783580"/>
              <a:ext cx="476885" cy="572135"/>
            </a:xfrm>
            <a:custGeom>
              <a:avLst/>
              <a:gdLst>
                <a:gd name="TX0" fmla="*/ 68 w 751"/>
                <a:gd name="TY0" fmla="*/ 0 h 901"/>
                <a:gd name="TX1" fmla="*/ 654 w 751"/>
                <a:gd name="TY1" fmla="*/ 68 h 901"/>
                <a:gd name="TX2" fmla="*/ 750 w 751"/>
                <a:gd name="TY2" fmla="*/ 750 h 901"/>
                <a:gd name="TX3" fmla="*/ 381 w 751"/>
                <a:gd name="TY3" fmla="*/ 900 h 901"/>
                <a:gd name="TX4" fmla="*/ 0 w 751"/>
                <a:gd name="TY4" fmla="*/ 709 h 901"/>
                <a:gd name="TX5" fmla="*/ 109 w 751"/>
                <a:gd name="TY5" fmla="*/ 13 h 9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</a:cxnLst>
              <a:rect l="l" t="t" r="r" b="b"/>
              <a:pathLst>
                <a:path w="751" h="901">
                  <a:moveTo>
                    <a:pt x="68" y="0"/>
                  </a:moveTo>
                  <a:lnTo>
                    <a:pt x="654" y="68"/>
                  </a:lnTo>
                  <a:lnTo>
                    <a:pt x="750" y="750"/>
                  </a:lnTo>
                  <a:lnTo>
                    <a:pt x="381" y="900"/>
                  </a:lnTo>
                  <a:lnTo>
                    <a:pt x="0" y="709"/>
                  </a:lnTo>
                  <a:lnTo>
                    <a:pt x="109" y="13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5" name="도형 198"/>
            <p:cNvSpPr>
              <a:spLocks/>
            </p:cNvSpPr>
            <p:nvPr/>
          </p:nvSpPr>
          <p:spPr>
            <a:xfrm>
              <a:off x="10439400" y="3461385"/>
              <a:ext cx="876300" cy="2316480"/>
            </a:xfrm>
            <a:custGeom>
              <a:avLst/>
              <a:gdLst>
                <a:gd name="TX0" fmla="*/ 854 w 1380"/>
                <a:gd name="TY0" fmla="*/ 3722 h 3798"/>
                <a:gd name="TX1" fmla="*/ 1379 w 1380"/>
                <a:gd name="TY1" fmla="*/ 3797 h 3798"/>
                <a:gd name="TX2" fmla="*/ 1341 w 1380"/>
                <a:gd name="TY2" fmla="*/ 2344 h 3798"/>
                <a:gd name="TX3" fmla="*/ 985 w 1380"/>
                <a:gd name="TY3" fmla="*/ 1856 h 3798"/>
                <a:gd name="TX4" fmla="*/ 807 w 1380"/>
                <a:gd name="TY4" fmla="*/ 431 h 3798"/>
                <a:gd name="TX5" fmla="*/ 488 w 1380"/>
                <a:gd name="TY5" fmla="*/ 0 h 3798"/>
                <a:gd name="TX6" fmla="*/ 0 w 1380"/>
                <a:gd name="TY6" fmla="*/ 19 h 3798"/>
                <a:gd name="TX7" fmla="*/ 57 w 1380"/>
                <a:gd name="TY7" fmla="*/ 1003 h 3798"/>
                <a:gd name="TX8" fmla="*/ 300 w 1380"/>
                <a:gd name="TY8" fmla="*/ 1865 h 3798"/>
                <a:gd name="TX9" fmla="*/ 591 w 1380"/>
                <a:gd name="TY9" fmla="*/ 2803 h 3798"/>
                <a:gd name="TX10" fmla="*/ 854 w 1380"/>
                <a:gd name="TY10" fmla="*/ 3722 h 379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380" h="3798">
                  <a:moveTo>
                    <a:pt x="854" y="3722"/>
                  </a:moveTo>
                  <a:lnTo>
                    <a:pt x="1379" y="3797"/>
                  </a:lnTo>
                  <a:lnTo>
                    <a:pt x="1341" y="2344"/>
                  </a:lnTo>
                  <a:lnTo>
                    <a:pt x="985" y="1856"/>
                  </a:lnTo>
                  <a:lnTo>
                    <a:pt x="807" y="431"/>
                  </a:lnTo>
                  <a:lnTo>
                    <a:pt x="488" y="0"/>
                  </a:lnTo>
                  <a:lnTo>
                    <a:pt x="0" y="19"/>
                  </a:lnTo>
                  <a:lnTo>
                    <a:pt x="57" y="1003"/>
                  </a:lnTo>
                  <a:lnTo>
                    <a:pt x="300" y="1865"/>
                  </a:lnTo>
                  <a:lnTo>
                    <a:pt x="591" y="2803"/>
                  </a:lnTo>
                  <a:lnTo>
                    <a:pt x="854" y="3722"/>
                  </a:lnTo>
                  <a:close/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7" name="도형 207"/>
            <p:cNvSpPr>
              <a:spLocks/>
            </p:cNvSpPr>
            <p:nvPr/>
          </p:nvSpPr>
          <p:spPr>
            <a:xfrm>
              <a:off x="10111740" y="2330450"/>
              <a:ext cx="721360" cy="715010"/>
            </a:xfrm>
            <a:custGeom>
              <a:avLst/>
              <a:gdLst>
                <a:gd name="TX0" fmla="*/ 122 w 1136"/>
                <a:gd name="TY0" fmla="*/ 1087 h 1126"/>
                <a:gd name="TX1" fmla="*/ 844 w 1136"/>
                <a:gd name="TY1" fmla="*/ 1125 h 1126"/>
                <a:gd name="TX2" fmla="*/ 975 w 1136"/>
                <a:gd name="TY2" fmla="*/ 731 h 1126"/>
                <a:gd name="TX3" fmla="*/ 910 w 1136"/>
                <a:gd name="TY3" fmla="*/ 497 h 1126"/>
                <a:gd name="TX4" fmla="*/ 1135 w 1136"/>
                <a:gd name="TY4" fmla="*/ 84 h 1126"/>
                <a:gd name="TX5" fmla="*/ 844 w 1136"/>
                <a:gd name="TY5" fmla="*/ 0 h 1126"/>
                <a:gd name="TX6" fmla="*/ 572 w 1136"/>
                <a:gd name="TY6" fmla="*/ 84 h 1126"/>
                <a:gd name="TX7" fmla="*/ 310 w 1136"/>
                <a:gd name="TY7" fmla="*/ 28 h 1126"/>
                <a:gd name="TX8" fmla="*/ 0 w 1136"/>
                <a:gd name="TY8" fmla="*/ 356 h 1126"/>
                <a:gd name="TX9" fmla="*/ 0 w 1136"/>
                <a:gd name="TY9" fmla="*/ 787 h 1126"/>
                <a:gd name="TX10" fmla="*/ 132 w 1136"/>
                <a:gd name="TY10" fmla="*/ 1097 h 112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  <a:cxn ang="0">
                  <a:pos x="TX10" y="TY10"/>
                </a:cxn>
              </a:cxnLst>
              <a:rect l="l" t="t" r="r" b="b"/>
              <a:pathLst>
                <a:path w="1136" h="1126">
                  <a:moveTo>
                    <a:pt x="122" y="1087"/>
                  </a:moveTo>
                  <a:lnTo>
                    <a:pt x="844" y="1125"/>
                  </a:lnTo>
                  <a:lnTo>
                    <a:pt x="975" y="731"/>
                  </a:lnTo>
                  <a:lnTo>
                    <a:pt x="910" y="497"/>
                  </a:lnTo>
                  <a:lnTo>
                    <a:pt x="1135" y="84"/>
                  </a:lnTo>
                  <a:lnTo>
                    <a:pt x="844" y="0"/>
                  </a:lnTo>
                  <a:lnTo>
                    <a:pt x="572" y="84"/>
                  </a:lnTo>
                  <a:lnTo>
                    <a:pt x="310" y="28"/>
                  </a:lnTo>
                  <a:lnTo>
                    <a:pt x="0" y="356"/>
                  </a:lnTo>
                  <a:lnTo>
                    <a:pt x="0" y="787"/>
                  </a:lnTo>
                  <a:lnTo>
                    <a:pt x="132" y="1097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8" name="도형 213"/>
            <p:cNvSpPr>
              <a:spLocks/>
            </p:cNvSpPr>
            <p:nvPr/>
          </p:nvSpPr>
          <p:spPr>
            <a:xfrm>
              <a:off x="10100310" y="3068320"/>
              <a:ext cx="643255" cy="363855"/>
            </a:xfrm>
            <a:custGeom>
              <a:avLst/>
              <a:gdLst>
                <a:gd name="TX0" fmla="*/ 0 w 1013"/>
                <a:gd name="TY0" fmla="*/ 404 h 573"/>
                <a:gd name="TX1" fmla="*/ 487 w 1013"/>
                <a:gd name="TY1" fmla="*/ 572 h 573"/>
                <a:gd name="TX2" fmla="*/ 993 w 1013"/>
                <a:gd name="TY2" fmla="*/ 525 h 573"/>
                <a:gd name="TX3" fmla="*/ 1012 w 1013"/>
                <a:gd name="TY3" fmla="*/ 216 h 573"/>
                <a:gd name="TX4" fmla="*/ 872 w 1013"/>
                <a:gd name="TY4" fmla="*/ 19 h 573"/>
                <a:gd name="TX5" fmla="*/ 140 w 1013"/>
                <a:gd name="TY5" fmla="*/ 0 h 573"/>
                <a:gd name="TX6" fmla="*/ 37 w 1013"/>
                <a:gd name="TY6" fmla="*/ 122 h 573"/>
                <a:gd name="TX7" fmla="*/ 37 w 1013"/>
                <a:gd name="TY7" fmla="*/ 404 h 573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013" h="573">
                  <a:moveTo>
                    <a:pt x="0" y="404"/>
                  </a:moveTo>
                  <a:lnTo>
                    <a:pt x="487" y="572"/>
                  </a:lnTo>
                  <a:lnTo>
                    <a:pt x="993" y="525"/>
                  </a:lnTo>
                  <a:lnTo>
                    <a:pt x="1012" y="216"/>
                  </a:lnTo>
                  <a:lnTo>
                    <a:pt x="872" y="19"/>
                  </a:lnTo>
                  <a:lnTo>
                    <a:pt x="140" y="0"/>
                  </a:lnTo>
                  <a:lnTo>
                    <a:pt x="37" y="122"/>
                  </a:lnTo>
                  <a:lnTo>
                    <a:pt x="37" y="404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19" name="도형 216"/>
            <p:cNvSpPr>
              <a:spLocks/>
            </p:cNvSpPr>
            <p:nvPr/>
          </p:nvSpPr>
          <p:spPr>
            <a:xfrm>
              <a:off x="9992995" y="3401695"/>
              <a:ext cx="566420" cy="2340610"/>
            </a:xfrm>
            <a:custGeom>
              <a:avLst/>
              <a:gdLst>
                <a:gd name="TX0" fmla="*/ 178 w 892"/>
                <a:gd name="TY0" fmla="*/ 0 h 3686"/>
                <a:gd name="TX1" fmla="*/ 581 w 892"/>
                <a:gd name="TY1" fmla="*/ 150 h 3686"/>
                <a:gd name="TX2" fmla="*/ 722 w 892"/>
                <a:gd name="TY2" fmla="*/ 1097 h 3686"/>
                <a:gd name="TX3" fmla="*/ 741 w 892"/>
                <a:gd name="TY3" fmla="*/ 1932 h 3686"/>
                <a:gd name="TX4" fmla="*/ 891 w 892"/>
                <a:gd name="TY4" fmla="*/ 2475 h 3686"/>
                <a:gd name="TX5" fmla="*/ 778 w 892"/>
                <a:gd name="TY5" fmla="*/ 3685 h 3686"/>
                <a:gd name="TX6" fmla="*/ 309 w 892"/>
                <a:gd name="TY6" fmla="*/ 3629 h 3686"/>
                <a:gd name="TX7" fmla="*/ 225 w 892"/>
                <a:gd name="TY7" fmla="*/ 1857 h 3686"/>
                <a:gd name="TX8" fmla="*/ 0 w 892"/>
                <a:gd name="TY8" fmla="*/ 225 h 3686"/>
                <a:gd name="TX9" fmla="*/ 206 w 892"/>
                <a:gd name="TY9" fmla="*/ 19 h 3686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892" h="3686">
                  <a:moveTo>
                    <a:pt x="178" y="0"/>
                  </a:moveTo>
                  <a:lnTo>
                    <a:pt x="581" y="150"/>
                  </a:lnTo>
                  <a:lnTo>
                    <a:pt x="722" y="1097"/>
                  </a:lnTo>
                  <a:lnTo>
                    <a:pt x="741" y="1932"/>
                  </a:lnTo>
                  <a:lnTo>
                    <a:pt x="891" y="2475"/>
                  </a:lnTo>
                  <a:lnTo>
                    <a:pt x="778" y="3685"/>
                  </a:lnTo>
                  <a:lnTo>
                    <a:pt x="309" y="3629"/>
                  </a:lnTo>
                  <a:lnTo>
                    <a:pt x="225" y="1857"/>
                  </a:lnTo>
                  <a:lnTo>
                    <a:pt x="0" y="225"/>
                  </a:lnTo>
                  <a:lnTo>
                    <a:pt x="206" y="19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도형 219"/>
            <p:cNvSpPr>
              <a:spLocks/>
            </p:cNvSpPr>
            <p:nvPr/>
          </p:nvSpPr>
          <p:spPr>
            <a:xfrm>
              <a:off x="10742930" y="2431415"/>
              <a:ext cx="506730" cy="1215390"/>
            </a:xfrm>
            <a:custGeom>
              <a:avLst/>
              <a:gdLst>
                <a:gd name="TX0" fmla="*/ 188 w 798"/>
                <a:gd name="TY0" fmla="*/ 0 h 1914"/>
                <a:gd name="TX1" fmla="*/ 0 w 798"/>
                <a:gd name="TY1" fmla="*/ 338 h 1914"/>
                <a:gd name="TX2" fmla="*/ 131 w 798"/>
                <a:gd name="TY2" fmla="*/ 919 h 1914"/>
                <a:gd name="TX3" fmla="*/ 385 w 798"/>
                <a:gd name="TY3" fmla="*/ 1913 h 1914"/>
                <a:gd name="TX4" fmla="*/ 797 w 798"/>
                <a:gd name="TY4" fmla="*/ 1763 h 1914"/>
                <a:gd name="TX5" fmla="*/ 516 w 798"/>
                <a:gd name="TY5" fmla="*/ 853 h 1914"/>
                <a:gd name="TX6" fmla="*/ 188 w 798"/>
                <a:gd name="TY6" fmla="*/ 47 h 1914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</a:cxnLst>
              <a:rect l="l" t="t" r="r" b="b"/>
              <a:pathLst>
                <a:path w="798" h="1914">
                  <a:moveTo>
                    <a:pt x="188" y="0"/>
                  </a:moveTo>
                  <a:lnTo>
                    <a:pt x="0" y="338"/>
                  </a:lnTo>
                  <a:lnTo>
                    <a:pt x="131" y="919"/>
                  </a:lnTo>
                  <a:lnTo>
                    <a:pt x="385" y="1913"/>
                  </a:lnTo>
                  <a:lnTo>
                    <a:pt x="797" y="1763"/>
                  </a:lnTo>
                  <a:lnTo>
                    <a:pt x="516" y="853"/>
                  </a:lnTo>
                  <a:lnTo>
                    <a:pt x="188" y="47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1" name="도형 222"/>
            <p:cNvSpPr>
              <a:spLocks/>
            </p:cNvSpPr>
            <p:nvPr/>
          </p:nvSpPr>
          <p:spPr>
            <a:xfrm>
              <a:off x="11064240" y="3616325"/>
              <a:ext cx="429260" cy="381635"/>
            </a:xfrm>
            <a:custGeom>
              <a:avLst/>
              <a:gdLst>
                <a:gd name="TX0" fmla="*/ 0 w 676"/>
                <a:gd name="TY0" fmla="*/ 84 h 601"/>
                <a:gd name="TX1" fmla="*/ 75 w 676"/>
                <a:gd name="TY1" fmla="*/ 581 h 601"/>
                <a:gd name="TX2" fmla="*/ 254 w 676"/>
                <a:gd name="TY2" fmla="*/ 600 h 601"/>
                <a:gd name="TX3" fmla="*/ 263 w 676"/>
                <a:gd name="TY3" fmla="*/ 441 h 601"/>
                <a:gd name="TX4" fmla="*/ 450 w 676"/>
                <a:gd name="TY4" fmla="*/ 534 h 601"/>
                <a:gd name="TX5" fmla="*/ 675 w 676"/>
                <a:gd name="TY5" fmla="*/ 544 h 601"/>
                <a:gd name="TX6" fmla="*/ 638 w 676"/>
                <a:gd name="TY6" fmla="*/ 291 h 601"/>
                <a:gd name="TX7" fmla="*/ 404 w 676"/>
                <a:gd name="TY7" fmla="*/ 150 h 601"/>
                <a:gd name="TX8" fmla="*/ 291 w 676"/>
                <a:gd name="TY8" fmla="*/ 0 h 601"/>
                <a:gd name="TX9" fmla="*/ 19 w 676"/>
                <a:gd name="TY9" fmla="*/ 56 h 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  <a:cxn ang="0">
                  <a:pos x="TX9" y="TY9"/>
                </a:cxn>
              </a:cxnLst>
              <a:rect l="l" t="t" r="r" b="b"/>
              <a:pathLst>
                <a:path w="676" h="601">
                  <a:moveTo>
                    <a:pt x="0" y="84"/>
                  </a:moveTo>
                  <a:lnTo>
                    <a:pt x="75" y="581"/>
                  </a:lnTo>
                  <a:lnTo>
                    <a:pt x="254" y="600"/>
                  </a:lnTo>
                  <a:lnTo>
                    <a:pt x="263" y="441"/>
                  </a:lnTo>
                  <a:lnTo>
                    <a:pt x="450" y="534"/>
                  </a:lnTo>
                  <a:lnTo>
                    <a:pt x="675" y="544"/>
                  </a:lnTo>
                  <a:lnTo>
                    <a:pt x="638" y="291"/>
                  </a:lnTo>
                  <a:lnTo>
                    <a:pt x="404" y="150"/>
                  </a:lnTo>
                  <a:lnTo>
                    <a:pt x="291" y="0"/>
                  </a:lnTo>
                  <a:lnTo>
                    <a:pt x="19" y="56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2" name="도형 225"/>
            <p:cNvSpPr>
              <a:spLocks/>
            </p:cNvSpPr>
            <p:nvPr/>
          </p:nvSpPr>
          <p:spPr>
            <a:xfrm>
              <a:off x="9659620" y="2574925"/>
              <a:ext cx="501015" cy="595630"/>
            </a:xfrm>
            <a:custGeom>
              <a:avLst/>
              <a:gdLst>
                <a:gd name="TX0" fmla="*/ 657 w 789"/>
                <a:gd name="TY0" fmla="*/ 0 h 938"/>
                <a:gd name="TX1" fmla="*/ 610 w 789"/>
                <a:gd name="TY1" fmla="*/ 478 h 938"/>
                <a:gd name="TX2" fmla="*/ 357 w 789"/>
                <a:gd name="TY2" fmla="*/ 122 h 938"/>
                <a:gd name="TX3" fmla="*/ 0 w 789"/>
                <a:gd name="TY3" fmla="*/ 375 h 938"/>
                <a:gd name="TX4" fmla="*/ 516 w 789"/>
                <a:gd name="TY4" fmla="*/ 937 h 938"/>
                <a:gd name="TX5" fmla="*/ 788 w 789"/>
                <a:gd name="TY5" fmla="*/ 750 h 938"/>
                <a:gd name="TX6" fmla="*/ 722 w 789"/>
                <a:gd name="TY6" fmla="*/ 487 h 938"/>
                <a:gd name="TX7" fmla="*/ 647 w 789"/>
                <a:gd name="TY7" fmla="*/ 56 h 938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789" h="938">
                  <a:moveTo>
                    <a:pt x="657" y="0"/>
                  </a:moveTo>
                  <a:lnTo>
                    <a:pt x="610" y="478"/>
                  </a:lnTo>
                  <a:lnTo>
                    <a:pt x="357" y="122"/>
                  </a:lnTo>
                  <a:lnTo>
                    <a:pt x="0" y="375"/>
                  </a:lnTo>
                  <a:lnTo>
                    <a:pt x="516" y="937"/>
                  </a:lnTo>
                  <a:lnTo>
                    <a:pt x="788" y="750"/>
                  </a:lnTo>
                  <a:lnTo>
                    <a:pt x="722" y="487"/>
                  </a:lnTo>
                  <a:lnTo>
                    <a:pt x="647" y="56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3" name="도형 228"/>
            <p:cNvSpPr>
              <a:spLocks/>
            </p:cNvSpPr>
            <p:nvPr/>
          </p:nvSpPr>
          <p:spPr>
            <a:xfrm>
              <a:off x="9796780" y="5759450"/>
              <a:ext cx="786130" cy="441325"/>
            </a:xfrm>
            <a:custGeom>
              <a:avLst/>
              <a:gdLst>
                <a:gd name="TX0" fmla="*/ 618 w 1238"/>
                <a:gd name="TY0" fmla="*/ 0 h 695"/>
                <a:gd name="TX1" fmla="*/ 1106 w 1238"/>
                <a:gd name="TY1" fmla="*/ 84 h 695"/>
                <a:gd name="TX2" fmla="*/ 1237 w 1238"/>
                <a:gd name="TY2" fmla="*/ 412 h 695"/>
                <a:gd name="TX3" fmla="*/ 768 w 1238"/>
                <a:gd name="TY3" fmla="*/ 581 h 695"/>
                <a:gd name="TX4" fmla="*/ 384 w 1238"/>
                <a:gd name="TY4" fmla="*/ 694 h 695"/>
                <a:gd name="TX5" fmla="*/ 0 w 1238"/>
                <a:gd name="TY5" fmla="*/ 553 h 695"/>
                <a:gd name="TX6" fmla="*/ 0 w 1238"/>
                <a:gd name="TY6" fmla="*/ 347 h 695"/>
                <a:gd name="TX7" fmla="*/ 431 w 1238"/>
                <a:gd name="TY7" fmla="*/ 159 h 695"/>
                <a:gd name="TX8" fmla="*/ 646 w 1238"/>
                <a:gd name="TY8" fmla="*/ 0 h 695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1238" h="695">
                  <a:moveTo>
                    <a:pt x="618" y="0"/>
                  </a:moveTo>
                  <a:lnTo>
                    <a:pt x="1106" y="84"/>
                  </a:lnTo>
                  <a:lnTo>
                    <a:pt x="1237" y="412"/>
                  </a:lnTo>
                  <a:lnTo>
                    <a:pt x="768" y="581"/>
                  </a:lnTo>
                  <a:lnTo>
                    <a:pt x="384" y="694"/>
                  </a:lnTo>
                  <a:lnTo>
                    <a:pt x="0" y="553"/>
                  </a:lnTo>
                  <a:lnTo>
                    <a:pt x="0" y="347"/>
                  </a:lnTo>
                  <a:lnTo>
                    <a:pt x="431" y="159"/>
                  </a:lnTo>
                  <a:lnTo>
                    <a:pt x="646" y="0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4" name="도형 231"/>
            <p:cNvSpPr>
              <a:spLocks/>
            </p:cNvSpPr>
            <p:nvPr/>
          </p:nvSpPr>
          <p:spPr>
            <a:xfrm>
              <a:off x="9624060" y="2342515"/>
              <a:ext cx="244475" cy="381635"/>
            </a:xfrm>
            <a:custGeom>
              <a:avLst/>
              <a:gdLst>
                <a:gd name="TX0" fmla="*/ 93 w 385"/>
                <a:gd name="TY0" fmla="*/ 600 h 601"/>
                <a:gd name="TX1" fmla="*/ 384 w 385"/>
                <a:gd name="TY1" fmla="*/ 431 h 601"/>
                <a:gd name="TX2" fmla="*/ 365 w 385"/>
                <a:gd name="TY2" fmla="*/ 206 h 601"/>
                <a:gd name="TX3" fmla="*/ 253 w 385"/>
                <a:gd name="TY3" fmla="*/ 178 h 601"/>
                <a:gd name="TX4" fmla="*/ 150 w 385"/>
                <a:gd name="TY4" fmla="*/ 0 h 601"/>
                <a:gd name="TX5" fmla="*/ 0 w 385"/>
                <a:gd name="TY5" fmla="*/ 28 h 601"/>
                <a:gd name="TX6" fmla="*/ 56 w 385"/>
                <a:gd name="TY6" fmla="*/ 187 h 601"/>
                <a:gd name="TX7" fmla="*/ 56 w 385"/>
                <a:gd name="TY7" fmla="*/ 318 h 601"/>
                <a:gd name="TX8" fmla="*/ 103 w 385"/>
                <a:gd name="TY8" fmla="*/ 590 h 601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  <a:cxn ang="0">
                  <a:pos x="TX8" y="TY8"/>
                </a:cxn>
              </a:cxnLst>
              <a:rect l="l" t="t" r="r" b="b"/>
              <a:pathLst>
                <a:path w="385" h="601">
                  <a:moveTo>
                    <a:pt x="93" y="600"/>
                  </a:moveTo>
                  <a:lnTo>
                    <a:pt x="384" y="431"/>
                  </a:lnTo>
                  <a:lnTo>
                    <a:pt x="365" y="206"/>
                  </a:lnTo>
                  <a:lnTo>
                    <a:pt x="253" y="178"/>
                  </a:lnTo>
                  <a:lnTo>
                    <a:pt x="150" y="0"/>
                  </a:lnTo>
                  <a:lnTo>
                    <a:pt x="0" y="28"/>
                  </a:lnTo>
                  <a:lnTo>
                    <a:pt x="56" y="187"/>
                  </a:lnTo>
                  <a:lnTo>
                    <a:pt x="56" y="318"/>
                  </a:lnTo>
                  <a:lnTo>
                    <a:pt x="103" y="590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234"/>
            <p:cNvSpPr>
              <a:spLocks/>
            </p:cNvSpPr>
            <p:nvPr/>
          </p:nvSpPr>
          <p:spPr>
            <a:xfrm>
              <a:off x="10213340" y="1657350"/>
              <a:ext cx="643255" cy="685165"/>
            </a:xfrm>
            <a:custGeom>
              <a:avLst/>
              <a:gdLst>
                <a:gd name="TX0" fmla="*/ 347 w 1013"/>
                <a:gd name="TY0" fmla="*/ 1068 h 1079"/>
                <a:gd name="TX1" fmla="*/ 797 w 1013"/>
                <a:gd name="TY1" fmla="*/ 956 h 1079"/>
                <a:gd name="TX2" fmla="*/ 1012 w 1013"/>
                <a:gd name="TY2" fmla="*/ 712 h 1079"/>
                <a:gd name="TX3" fmla="*/ 844 w 1013"/>
                <a:gd name="TY3" fmla="*/ 168 h 1079"/>
                <a:gd name="TX4" fmla="*/ 384 w 1013"/>
                <a:gd name="TY4" fmla="*/ 0 h 1079"/>
                <a:gd name="TX5" fmla="*/ 0 w 1013"/>
                <a:gd name="TY5" fmla="*/ 262 h 1079"/>
                <a:gd name="TX6" fmla="*/ 84 w 1013"/>
                <a:gd name="TY6" fmla="*/ 900 h 1079"/>
                <a:gd name="TX7" fmla="*/ 309 w 1013"/>
                <a:gd name="TY7" fmla="*/ 1078 h 1079"/>
              </a:gdLst>
              <a:ahLst/>
              <a:cxnLst>
                <a:cxn ang="0">
                  <a:pos x="TX0" y="TY0"/>
                </a:cxn>
                <a:cxn ang="0">
                  <a:pos x="TX1" y="TY1"/>
                </a:cxn>
                <a:cxn ang="0">
                  <a:pos x="TX2" y="TY2"/>
                </a:cxn>
                <a:cxn ang="0">
                  <a:pos x="TX3" y="TY3"/>
                </a:cxn>
                <a:cxn ang="0">
                  <a:pos x="TX4" y="TY4"/>
                </a:cxn>
                <a:cxn ang="0">
                  <a:pos x="TX5" y="TY5"/>
                </a:cxn>
                <a:cxn ang="0">
                  <a:pos x="TX6" y="TY6"/>
                </a:cxn>
                <a:cxn ang="0">
                  <a:pos x="TX7" y="TY7"/>
                </a:cxn>
              </a:cxnLst>
              <a:rect l="l" t="t" r="r" b="b"/>
              <a:pathLst>
                <a:path w="1013" h="1079">
                  <a:moveTo>
                    <a:pt x="347" y="1068"/>
                  </a:moveTo>
                  <a:lnTo>
                    <a:pt x="797" y="956"/>
                  </a:lnTo>
                  <a:lnTo>
                    <a:pt x="1012" y="712"/>
                  </a:lnTo>
                  <a:lnTo>
                    <a:pt x="844" y="168"/>
                  </a:lnTo>
                  <a:lnTo>
                    <a:pt x="384" y="0"/>
                  </a:lnTo>
                  <a:lnTo>
                    <a:pt x="0" y="262"/>
                  </a:lnTo>
                  <a:lnTo>
                    <a:pt x="84" y="900"/>
                  </a:lnTo>
                  <a:lnTo>
                    <a:pt x="309" y="1078"/>
                  </a:lnTo>
                </a:path>
              </a:pathLst>
            </a:custGeom>
            <a:ln w="1270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0" tIns="0" rIns="0" bIns="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aphicFrame>
        <p:nvGraphicFramePr>
          <p:cNvPr id="27" name="표 241"/>
          <p:cNvGraphicFramePr>
            <a:graphicFrameLocks noGrp="1"/>
          </p:cNvGraphicFramePr>
          <p:nvPr/>
        </p:nvGraphicFramePr>
        <p:xfrm>
          <a:off x="6822440" y="1444625"/>
          <a:ext cx="1207135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600" b="1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파츠 구분</a:t>
                      </a:r>
                      <a:endParaRPr lang="ko-KR" altLang="en-US" sz="1600" b="1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머리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상체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하체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팔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손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다리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0" lvl="1" indent="0" algn="r" latinLnBrk="0" hangingPunct="1">
                        <a:buFontTx/>
                        <a:buNone/>
                      </a:pPr>
                      <a:r>
                        <a:rPr lang="ko-KR" altLang="en-US" sz="16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발</a:t>
                      </a:r>
                    </a:p>
                  </a:txBody>
                  <a:tcPr marL="90170" marR="90170" marT="46990" marB="469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" name="도형 242"/>
          <p:cNvSpPr>
            <a:spLocks/>
          </p:cNvSpPr>
          <p:nvPr/>
        </p:nvSpPr>
        <p:spPr>
          <a:xfrm>
            <a:off x="7670800" y="1784350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243"/>
          <p:cNvSpPr>
            <a:spLocks/>
          </p:cNvSpPr>
          <p:nvPr/>
        </p:nvSpPr>
        <p:spPr>
          <a:xfrm>
            <a:off x="7670800" y="2144395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244"/>
          <p:cNvSpPr>
            <a:spLocks/>
          </p:cNvSpPr>
          <p:nvPr/>
        </p:nvSpPr>
        <p:spPr>
          <a:xfrm>
            <a:off x="7670800" y="2504440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245"/>
          <p:cNvSpPr>
            <a:spLocks/>
          </p:cNvSpPr>
          <p:nvPr/>
        </p:nvSpPr>
        <p:spPr>
          <a:xfrm>
            <a:off x="7671435" y="2864485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249"/>
          <p:cNvSpPr>
            <a:spLocks/>
          </p:cNvSpPr>
          <p:nvPr/>
        </p:nvSpPr>
        <p:spPr>
          <a:xfrm>
            <a:off x="7671435" y="3224530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250"/>
          <p:cNvSpPr>
            <a:spLocks/>
          </p:cNvSpPr>
          <p:nvPr/>
        </p:nvSpPr>
        <p:spPr>
          <a:xfrm>
            <a:off x="7671435" y="3584575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51"/>
          <p:cNvSpPr>
            <a:spLocks/>
          </p:cNvSpPr>
          <p:nvPr/>
        </p:nvSpPr>
        <p:spPr>
          <a:xfrm>
            <a:off x="7671435" y="3944620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252"/>
          <p:cNvSpPr>
            <a:spLocks/>
          </p:cNvSpPr>
          <p:nvPr/>
        </p:nvSpPr>
        <p:spPr>
          <a:xfrm>
            <a:off x="7671435" y="4304665"/>
            <a:ext cx="360680" cy="360680"/>
          </a:xfrm>
          <a:prstGeom prst="rect">
            <a:avLst/>
          </a:prstGeom>
          <a:noFill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6" name="도형 280"/>
          <p:cNvCxnSpPr/>
          <p:nvPr/>
        </p:nvCxnSpPr>
        <p:spPr>
          <a:xfrm>
            <a:off x="8030845" y="1964055"/>
            <a:ext cx="2183130" cy="36195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도형 281"/>
          <p:cNvCxnSpPr/>
          <p:nvPr/>
        </p:nvCxnSpPr>
        <p:spPr>
          <a:xfrm>
            <a:off x="8030845" y="2324100"/>
            <a:ext cx="2263140" cy="216535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도형 282"/>
          <p:cNvCxnSpPr/>
          <p:nvPr/>
        </p:nvCxnSpPr>
        <p:spPr>
          <a:xfrm>
            <a:off x="8030845" y="2684145"/>
            <a:ext cx="2383790" cy="523240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284"/>
          <p:cNvCxnSpPr/>
          <p:nvPr/>
        </p:nvCxnSpPr>
        <p:spPr>
          <a:xfrm>
            <a:off x="8031480" y="3044190"/>
            <a:ext cx="2999105" cy="290195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도형 285"/>
          <p:cNvCxnSpPr/>
          <p:nvPr/>
        </p:nvCxnSpPr>
        <p:spPr>
          <a:xfrm>
            <a:off x="8031480" y="3404235"/>
            <a:ext cx="3033395" cy="403225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도형 287"/>
          <p:cNvCxnSpPr/>
          <p:nvPr/>
        </p:nvCxnSpPr>
        <p:spPr>
          <a:xfrm>
            <a:off x="8031480" y="3764280"/>
            <a:ext cx="2186305" cy="687705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89"/>
          <p:cNvCxnSpPr>
            <a:stCxn id="34" idx="3"/>
          </p:cNvCxnSpPr>
          <p:nvPr/>
        </p:nvCxnSpPr>
        <p:spPr>
          <a:xfrm>
            <a:off x="8031480" y="4124325"/>
            <a:ext cx="2129155" cy="1781810"/>
          </a:xfrm>
          <a:prstGeom prst="line">
            <a:avLst/>
          </a:prstGeom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66D49D9A-BA66-464B-A341-C3E0DCF29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83928"/>
              </p:ext>
            </p:extLst>
          </p:nvPr>
        </p:nvGraphicFramePr>
        <p:xfrm>
          <a:off x="351266" y="3439026"/>
          <a:ext cx="3385184" cy="655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2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296">
                  <a:extLst>
                    <a:ext uri="{9D8B030D-6E8A-4147-A177-3AD203B41FA5}">
                      <a16:colId xmlns:a16="http://schemas.microsoft.com/office/drawing/2014/main" val="2906606703"/>
                    </a:ext>
                  </a:extLst>
                </a:gridCol>
                <a:gridCol w="846296">
                  <a:extLst>
                    <a:ext uri="{9D8B030D-6E8A-4147-A177-3AD203B41FA5}">
                      <a16:colId xmlns:a16="http://schemas.microsoft.com/office/drawing/2014/main" val="4041012305"/>
                    </a:ext>
                  </a:extLst>
                </a:gridCol>
                <a:gridCol w="846296">
                  <a:extLst>
                    <a:ext uri="{9D8B030D-6E8A-4147-A177-3AD203B41FA5}">
                      <a16:colId xmlns:a16="http://schemas.microsoft.com/office/drawing/2014/main" val="2562571029"/>
                    </a:ext>
                  </a:extLst>
                </a:gridCol>
              </a:tblGrid>
              <a:tr h="344603">
                <a:tc gridSpan="4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4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등신</a:t>
                      </a: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428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</a:p>
                  </a:txBody>
                  <a:tcPr marL="90170" marR="90170" marT="46990" marB="469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</a:t>
                      </a:r>
                    </a:p>
                  </a:txBody>
                  <a:tcPr marL="90170" marR="90170" marT="46990" marB="469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청소년</a:t>
                      </a:r>
                    </a:p>
                  </a:txBody>
                  <a:tcPr marL="90170" marR="90170" marT="46990" marB="469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유아</a:t>
                      </a:r>
                    </a:p>
                  </a:txBody>
                  <a:tcPr marL="90170" marR="90170" marT="46990" marB="469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ADDDC2C6-DA69-4499-B673-B37403120AE0}"/>
              </a:ext>
            </a:extLst>
          </p:cNvPr>
          <p:cNvGrpSpPr/>
          <p:nvPr/>
        </p:nvGrpSpPr>
        <p:grpSpPr>
          <a:xfrm>
            <a:off x="351267" y="4088071"/>
            <a:ext cx="3385183" cy="2249730"/>
            <a:chOff x="351267" y="4088071"/>
            <a:chExt cx="3385183" cy="2249730"/>
          </a:xfrm>
        </p:grpSpPr>
        <p:sp>
          <p:nvSpPr>
            <p:cNvPr id="46" name="도형 242">
              <a:extLst>
                <a:ext uri="{FF2B5EF4-FFF2-40B4-BE49-F238E27FC236}">
                  <a16:creationId xmlns:a16="http://schemas.microsoft.com/office/drawing/2014/main" id="{DFCB2B31-5F94-4001-95D5-31F3528FCC23}"/>
                </a:ext>
              </a:extLst>
            </p:cNvPr>
            <p:cNvSpPr>
              <a:spLocks/>
            </p:cNvSpPr>
            <p:nvPr/>
          </p:nvSpPr>
          <p:spPr>
            <a:xfrm>
              <a:off x="351267" y="4088071"/>
              <a:ext cx="338518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7" name="도형 243">
              <a:extLst>
                <a:ext uri="{FF2B5EF4-FFF2-40B4-BE49-F238E27FC236}">
                  <a16:creationId xmlns:a16="http://schemas.microsoft.com/office/drawing/2014/main" id="{E48FF07C-6C0F-4A1D-A56B-EAFCEB664F5B}"/>
                </a:ext>
              </a:extLst>
            </p:cNvPr>
            <p:cNvSpPr>
              <a:spLocks/>
            </p:cNvSpPr>
            <p:nvPr/>
          </p:nvSpPr>
          <p:spPr>
            <a:xfrm>
              <a:off x="351267" y="4407481"/>
              <a:ext cx="338518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8" name="도형 244">
              <a:extLst>
                <a:ext uri="{FF2B5EF4-FFF2-40B4-BE49-F238E27FC236}">
                  <a16:creationId xmlns:a16="http://schemas.microsoft.com/office/drawing/2014/main" id="{7E8DAF63-97C6-494B-B585-1161DA788219}"/>
                </a:ext>
              </a:extLst>
            </p:cNvPr>
            <p:cNvSpPr>
              <a:spLocks/>
            </p:cNvSpPr>
            <p:nvPr/>
          </p:nvSpPr>
          <p:spPr>
            <a:xfrm>
              <a:off x="351267" y="4726891"/>
              <a:ext cx="338518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49" name="도형 245">
              <a:extLst>
                <a:ext uri="{FF2B5EF4-FFF2-40B4-BE49-F238E27FC236}">
                  <a16:creationId xmlns:a16="http://schemas.microsoft.com/office/drawing/2014/main" id="{97580F44-45FE-4B32-8503-CF069CDEC177}"/>
                </a:ext>
              </a:extLst>
            </p:cNvPr>
            <p:cNvSpPr>
              <a:spLocks/>
            </p:cNvSpPr>
            <p:nvPr/>
          </p:nvSpPr>
          <p:spPr>
            <a:xfrm>
              <a:off x="357206" y="5046301"/>
              <a:ext cx="337352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0" name="도형 249">
              <a:extLst>
                <a:ext uri="{FF2B5EF4-FFF2-40B4-BE49-F238E27FC236}">
                  <a16:creationId xmlns:a16="http://schemas.microsoft.com/office/drawing/2014/main" id="{D5F01CD0-F9B5-4DCF-9074-159A02AD3583}"/>
                </a:ext>
              </a:extLst>
            </p:cNvPr>
            <p:cNvSpPr>
              <a:spLocks/>
            </p:cNvSpPr>
            <p:nvPr/>
          </p:nvSpPr>
          <p:spPr>
            <a:xfrm>
              <a:off x="357206" y="5365711"/>
              <a:ext cx="337352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1" name="도형 250">
              <a:extLst>
                <a:ext uri="{FF2B5EF4-FFF2-40B4-BE49-F238E27FC236}">
                  <a16:creationId xmlns:a16="http://schemas.microsoft.com/office/drawing/2014/main" id="{24ED67B7-1C73-45BC-9082-68DD3A468532}"/>
                </a:ext>
              </a:extLst>
            </p:cNvPr>
            <p:cNvSpPr>
              <a:spLocks/>
            </p:cNvSpPr>
            <p:nvPr/>
          </p:nvSpPr>
          <p:spPr>
            <a:xfrm>
              <a:off x="357206" y="5691769"/>
              <a:ext cx="337352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2" name="도형 251">
              <a:extLst>
                <a:ext uri="{FF2B5EF4-FFF2-40B4-BE49-F238E27FC236}">
                  <a16:creationId xmlns:a16="http://schemas.microsoft.com/office/drawing/2014/main" id="{587DBD6C-D914-43DB-801E-177BDEA1A41D}"/>
                </a:ext>
              </a:extLst>
            </p:cNvPr>
            <p:cNvSpPr>
              <a:spLocks/>
            </p:cNvSpPr>
            <p:nvPr/>
          </p:nvSpPr>
          <p:spPr>
            <a:xfrm>
              <a:off x="357206" y="6017828"/>
              <a:ext cx="3373523" cy="319973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4470" cy="36639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6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7" name="표 3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49"/>
              </p:ext>
            </p:extLst>
          </p:nvPr>
        </p:nvGraphicFramePr>
        <p:xfrm>
          <a:off x="329565" y="190500"/>
          <a:ext cx="3080385" cy="191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6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245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sz="14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캐릭터 설정</a:t>
                      </a:r>
                      <a:endParaRPr lang="ko-KR" altLang="en-US" sz="14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방랑자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4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·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성격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냉정 하지만 괴물에 관련된 일에는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복수귀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적인 면모를 보인다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종족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인간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765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직업</a:t>
                      </a: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사냥꾼 →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일원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표 3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39072"/>
              </p:ext>
            </p:extLst>
          </p:nvPr>
        </p:nvGraphicFramePr>
        <p:xfrm>
          <a:off x="8791575" y="135255"/>
          <a:ext cx="3070860" cy="497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0957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ko-KR" altLang="en-US" sz="1400" b="0" i="0" kern="1200" dirty="0">
                          <a:solidFill>
                            <a:schemeClr val="bg1"/>
                          </a:solidFill>
                          <a:latin typeface="맑은 고딕" charset="0"/>
                          <a:ea typeface="맑은 고딕" charset="0"/>
                        </a:rPr>
                        <a:t>배경</a:t>
                      </a: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2403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년 전 무림에서는 정파와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사파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간의 갈등이 점점 커져 결국 전쟁이 일어났고 무림내 수많은 사람들이 죽어 나갔지만 무림에 속해 있지 않는 사람들에게는 그저 먼 이야기 였다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</a:p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하지만 무림에 정사 대전이 끝나갈 무렵 괴물들의 숫자가 폭발적으로 늘어 났고 사람들은 그제서야 알게 되었다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 동안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전쟁 속에서 죽어간 사람들이 괴물들을 억제해 왔고 그 억제력이 없어진 지금 괴물들을 막을 것은 없다는 것을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…</a:t>
                      </a:r>
                    </a:p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전국 각지에서 소식이 들려왔다 괴물들이 마을을 습격한 이야기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가족이 친구가 이웃 들이 괴물이 된 이야기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고향을 잃고 난민이 되어 떠도는 사람들의 이야기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…</a:t>
                      </a:r>
                    </a:p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방랑자 또한 그 재앙 속에서 가족과 친구들을 잃고 떠도는 사람 중 하나였다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괴물들에 대한 공포는 증오가 되었고 방랑자는 가족과 친구들의 복수를 위해 괴물 사냥꾼이 되어 전국을 떠돌고 있었다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그러던 중에 소식이 들려왔다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괴물들을 사냥하기 위한 단체 토벌단이 새워졌고 단원들을 모집하고 있다는 이야기를 들은 방랑자는 토벌단에 가입하기 위해 걸음을 옮겼다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492936"/>
              </p:ext>
            </p:extLst>
          </p:nvPr>
        </p:nvGraphicFramePr>
        <p:xfrm>
          <a:off x="3771900" y="5007577"/>
          <a:ext cx="4648200" cy="113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6756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특징</a:t>
                      </a: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354">
                <a:tc>
                  <a:txBody>
                    <a:bodyPr/>
                    <a:lstStyle/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척 정도의 길이를 가진 검과 낡은 활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자루를 가지고 다닌다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 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본래 전투와는 거리가 있는 삶을 살았기에 전문적인 전투 기술을 배우지 않아 아류 정도의 검술 실력과 어설픈 활 솜씨를 가지고 있다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  <a:p>
                      <a:pPr marL="0" lvl="1" indent="0" algn="l" latinLnBrk="0" hangingPunct="1">
                        <a:buFontTx/>
                        <a:buNone/>
                      </a:pPr>
                      <a:r>
                        <a:rPr lang="ko-KR" altLang="en-US" sz="1000" b="0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토벌단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활동을 하며 전국을 돌아다니던 중에 만난 무림 세력들에게 친분을 쌓고 그들에게 배운 무공과 기술들로 괴물들을 상대한다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622304"/>
              </p:ext>
            </p:extLst>
          </p:nvPr>
        </p:nvGraphicFramePr>
        <p:xfrm>
          <a:off x="470534" y="5435626"/>
          <a:ext cx="2939416" cy="68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708">
                  <a:extLst>
                    <a:ext uri="{9D8B030D-6E8A-4147-A177-3AD203B41FA5}">
                      <a16:colId xmlns:a16="http://schemas.microsoft.com/office/drawing/2014/main" val="263803701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외형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남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외형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(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)</a:t>
                      </a:r>
                      <a:endParaRPr lang="ko-KR" altLang="en-US" sz="10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6~7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척 정도의 키를 가지고 있는 청년</a:t>
                      </a: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just" latinLnBrk="0" hangingPunct="1">
                        <a:buFontTx/>
                        <a:buNone/>
                      </a:pP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5~6</a:t>
                      </a:r>
                      <a:r>
                        <a:rPr lang="ko-KR" altLang="en-US" sz="10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척 정도의 키를 가지고 있는 여인</a:t>
                      </a:r>
                    </a:p>
                  </a:txBody>
                  <a:tcPr marL="90170" marR="90170" marT="46990" marB="46990">
                    <a:solidFill>
                      <a:schemeClr val="bg1">
                        <a:lumMod val="95000"/>
                        <a:lumOff val="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" name="그림 7" descr="C:/Users/yhgki/AppData/Roaming/PolarisOffice/ETemp/18268_6599416/fImage13179031161478.png">
            <a:extLst>
              <a:ext uri="{FF2B5EF4-FFF2-40B4-BE49-F238E27FC236}">
                <a16:creationId xmlns:a16="http://schemas.microsoft.com/office/drawing/2014/main" id="{FC558F10-11BA-4219-8B59-70B30A2437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9" t="1753" r="37552" b="2237"/>
          <a:stretch>
            <a:fillRect/>
          </a:stretch>
        </p:blipFill>
        <p:spPr>
          <a:xfrm>
            <a:off x="655721" y="2182913"/>
            <a:ext cx="1282406" cy="3171518"/>
          </a:xfrm>
          <a:prstGeom prst="rect">
            <a:avLst/>
          </a:prstGeom>
          <a:noFill/>
        </p:spPr>
      </p:pic>
      <p:pic>
        <p:nvPicPr>
          <p:cNvPr id="17" name="그림 9" descr="C:/Users/yhgki/AppData/Roaming/PolarisOffice/ETemp/18268_6599416/fImage11242381189358.png">
            <a:extLst>
              <a:ext uri="{FF2B5EF4-FFF2-40B4-BE49-F238E27FC236}">
                <a16:creationId xmlns:a16="http://schemas.microsoft.com/office/drawing/2014/main" id="{790D77EF-45D6-4D8B-9432-EBABEC17480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7" t="2214" r="40736" b="4798"/>
          <a:stretch>
            <a:fillRect/>
          </a:stretch>
        </p:blipFill>
        <p:spPr>
          <a:xfrm>
            <a:off x="1937286" y="2181971"/>
            <a:ext cx="1121055" cy="3171518"/>
          </a:xfrm>
          <a:prstGeom prst="rect">
            <a:avLst/>
          </a:prstGeom>
          <a:noFill/>
        </p:spPr>
      </p:pic>
      <p:pic>
        <p:nvPicPr>
          <p:cNvPr id="27" name="그림 11">
            <a:extLst>
              <a:ext uri="{FF2B5EF4-FFF2-40B4-BE49-F238E27FC236}">
                <a16:creationId xmlns:a16="http://schemas.microsoft.com/office/drawing/2014/main" id="{236C56B3-358F-4334-B7F2-DF0B7577FE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05" r="20814"/>
          <a:stretch>
            <a:fillRect/>
          </a:stretch>
        </p:blipFill>
        <p:spPr>
          <a:xfrm>
            <a:off x="4210140" y="987278"/>
            <a:ext cx="1861820" cy="3506470"/>
          </a:xfrm>
          <a:prstGeom prst="rect">
            <a:avLst/>
          </a:prstGeom>
          <a:noFill/>
        </p:spPr>
      </p:pic>
      <p:pic>
        <p:nvPicPr>
          <p:cNvPr id="28" name="그림 12">
            <a:extLst>
              <a:ext uri="{FF2B5EF4-FFF2-40B4-BE49-F238E27FC236}">
                <a16:creationId xmlns:a16="http://schemas.microsoft.com/office/drawing/2014/main" id="{0033BEFB-FA92-46FC-989E-EFBE38AE9F6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0264"/>
          <a:stretch>
            <a:fillRect/>
          </a:stretch>
        </p:blipFill>
        <p:spPr>
          <a:xfrm>
            <a:off x="6146890" y="970768"/>
            <a:ext cx="1492885" cy="35229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Pages>7</Pages>
  <Words>457</Words>
  <Characters>0</Characters>
  <Application>Microsoft Office PowerPoint</Application>
  <DocSecurity>0</DocSecurity>
  <PresentationFormat>와이드스크린</PresentationFormat>
  <Lines>0</Lines>
  <Paragraphs>73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PC(방랑자) 컨텐츠 기획서</vt:lpstr>
      <vt:lpstr>문서 개요</vt:lpstr>
      <vt:lpstr>PC(방랑자)</vt:lpstr>
      <vt:lpstr>컨셉 정립</vt:lpstr>
      <vt:lpstr>정책 정립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18</cp:revision>
  <dcterms:modified xsi:type="dcterms:W3CDTF">2023-11-17T10:49:48Z</dcterms:modified>
  <cp:version>9.103.97.45139</cp:version>
</cp:coreProperties>
</file>