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10"/>
  </p:notesMasterIdLst>
  <p:handoutMasterIdLst>
    <p:handoutMasterId r:id="rId11"/>
  </p:handoutMasterIdLst>
  <p:sldIdLst>
    <p:sldId id="256" r:id="rId2"/>
    <p:sldId id="395" r:id="rId3"/>
    <p:sldId id="398" r:id="rId4"/>
    <p:sldId id="399" r:id="rId5"/>
    <p:sldId id="396" r:id="rId6"/>
    <p:sldId id="389" r:id="rId7"/>
    <p:sldId id="397" r:id="rId8"/>
    <p:sldId id="40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364" userDrawn="1">
          <p15:clr>
            <a:srgbClr val="A4A3A4"/>
          </p15:clr>
        </p15:guide>
        <p15:guide id="2" orient="horz" pos="64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  <p15:guide id="7" orient="horz" pos="799" userDrawn="1">
          <p15:clr>
            <a:srgbClr val="A4A3A4"/>
          </p15:clr>
        </p15:guide>
        <p15:guide id="8" pos="438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orient="horz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A6A6A6"/>
    <a:srgbClr val="FF8585"/>
    <a:srgbClr val="7F7F7F"/>
    <a:srgbClr val="2F5597"/>
    <a:srgbClr val="C55A11"/>
    <a:srgbClr val="F8CBAD"/>
    <a:srgbClr val="BDD7EE"/>
    <a:srgbClr val="7C7C7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279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1116" y="318"/>
      </p:cViewPr>
      <p:guideLst>
        <p:guide pos="3840"/>
        <p:guide orient="horz" pos="2364"/>
        <p:guide orient="horz" pos="640"/>
        <p:guide orient="horz" pos="4088"/>
        <p:guide pos="211"/>
        <p:guide pos="7469"/>
        <p:guide orient="horz" pos="232"/>
        <p:guide orient="horz" pos="799"/>
        <p:guide pos="438"/>
        <p:guide pos="7242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30/04/2025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30/04/2025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30/04/2025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30/04/2025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30/04/2025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30/04/2025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30/04/2025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30/04/2025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30/04/2025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30/04/2025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30/04/2025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30/04/2025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 err="1">
                <a:ln w="15875">
                  <a:solidFill>
                    <a:schemeClr val="bg1"/>
                  </a:solidFill>
                </a:ln>
              </a:rPr>
              <a:t>Solateria</a:t>
            </a:r>
            <a:br>
              <a:rPr lang="en-US" altLang="ko-KR" b="1" dirty="0">
                <a:ln w="15875">
                  <a:solidFill>
                    <a:schemeClr val="bg1"/>
                  </a:solidFill>
                </a:ln>
              </a:rPr>
            </a:br>
            <a:r>
              <a:rPr lang="ko-KR" altLang="en-US" sz="4800" b="1" dirty="0">
                <a:ln w="15875">
                  <a:solidFill>
                    <a:schemeClr val="bg1"/>
                  </a:solidFill>
                </a:ln>
              </a:rPr>
              <a:t>열기 시스템 역기획서</a:t>
            </a:r>
            <a:endParaRPr lang="ko-KR" altLang="en-US" b="1" dirty="0">
              <a:ln w="15875">
                <a:solidFill>
                  <a:schemeClr val="bg1"/>
                </a:solidFill>
              </a:ln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b="1" dirty="0">
                <a:ln w="3175">
                  <a:solidFill>
                    <a:schemeClr val="bg1"/>
                  </a:solidFill>
                </a:ln>
              </a:rPr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88241-50BC-2A29-8672-D289AA80F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E8D085E-0CFC-91F5-F15F-61FBDD838A33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열기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개요</a:t>
            </a:r>
            <a:endParaRPr lang="en-US" altLang="ko-KR" sz="24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7E01A37-CB8C-474A-F583-E34560294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734069"/>
              </p:ext>
            </p:extLst>
          </p:nvPr>
        </p:nvGraphicFramePr>
        <p:xfrm>
          <a:off x="1190919" y="1508760"/>
          <a:ext cx="98101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162">
                  <a:extLst>
                    <a:ext uri="{9D8B030D-6E8A-4147-A177-3AD203B41FA5}">
                      <a16:colId xmlns:a16="http://schemas.microsoft.com/office/drawing/2014/main" val="1841855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열기 시스템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스팀 페이지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게임 정보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게임 특징에 열기 시스템 설명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08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 속성 파이론 전사인 당신은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패링과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파이론 액션에서 열기를 모아 훨씬 강력한 공격을 할 수 있습니다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끊임없이 전투하고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열기 레벨을 유지해 몰아치는 전투를 즐기세요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당신이 지나간 자리엔 모든 것이 불타 아무것도 남지 않을 것입니다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730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열기 시스템 기획의도 추측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441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패링을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적극적으로 활용하는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솔라테리아의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전투에서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패링에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추가적인 리턴을 주는 것으로 플레이어가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패링을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적극적으로 활용하고 적응할 수 있게 기획하였다고 생각한다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9332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D789AEFA-BF06-F052-0C5F-090CE324D3C7}"/>
              </a:ext>
            </a:extLst>
          </p:cNvPr>
          <p:cNvSpPr/>
          <p:nvPr/>
        </p:nvSpPr>
        <p:spPr>
          <a:xfrm>
            <a:off x="1919452" y="4002548"/>
            <a:ext cx="3378412" cy="506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열기 시스템 알고리즘 추측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D0DBE7-B574-B2C0-6D2E-73F611F445AC}"/>
              </a:ext>
            </a:extLst>
          </p:cNvPr>
          <p:cNvSpPr/>
          <p:nvPr/>
        </p:nvSpPr>
        <p:spPr>
          <a:xfrm>
            <a:off x="4426036" y="4865149"/>
            <a:ext cx="1270000" cy="434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패링</a:t>
            </a:r>
            <a:r>
              <a:rPr lang="ko-KR" altLang="en-US" dirty="0"/>
              <a:t> 성공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7DF94A-109D-4448-E649-1C356B57FC09}"/>
              </a:ext>
            </a:extLst>
          </p:cNvPr>
          <p:cNvSpPr/>
          <p:nvPr/>
        </p:nvSpPr>
        <p:spPr>
          <a:xfrm>
            <a:off x="6221658" y="4865149"/>
            <a:ext cx="1270000" cy="434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열기 획득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036C46-B597-0224-3EA7-3AC4EB1E3D85}"/>
              </a:ext>
            </a:extLst>
          </p:cNvPr>
          <p:cNvSpPr/>
          <p:nvPr/>
        </p:nvSpPr>
        <p:spPr>
          <a:xfrm>
            <a:off x="5878600" y="5510273"/>
            <a:ext cx="1270000" cy="434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열기 소모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C9FBB0-F8E2-376E-C2BC-CD0EE3929DFE}"/>
              </a:ext>
            </a:extLst>
          </p:cNvPr>
          <p:cNvSpPr/>
          <p:nvPr/>
        </p:nvSpPr>
        <p:spPr>
          <a:xfrm>
            <a:off x="7777570" y="5510273"/>
            <a:ext cx="2072794" cy="434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파이론 액션 발동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42A76F1-5E26-4100-9C15-76C603CDF1F1}"/>
              </a:ext>
            </a:extLst>
          </p:cNvPr>
          <p:cNvSpPr/>
          <p:nvPr/>
        </p:nvSpPr>
        <p:spPr>
          <a:xfrm>
            <a:off x="5798591" y="4945937"/>
            <a:ext cx="320511" cy="2733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FCCB284-0245-117E-7A90-4A2F93881FCA}"/>
              </a:ext>
            </a:extLst>
          </p:cNvPr>
          <p:cNvSpPr/>
          <p:nvPr/>
        </p:nvSpPr>
        <p:spPr>
          <a:xfrm>
            <a:off x="5403859" y="5591061"/>
            <a:ext cx="320511" cy="2733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519FAC5-AF22-1DA6-C50B-B767029D0AC6}"/>
              </a:ext>
            </a:extLst>
          </p:cNvPr>
          <p:cNvSpPr/>
          <p:nvPr/>
        </p:nvSpPr>
        <p:spPr>
          <a:xfrm>
            <a:off x="7302830" y="5591061"/>
            <a:ext cx="320511" cy="2733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CAA1AA-2A0C-52AC-B9A3-842F5BC090D2}"/>
              </a:ext>
            </a:extLst>
          </p:cNvPr>
          <p:cNvSpPr/>
          <p:nvPr/>
        </p:nvSpPr>
        <p:spPr>
          <a:xfrm>
            <a:off x="2630414" y="4865149"/>
            <a:ext cx="1270000" cy="434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패링</a:t>
            </a:r>
            <a:r>
              <a:rPr lang="ko-KR" altLang="en-US" dirty="0"/>
              <a:t> 시도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DFA3AA7-7E11-7010-AC7B-123C473E4F64}"/>
              </a:ext>
            </a:extLst>
          </p:cNvPr>
          <p:cNvSpPr/>
          <p:nvPr/>
        </p:nvSpPr>
        <p:spPr>
          <a:xfrm>
            <a:off x="4002969" y="4945937"/>
            <a:ext cx="320511" cy="2733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B83CCA-5DD0-503B-B1CF-8FC78F17B2C8}"/>
              </a:ext>
            </a:extLst>
          </p:cNvPr>
          <p:cNvSpPr/>
          <p:nvPr/>
        </p:nvSpPr>
        <p:spPr>
          <a:xfrm>
            <a:off x="2630414" y="5510273"/>
            <a:ext cx="2619215" cy="434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파이론 액션 발동 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34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FEFEA-2B0E-D045-0E22-8701004D6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BA2F059-5012-3578-29CE-6D4E2F861D0E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열기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알고리즘 추측</a:t>
            </a:r>
            <a:endParaRPr lang="en-US" altLang="ko-KR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810213-51FC-3DCE-A898-4447A9670344}"/>
              </a:ext>
            </a:extLst>
          </p:cNvPr>
          <p:cNvSpPr/>
          <p:nvPr/>
        </p:nvSpPr>
        <p:spPr>
          <a:xfrm>
            <a:off x="1919452" y="1949177"/>
            <a:ext cx="2619215" cy="506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열기 획득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알고리즘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CD8236-B9F0-5B52-250A-94DC484C0657}"/>
              </a:ext>
            </a:extLst>
          </p:cNvPr>
          <p:cNvSpPr/>
          <p:nvPr/>
        </p:nvSpPr>
        <p:spPr>
          <a:xfrm>
            <a:off x="4426036" y="2675088"/>
            <a:ext cx="1270000" cy="434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패링</a:t>
            </a:r>
            <a:r>
              <a:rPr lang="ko-KR" altLang="en-US" dirty="0"/>
              <a:t> 성공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87E351-42BF-D57D-7360-3F4F00FE2D88}"/>
              </a:ext>
            </a:extLst>
          </p:cNvPr>
          <p:cNvSpPr/>
          <p:nvPr/>
        </p:nvSpPr>
        <p:spPr>
          <a:xfrm>
            <a:off x="6221658" y="2675088"/>
            <a:ext cx="1270000" cy="434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열기 획득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166E15-599B-E966-5599-364084936CF0}"/>
              </a:ext>
            </a:extLst>
          </p:cNvPr>
          <p:cNvSpPr/>
          <p:nvPr/>
        </p:nvSpPr>
        <p:spPr>
          <a:xfrm>
            <a:off x="5878600" y="4754044"/>
            <a:ext cx="1270000" cy="434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열기 소모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8409D6-B200-EC2D-4107-AA83912F3E26}"/>
              </a:ext>
            </a:extLst>
          </p:cNvPr>
          <p:cNvSpPr/>
          <p:nvPr/>
        </p:nvSpPr>
        <p:spPr>
          <a:xfrm>
            <a:off x="7777570" y="4754044"/>
            <a:ext cx="2072794" cy="434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파이론 액션 발동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6112AB3-AEC1-F6D6-772F-6EC19EE78587}"/>
              </a:ext>
            </a:extLst>
          </p:cNvPr>
          <p:cNvSpPr/>
          <p:nvPr/>
        </p:nvSpPr>
        <p:spPr>
          <a:xfrm>
            <a:off x="5798591" y="2755876"/>
            <a:ext cx="320511" cy="2733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8539860-E18A-B6CB-3FF5-BFF70AADEBA1}"/>
              </a:ext>
            </a:extLst>
          </p:cNvPr>
          <p:cNvSpPr/>
          <p:nvPr/>
        </p:nvSpPr>
        <p:spPr>
          <a:xfrm>
            <a:off x="5403859" y="4834832"/>
            <a:ext cx="320511" cy="2733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6CEEBCF-8A2F-0D99-BF72-ED1C73DC1C97}"/>
              </a:ext>
            </a:extLst>
          </p:cNvPr>
          <p:cNvSpPr/>
          <p:nvPr/>
        </p:nvSpPr>
        <p:spPr>
          <a:xfrm>
            <a:off x="7302830" y="4834832"/>
            <a:ext cx="320511" cy="2733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0705C0-FB06-D903-75DA-18A7FAC96002}"/>
              </a:ext>
            </a:extLst>
          </p:cNvPr>
          <p:cNvSpPr/>
          <p:nvPr/>
        </p:nvSpPr>
        <p:spPr>
          <a:xfrm>
            <a:off x="2630414" y="2675088"/>
            <a:ext cx="1270000" cy="434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패링</a:t>
            </a:r>
            <a:r>
              <a:rPr lang="ko-KR" altLang="en-US" dirty="0"/>
              <a:t> 시도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A82D669-9059-8E7A-9834-149E2AB78F62}"/>
              </a:ext>
            </a:extLst>
          </p:cNvPr>
          <p:cNvSpPr/>
          <p:nvPr/>
        </p:nvSpPr>
        <p:spPr>
          <a:xfrm>
            <a:off x="4002969" y="2755876"/>
            <a:ext cx="320511" cy="2733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1269B0-B6DA-32A6-F6C8-BB271B7D3471}"/>
              </a:ext>
            </a:extLst>
          </p:cNvPr>
          <p:cNvSpPr/>
          <p:nvPr/>
        </p:nvSpPr>
        <p:spPr>
          <a:xfrm>
            <a:off x="2630414" y="4754044"/>
            <a:ext cx="2619215" cy="434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파이론 액션 발동 시도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0B2C12-A359-4883-FFE4-785404B9D8B2}"/>
              </a:ext>
            </a:extLst>
          </p:cNvPr>
          <p:cNvSpPr/>
          <p:nvPr/>
        </p:nvSpPr>
        <p:spPr>
          <a:xfrm>
            <a:off x="1919452" y="4058306"/>
            <a:ext cx="2833523" cy="506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파이론 액션 알고리즘</a:t>
            </a:r>
          </a:p>
        </p:txBody>
      </p:sp>
    </p:spTree>
    <p:extLst>
      <p:ext uri="{BB962C8B-B14F-4D97-AF65-F5344CB8AC3E}">
        <p14:creationId xmlns:p14="http://schemas.microsoft.com/office/powerpoint/2010/main" val="55707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0FD64-7277-0554-0FAE-AC8F23E39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0956B2F-DD4F-177F-CF00-0216DDFAA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87389"/>
              </p:ext>
            </p:extLst>
          </p:nvPr>
        </p:nvGraphicFramePr>
        <p:xfrm>
          <a:off x="3225640" y="1707716"/>
          <a:ext cx="5740718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718">
                  <a:extLst>
                    <a:ext uri="{9D8B030D-6E8A-4147-A177-3AD203B41FA5}">
                      <a16:colId xmlns:a16="http://schemas.microsoft.com/office/drawing/2014/main" val="1841855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열기 시스템 규칙 추측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08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패링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성공 시 일정량의 잔기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가칭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획득한다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730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잔기가 일정량 이상 모일 경우 열기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가칭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 변환된다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771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획득하는 잔기는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패링한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공격에 따라서 달라진다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867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패링한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대상의 등급 또는 공격의 위험도가 높을 수록 많은 량의 잔기를 획득한다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03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열기는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까지 획득할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29291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1DBFE59-823B-BFBE-5F4B-1C4F493E4860}"/>
              </a:ext>
            </a:extLst>
          </p:cNvPr>
          <p:cNvSpPr/>
          <p:nvPr/>
        </p:nvSpPr>
        <p:spPr>
          <a:xfrm>
            <a:off x="2009354" y="3752850"/>
            <a:ext cx="2938298" cy="3786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열기에 따른 </a:t>
            </a:r>
            <a:r>
              <a:rPr lang="en-US" altLang="ko-KR" sz="2000" b="1" dirty="0"/>
              <a:t>UI </a:t>
            </a:r>
            <a:r>
              <a:rPr lang="ko-KR" altLang="en-US" sz="2000" b="1" dirty="0"/>
              <a:t>변화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1517A10-D1FE-A61E-5B66-C1DD018AB951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열기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규칙 추측</a:t>
            </a:r>
            <a:endParaRPr lang="en-US" altLang="ko-KR" sz="24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FD11B8B-8C61-12FF-FCEB-4130CCBF4859}"/>
              </a:ext>
            </a:extLst>
          </p:cNvPr>
          <p:cNvGrpSpPr/>
          <p:nvPr/>
        </p:nvGrpSpPr>
        <p:grpSpPr>
          <a:xfrm>
            <a:off x="2733746" y="4329832"/>
            <a:ext cx="2709488" cy="1852693"/>
            <a:chOff x="2773805" y="4329832"/>
            <a:chExt cx="2709488" cy="185269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C029604-0D6F-1D69-9785-B4F130816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3805" y="4329832"/>
              <a:ext cx="1262319" cy="152400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0B3632-4811-BAC2-06CB-5E813C683502}"/>
                </a:ext>
              </a:extLst>
            </p:cNvPr>
            <p:cNvSpPr txBox="1"/>
            <p:nvPr/>
          </p:nvSpPr>
          <p:spPr>
            <a:xfrm>
              <a:off x="3683068" y="5813193"/>
              <a:ext cx="1800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열기 </a:t>
              </a:r>
              <a:r>
                <a:rPr lang="en-US" altLang="ko-KR" dirty="0"/>
                <a:t>- 0</a:t>
              </a:r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BA91CC4-B6FB-4CFA-050D-3C515E991D1A}"/>
              </a:ext>
            </a:extLst>
          </p:cNvPr>
          <p:cNvGrpSpPr/>
          <p:nvPr/>
        </p:nvGrpSpPr>
        <p:grpSpPr>
          <a:xfrm>
            <a:off x="5368468" y="4329831"/>
            <a:ext cx="2600363" cy="1852694"/>
            <a:chOff x="4668056" y="4329831"/>
            <a:chExt cx="2600363" cy="185269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8FEB1D4-BA04-DFEB-8471-96BAB81CA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8056" y="4329831"/>
              <a:ext cx="1262319" cy="152400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8822AF-78C2-8FF2-81C2-4B80405E6884}"/>
                </a:ext>
              </a:extLst>
            </p:cNvPr>
            <p:cNvSpPr txBox="1"/>
            <p:nvPr/>
          </p:nvSpPr>
          <p:spPr>
            <a:xfrm>
              <a:off x="5468194" y="5813193"/>
              <a:ext cx="1800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잔기 획득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6ED9D3-B272-880D-43A1-6B425DCE89DA}"/>
              </a:ext>
            </a:extLst>
          </p:cNvPr>
          <p:cNvGrpSpPr/>
          <p:nvPr/>
        </p:nvGrpSpPr>
        <p:grpSpPr>
          <a:xfrm>
            <a:off x="7677214" y="4329832"/>
            <a:ext cx="2672543" cy="1852693"/>
            <a:chOff x="6915363" y="4329832"/>
            <a:chExt cx="2672543" cy="185269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B2ACD1F-7C6A-18BF-BD18-87F21B449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5363" y="4329832"/>
              <a:ext cx="1262319" cy="152400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651CF5-6722-4E66-69AB-7B1F773820B5}"/>
                </a:ext>
              </a:extLst>
            </p:cNvPr>
            <p:cNvSpPr txBox="1"/>
            <p:nvPr/>
          </p:nvSpPr>
          <p:spPr>
            <a:xfrm>
              <a:off x="7787681" y="5813193"/>
              <a:ext cx="1800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열기 </a:t>
              </a:r>
              <a:r>
                <a:rPr lang="en-US" altLang="ko-KR" dirty="0"/>
                <a:t>- 1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457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69DFB-0B28-B0A9-BB8D-A51B33364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87EE346-D42A-7070-C985-2B86CCAACE00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열기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추측에 따른 보완점</a:t>
            </a:r>
            <a:endParaRPr lang="en-US" altLang="ko-KR" sz="24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B302D56-283B-7BB6-A63E-5DB76A6C1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2939"/>
              </p:ext>
            </p:extLst>
          </p:nvPr>
        </p:nvGraphicFramePr>
        <p:xfrm>
          <a:off x="759298" y="1625338"/>
          <a:ext cx="1067340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3402">
                  <a:extLst>
                    <a:ext uri="{9D8B030D-6E8A-4147-A177-3AD203B41FA5}">
                      <a16:colId xmlns:a16="http://schemas.microsoft.com/office/drawing/2014/main" val="1841855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열기 획득 방법이 </a:t>
                      </a: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패링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 밖에 없을 경우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08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플레이어가 열기를 획득할 수 방법을 추가하는 것으로 기존보다 파이론 액션을 전투에서 더욱 적극적으로 활용하고 파이론 액션을 필요로 하는 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맵에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기밋이나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퍼즐을 해결하는 과정에서 소모될 수 있는 시간과 과정을 단축할 수 있게 한다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적을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 타격할 경우 열기를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획득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적을 타격할 경우 소량의 열기를 획득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 동안 기를 모으는 것으로 열기를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획득 등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730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열기의 활용법이 파이론 액션만을 위한 자원 뿐일 경우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441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열기를 획득으로 얻을 수 있는 리턴을 늘리는 것으로 게임 플레이를 기존보다 다채롭게 하여 플레이어가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솔라테리아에서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경험할 수 있는 경험을 보다 다양하게 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예시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열기가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이상일 경우 적 타격 시 화염속성 추가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열기가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이상일 경우 능력치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열기를 획득할 경우 체력을 일정량 회복 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93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70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불 성질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개요 및 기획의도</a:t>
            </a:r>
            <a:endParaRPr lang="en-US" altLang="ko-KR" sz="24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A2C91B7-E40B-48F3-BCCA-CD5820568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3200"/>
              </p:ext>
            </p:extLst>
          </p:nvPr>
        </p:nvGraphicFramePr>
        <p:xfrm>
          <a:off x="853567" y="1954354"/>
          <a:ext cx="1048486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4865">
                  <a:extLst>
                    <a:ext uri="{9D8B030D-6E8A-4147-A177-3AD203B41FA5}">
                      <a16:colId xmlns:a16="http://schemas.microsoft.com/office/drawing/2014/main" val="1841855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불 성질 시스템 이란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08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지닌 불의 성질을 고유의 특징을 가진 다양한 불로 변화할 수 있는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플레이어는 불의 성질을 변환하는 것으로 다양한 효과를 얻을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예시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잔불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파이론 액션으로 열기 소모 시 일정 시간 동안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불의 잔재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보유한 수치 만큼 열기를 지닌 것으로 취급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획득한다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보유한 열기 수치에 비례하여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일정 범위 내에 적에게 지속적인 피해를 준다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분출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보유한 열기가 최대 보유량에 도달한 경우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기본 공격에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파동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일종의 투사체로 적에게 닿으면 피해가 발생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분출한다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730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441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시스템을 사용하는 것으로 플레이에 큰 변화를 주어 게임에서 얻을 수 있는 경험을 다양하게 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79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8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22D71-3470-A7E6-9464-4ADB1FB09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5D0E4A6-E782-E75D-A5F0-62B36F05CD0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불 성질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불 성질 변환 규칙</a:t>
            </a:r>
            <a:endParaRPr lang="en-US" altLang="ko-KR" sz="24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57C5EE1-69AD-BF1E-CDB1-2D48266AA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590106"/>
              </p:ext>
            </p:extLst>
          </p:nvPr>
        </p:nvGraphicFramePr>
        <p:xfrm>
          <a:off x="3328828" y="1830529"/>
          <a:ext cx="5534343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343">
                  <a:extLst>
                    <a:ext uri="{9D8B030D-6E8A-4147-A177-3AD203B41FA5}">
                      <a16:colId xmlns:a16="http://schemas.microsoft.com/office/drawing/2014/main" val="1841855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불 성질 변환 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08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불의 성질을 변환 하기 위해서는 일정량의 재화 또는 특정 아이템이 필요하다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730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불의 성질은 한번에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가지만 보유 가능하다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771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특정 재화 또는 아이템을 소모하는 것으로 강화할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867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불의 성질에 따라서 열기 시스템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 변화한다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03136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B4E16A8-C186-ABED-B7CB-F7AE44446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361" y="4289193"/>
            <a:ext cx="1262318" cy="1524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AA0467-2CD5-93DE-F427-9C019B5BF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270" y="4217755"/>
            <a:ext cx="1861105" cy="1666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73BA20-84D1-9FDF-F7EB-6E71A55FE562}"/>
              </a:ext>
            </a:extLst>
          </p:cNvPr>
          <p:cNvSpPr txBox="1"/>
          <p:nvPr/>
        </p:nvSpPr>
        <p:spPr>
          <a:xfrm>
            <a:off x="5056925" y="5547185"/>
            <a:ext cx="180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열기</a:t>
            </a:r>
            <a:r>
              <a:rPr lang="en-US" altLang="ko-KR" dirty="0"/>
              <a:t>-</a:t>
            </a:r>
            <a:r>
              <a:rPr lang="ko-KR" altLang="en-US" dirty="0"/>
              <a:t>기본 형태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D1403-2932-CF46-7F53-3D12B65B7D09}"/>
              </a:ext>
            </a:extLst>
          </p:cNvPr>
          <p:cNvSpPr txBox="1"/>
          <p:nvPr/>
        </p:nvSpPr>
        <p:spPr>
          <a:xfrm>
            <a:off x="8046451" y="5547185"/>
            <a:ext cx="180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열기</a:t>
            </a:r>
            <a:r>
              <a:rPr lang="en-US" altLang="ko-KR" dirty="0"/>
              <a:t>-</a:t>
            </a:r>
            <a:r>
              <a:rPr lang="ko-KR" altLang="en-US" dirty="0"/>
              <a:t>잔불 형태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F893A0-A712-FCE7-7CE0-9D84F3CCA052}"/>
              </a:ext>
            </a:extLst>
          </p:cNvPr>
          <p:cNvSpPr/>
          <p:nvPr/>
        </p:nvSpPr>
        <p:spPr>
          <a:xfrm>
            <a:off x="2745954" y="3797866"/>
            <a:ext cx="3560578" cy="3786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불 성질에 따른 </a:t>
            </a:r>
            <a:r>
              <a:rPr lang="en-US" altLang="ko-KR" sz="2000" b="1" dirty="0"/>
              <a:t>UI </a:t>
            </a:r>
            <a:r>
              <a:rPr lang="ko-KR" altLang="en-US" sz="2000" b="1" dirty="0"/>
              <a:t>차이 예시</a:t>
            </a:r>
          </a:p>
        </p:txBody>
      </p:sp>
    </p:spTree>
    <p:extLst>
      <p:ext uri="{BB962C8B-B14F-4D97-AF65-F5344CB8AC3E}">
        <p14:creationId xmlns:p14="http://schemas.microsoft.com/office/powerpoint/2010/main" val="153825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F9554-472C-3F50-7840-D0E628CED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5742"/>
            <a:ext cx="10516235" cy="1326515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b="1" dirty="0"/>
              <a:t>Q &amp; A</a:t>
            </a:r>
            <a:endParaRPr lang="ko-KR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68700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7901</TotalTime>
  <Pages>7</Pages>
  <Words>527</Words>
  <Characters>0</Characters>
  <Application>Microsoft Office PowerPoint</Application>
  <DocSecurity>0</DocSecurity>
  <PresentationFormat>와이드스크린</PresentationFormat>
  <Lines>0</Lines>
  <Paragraphs>71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Solateria 열기 시스템 역기획서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정근 윤</cp:lastModifiedBy>
  <cp:revision>4654</cp:revision>
  <dcterms:modified xsi:type="dcterms:W3CDTF">2025-04-29T20:06:44Z</dcterms:modified>
  <cp:version>9.103.97.45139</cp:version>
</cp:coreProperties>
</file>