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6" r:id="rId3"/>
    <p:sldId id="390" r:id="rId4"/>
    <p:sldId id="402" r:id="rId5"/>
    <p:sldId id="392" r:id="rId6"/>
    <p:sldId id="393" r:id="rId7"/>
    <p:sldId id="394" r:id="rId8"/>
    <p:sldId id="389" r:id="rId9"/>
    <p:sldId id="395" r:id="rId10"/>
    <p:sldId id="403" r:id="rId11"/>
    <p:sldId id="400" r:id="rId12"/>
    <p:sldId id="396" r:id="rId13"/>
    <p:sldId id="398" r:id="rId14"/>
    <p:sldId id="3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84" y="378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11/06/2025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체스 전투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 err="1"/>
              <a:t>멀리건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/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시 첫 손패 카드를 다시 뽑을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첫 손패에 잡힌 카드에 따라서 승패와 즉결되는 되기도 할 정도로 중요한 요소이다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첫 손패에 잡히는 카드는 순전히 운에 따라서 결정되며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첫 손패에 카드로 인하여 전투에서 패배할 경우는 플레이어에게 불쾌한 경험이다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첫 손패에 카드에서 원하는 카드를 골라 덱에 넣고 다시 뽑을 수 있는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0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미니 맵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21446"/>
              </p:ext>
            </p:extLst>
          </p:nvPr>
        </p:nvGraphicFramePr>
        <p:xfrm>
          <a:off x="1055528" y="4957128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필드에 위치한 기물을 작은 화면에 정리하여 표기하는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 × 12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라는 큰 필드는 가지는 해당 게임의 특징상 필드를 한번에 보여줄 경우 플레이어가 필드 상황을 파악하기 힘들기 때문에 필드에 기물 위치 정보를 정리하여 표기하는     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50E8E64-6302-4403-B565-04ED0F86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91" y="1395860"/>
            <a:ext cx="4026845" cy="1749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7B132-F7CE-4ADC-96A7-FA5C3FBD084D}"/>
              </a:ext>
            </a:extLst>
          </p:cNvPr>
          <p:cNvSpPr txBox="1"/>
          <p:nvPr/>
        </p:nvSpPr>
        <p:spPr>
          <a:xfrm>
            <a:off x="4363822" y="3304461"/>
            <a:ext cx="1411485" cy="2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 전체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9ABFD-99EE-4821-96B8-5A5F0FC72501}"/>
              </a:ext>
            </a:extLst>
          </p:cNvPr>
          <p:cNvSpPr txBox="1"/>
          <p:nvPr/>
        </p:nvSpPr>
        <p:spPr>
          <a:xfrm>
            <a:off x="1143291" y="3776780"/>
            <a:ext cx="160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화면에 표기</a:t>
            </a:r>
            <a:endParaRPr lang="en-US" altLang="ko-KR" sz="1400" dirty="0"/>
          </a:p>
          <a:p>
            <a:r>
              <a:rPr lang="ko-KR" altLang="en-US" sz="1400" dirty="0"/>
              <a:t>중인 필드 범위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47D1C79-A328-49B2-A855-D41F8E3E204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4148666" y="2419590"/>
            <a:ext cx="215156" cy="1009410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4E8FFA5-1B40-435E-A570-46A019DAECC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877899" y="3074864"/>
            <a:ext cx="771113" cy="63272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36643E4-4D37-4C81-BDA4-7AB5CCD17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9" y="1673128"/>
            <a:ext cx="3835400" cy="213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B77476-60C7-41BF-9908-A76E4470397C}"/>
              </a:ext>
            </a:extLst>
          </p:cNvPr>
          <p:cNvSpPr txBox="1"/>
          <p:nvPr/>
        </p:nvSpPr>
        <p:spPr>
          <a:xfrm>
            <a:off x="7612314" y="3820857"/>
            <a:ext cx="187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실제 표기되는 화면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9A4E-A5CE-4DF6-AE05-907C7C495D3F}"/>
              </a:ext>
            </a:extLst>
          </p:cNvPr>
          <p:cNvSpPr/>
          <p:nvPr/>
        </p:nvSpPr>
        <p:spPr>
          <a:xfrm>
            <a:off x="1938628" y="6237288"/>
            <a:ext cx="2125133" cy="54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37916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턴 시간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9242"/>
              </p:ext>
            </p:extLst>
          </p:nvPr>
        </p:nvGraphicFramePr>
        <p:xfrm>
          <a:off x="1055528" y="5140008"/>
          <a:ext cx="10080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턴을 진행할 수 있는 시간을 제한하는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턴을 진행할 때 시간적인 제한을 걸어 전투가 극단적으로 늘어지는 경우와 악의적으로 전투를 지연시키는 상황을 방지하게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EF5F88B-BCDE-4389-AB4F-751CB087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0082" r="25373" b="7068"/>
          <a:stretch/>
        </p:blipFill>
        <p:spPr>
          <a:xfrm>
            <a:off x="5048002" y="1337192"/>
            <a:ext cx="2095993" cy="310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3503E-53B1-4291-90D7-4CB12D9F6AE0}"/>
              </a:ext>
            </a:extLst>
          </p:cNvPr>
          <p:cNvSpPr txBox="1"/>
          <p:nvPr/>
        </p:nvSpPr>
        <p:spPr>
          <a:xfrm>
            <a:off x="2092321" y="1352784"/>
            <a:ext cx="234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턴 플레이어에 따라</a:t>
            </a:r>
            <a:endParaRPr lang="en-US" altLang="ko-KR" sz="1400" dirty="0"/>
          </a:p>
          <a:p>
            <a:r>
              <a:rPr lang="ko-KR" altLang="en-US" sz="1400" dirty="0"/>
              <a:t>변하는 텍스트와 테두리 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C06D1-87DF-4067-A95A-8572D4316CF2}"/>
              </a:ext>
            </a:extLst>
          </p:cNvPr>
          <p:cNvSpPr txBox="1"/>
          <p:nvPr/>
        </p:nvSpPr>
        <p:spPr>
          <a:xfrm>
            <a:off x="7497640" y="4182848"/>
            <a:ext cx="138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남은 턴</a:t>
            </a:r>
            <a:endParaRPr lang="en-US" altLang="ko-KR" sz="1400" dirty="0"/>
          </a:p>
          <a:p>
            <a:r>
              <a:rPr lang="ko-KR" altLang="en-US" sz="1400" dirty="0"/>
              <a:t>진행 가능 시간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8FF1328-6C51-477B-B586-11EFAB57A953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429116" y="712249"/>
            <a:ext cx="240663" cy="256817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0A059B2-D583-400F-A951-893DA776C14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408512" y="1732854"/>
            <a:ext cx="2163338" cy="2449638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6C2138-1F94-4A4B-82E1-8E9B3B63C70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88003" y="2396067"/>
            <a:ext cx="1900138" cy="178678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B3FA5BB-59E6-4A1C-B85D-91D8EC42D0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88003" y="3981450"/>
            <a:ext cx="1900138" cy="201398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손패 숫자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95141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 종료 시 손패 숫자 제한을 초과한 카드를 버리게 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손패에 들고 있는 카드의 숫자는 전략의 숫자와 다양성에 직결되며 양측의 필드 상황이 비슷할 경우 일반적으로 손패에 카드 숫자가 많은 플레이어가 절대적인 우위를 가진다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손패에 과도한 숫자의 카드를 보유할 수 있게 될 경우 전략의 방향성이 손패 카드를 확보하는 쪽으로 과도하게 치우쳐질 것을 방지하기 위하여 턴 종료 시 초과하는 만큼의 카드를 버리는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DA53-A666-4D86-B204-C2F8E6820CF3}"/>
              </a:ext>
            </a:extLst>
          </p:cNvPr>
          <p:cNvSpPr/>
          <p:nvPr/>
        </p:nvSpPr>
        <p:spPr>
          <a:xfrm>
            <a:off x="4982632" y="4330700"/>
            <a:ext cx="2226733" cy="4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압축</a:t>
            </a:r>
          </a:p>
        </p:txBody>
      </p:sp>
    </p:spTree>
    <p:extLst>
      <p:ext uri="{BB962C8B-B14F-4D97-AF65-F5344CB8AC3E}">
        <p14:creationId xmlns:p14="http://schemas.microsoft.com/office/powerpoint/2010/main" val="150457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카드 설명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7390"/>
              </p:ext>
            </p:extLst>
          </p:nvPr>
        </p:nvGraphicFramePr>
        <p:xfrm>
          <a:off x="1055528" y="4960305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카드 정보를 파악할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중 카드의 정보를 파악하기에는 크기가 작아 힘들고 플레이어가 모든 카드를 정확하게 파악하는 것은 또한 힘들기 때문에 전투 중 클릭하거나 마우스를 오버하는 것으로 해당 카드의 정보를 정리하여 설명하는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AB6BDAB-213C-49B2-86A6-A503186C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02" y="1268413"/>
            <a:ext cx="4585195" cy="36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문서 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4411"/>
              </p:ext>
            </p:extLst>
          </p:nvPr>
        </p:nvGraphicFramePr>
        <p:xfrm>
          <a:off x="1576638" y="3097530"/>
          <a:ext cx="9038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1021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문서는 게임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의 전투 시스템을 단계별로 분류하여 기획한 문서로 전투 시스템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구현 과정에서 전투 시스템에 대한 이해를 돕고 게임의 완성도를 향상 시키기 위하여 작성되었다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문서에 서술된 내용은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 전투 시스템의 기초이자 기본이 되는 내용이지만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추후 보완이 필요한 부분이 발견 시 수정될 수 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5EAE8B9-84EF-401A-8C9E-96D25C239CEB}"/>
              </a:ext>
            </a:extLst>
          </p:cNvPr>
          <p:cNvSpPr/>
          <p:nvPr/>
        </p:nvSpPr>
        <p:spPr>
          <a:xfrm>
            <a:off x="2967566" y="5071534"/>
            <a:ext cx="6256867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유저에게 줄 수 있는 효과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D27CC0-EB0B-43CB-A74D-47630E9FBA26}"/>
              </a:ext>
            </a:extLst>
          </p:cNvPr>
          <p:cNvSpPr/>
          <p:nvPr/>
        </p:nvSpPr>
        <p:spPr>
          <a:xfrm>
            <a:off x="1025524" y="1568200"/>
            <a:ext cx="2997200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무엇을 어떻게 왜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화면 구상도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59841-B3DD-4E44-BA39-2E396CAD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" y="1883372"/>
            <a:ext cx="5111426" cy="2874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0573E0-FBB3-438B-96B8-4BB8708C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1" y="1883372"/>
            <a:ext cx="5095301" cy="287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B1B3FD-8EB5-4918-80DA-082BB4ADBFDA}"/>
              </a:ext>
            </a:extLst>
          </p:cNvPr>
          <p:cNvSpPr txBox="1"/>
          <p:nvPr/>
        </p:nvSpPr>
        <p:spPr>
          <a:xfrm>
            <a:off x="819985" y="4789039"/>
            <a:ext cx="51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기물 배치 팝업 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1F34-663A-49C1-9095-72CFDBC3DF9E}"/>
              </a:ext>
            </a:extLst>
          </p:cNvPr>
          <p:cNvSpPr txBox="1"/>
          <p:nvPr/>
        </p:nvSpPr>
        <p:spPr>
          <a:xfrm>
            <a:off x="6260591" y="4789039"/>
            <a:ext cx="51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화면</a:t>
            </a:r>
          </a:p>
        </p:txBody>
      </p:sp>
    </p:spTree>
    <p:extLst>
      <p:ext uri="{BB962C8B-B14F-4D97-AF65-F5344CB8AC3E}">
        <p14:creationId xmlns:p14="http://schemas.microsoft.com/office/powerpoint/2010/main" val="3334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전체 알고리즘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66D24-47EB-4EE1-83E7-366A0934116A}"/>
              </a:ext>
            </a:extLst>
          </p:cNvPr>
          <p:cNvSpPr/>
          <p:nvPr/>
        </p:nvSpPr>
        <p:spPr>
          <a:xfrm>
            <a:off x="2908089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코인 토스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04D70-AABC-4C42-A3AD-7E32DFC8C0D7}"/>
              </a:ext>
            </a:extLst>
          </p:cNvPr>
          <p:cNvSpPr/>
          <p:nvPr/>
        </p:nvSpPr>
        <p:spPr>
          <a:xfrm>
            <a:off x="2706581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준비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2FDC-8552-4BD0-BB6C-69AB3AC13C40}"/>
              </a:ext>
            </a:extLst>
          </p:cNvPr>
          <p:cNvSpPr/>
          <p:nvPr/>
        </p:nvSpPr>
        <p:spPr>
          <a:xfrm>
            <a:off x="702352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F567A-EAEC-4716-9651-E3D5581BCD45}"/>
              </a:ext>
            </a:extLst>
          </p:cNvPr>
          <p:cNvSpPr/>
          <p:nvPr/>
        </p:nvSpPr>
        <p:spPr>
          <a:xfrm>
            <a:off x="4960726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 기물</a:t>
            </a:r>
            <a:endParaRPr lang="en-US" altLang="ko-KR" sz="1200" dirty="0"/>
          </a:p>
          <a:p>
            <a:pPr algn="ctr"/>
            <a:r>
              <a:rPr lang="ko-KR" altLang="en-US" sz="1200" dirty="0"/>
              <a:t>배치 시스템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F502F-29CB-4932-824B-0B64458ECA94}"/>
              </a:ext>
            </a:extLst>
          </p:cNvPr>
          <p:cNvSpPr/>
          <p:nvPr/>
        </p:nvSpPr>
        <p:spPr>
          <a:xfrm>
            <a:off x="5141171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부대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B4082B-75A0-43E9-A1E4-00A9A648778C}"/>
              </a:ext>
            </a:extLst>
          </p:cNvPr>
          <p:cNvSpPr/>
          <p:nvPr/>
        </p:nvSpPr>
        <p:spPr>
          <a:xfrm>
            <a:off x="5022638" y="351487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수동 선택 및 배치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75259-0BA2-475F-8435-FF49B7702A4B}"/>
              </a:ext>
            </a:extLst>
          </p:cNvPr>
          <p:cNvSpPr/>
          <p:nvPr/>
        </p:nvSpPr>
        <p:spPr>
          <a:xfrm>
            <a:off x="79364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매칭 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8F5B80-0C46-4035-B4E4-DE789F8CE973}"/>
              </a:ext>
            </a:extLst>
          </p:cNvPr>
          <p:cNvSpPr/>
          <p:nvPr/>
        </p:nvSpPr>
        <p:spPr>
          <a:xfrm>
            <a:off x="3043556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토스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BC5333-5266-4A6D-A22D-251B57C9B072}"/>
              </a:ext>
            </a:extLst>
          </p:cNvPr>
          <p:cNvSpPr/>
          <p:nvPr/>
        </p:nvSpPr>
        <p:spPr>
          <a:xfrm>
            <a:off x="3043556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선후공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E33300-B49B-4D59-90AD-108F75D8DAEC}"/>
              </a:ext>
            </a:extLst>
          </p:cNvPr>
          <p:cNvSpPr/>
          <p:nvPr/>
        </p:nvSpPr>
        <p:spPr>
          <a:xfrm>
            <a:off x="5141171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배치</a:t>
            </a:r>
          </a:p>
        </p:txBody>
      </p:sp>
    </p:spTree>
    <p:extLst>
      <p:ext uri="{BB962C8B-B14F-4D97-AF65-F5344CB8AC3E}">
        <p14:creationId xmlns:p14="http://schemas.microsoft.com/office/powerpoint/2010/main" val="19198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코인 토스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46966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선공과 후공을 동전 던지기로 결정하는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턴제 전투에서 선공과 후공의 차이는 전략적인 측면에서 꽤 큰 요소이며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        선공과 후공 플레이어를 결정하는 방식이 매우 중요하다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확률로 승패가 결정되는 동전 던지기로 양측 플레이어에게 공평한 기회를 주고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플레이어별로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 중에 선호하는 순서가 다를 수 있기에 동전 던지기에서 승리한 플레이어에게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후공을 선택할 기회를 주게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6EC3A2-C6B5-431C-A31F-2D80F137AAEE}"/>
              </a:ext>
            </a:extLst>
          </p:cNvPr>
          <p:cNvSpPr/>
          <p:nvPr/>
        </p:nvSpPr>
        <p:spPr>
          <a:xfrm>
            <a:off x="5410200" y="5130800"/>
            <a:ext cx="2099733" cy="37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중간 내용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7A7249-B729-43EE-9293-E254B74F2BD6}"/>
              </a:ext>
            </a:extLst>
          </p:cNvPr>
          <p:cNvSpPr/>
          <p:nvPr/>
        </p:nvSpPr>
        <p:spPr>
          <a:xfrm>
            <a:off x="5469467" y="6282916"/>
            <a:ext cx="2099733" cy="37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7000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시작 기물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21959"/>
              </p:ext>
            </p:extLst>
          </p:nvPr>
        </p:nvGraphicFramePr>
        <p:xfrm>
          <a:off x="1055527" y="4957128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전에 기물을 필드에 배치하고 전투를 시작하는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초반의 흐름을 빠르게 하여 플레이어가 전투 초반에 느낄 수 있는 지루함을 감소 시키고 전투에 소비되는 시간을 단축하여 플레이어가 전투에서 받을 피로감을 줄이고 게임의 전체적인 플레이 시간을 늘리기 위하여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73DE71D-73C8-4266-A685-AE87263E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95" y="1091394"/>
            <a:ext cx="5553139" cy="212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47EB1-D54E-4AA3-A5D4-2AF0C88CFEE7}"/>
              </a:ext>
            </a:extLst>
          </p:cNvPr>
          <p:cNvSpPr txBox="1"/>
          <p:nvPr/>
        </p:nvSpPr>
        <p:spPr>
          <a:xfrm>
            <a:off x="1718020" y="3358710"/>
            <a:ext cx="34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전투 시작 시 출력되는 시작 기물 선택창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05881-EF70-46E0-877A-79230BC0A034}"/>
              </a:ext>
            </a:extLst>
          </p:cNvPr>
          <p:cNvSpPr txBox="1"/>
          <p:nvPr/>
        </p:nvSpPr>
        <p:spPr>
          <a:xfrm>
            <a:off x="6359501" y="3460099"/>
            <a:ext cx="216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선호 부대와 선호 배치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F7C3B-FD57-445A-8BE4-0A480971570B}"/>
              </a:ext>
            </a:extLst>
          </p:cNvPr>
          <p:cNvSpPr txBox="1"/>
          <p:nvPr/>
        </p:nvSpPr>
        <p:spPr>
          <a:xfrm>
            <a:off x="9182668" y="3229630"/>
            <a:ext cx="216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부대 비우기 버튼과</a:t>
            </a:r>
            <a:endParaRPr lang="en-US" altLang="ko-KR" sz="1400" dirty="0"/>
          </a:p>
          <a:p>
            <a:pPr algn="ctr"/>
            <a:r>
              <a:rPr lang="ko-KR" altLang="en-US" sz="1400" dirty="0"/>
              <a:t>배치 비우기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595E7-538E-4229-AB9D-F1F98A20DE70}"/>
              </a:ext>
            </a:extLst>
          </p:cNvPr>
          <p:cNvSpPr txBox="1"/>
          <p:nvPr/>
        </p:nvSpPr>
        <p:spPr>
          <a:xfrm>
            <a:off x="5389354" y="1392227"/>
            <a:ext cx="97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선호 부대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배치 표식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E547-F2A6-47D2-AC3C-416F818DD6E7}"/>
              </a:ext>
            </a:extLst>
          </p:cNvPr>
          <p:cNvSpPr txBox="1"/>
          <p:nvPr/>
        </p:nvSpPr>
        <p:spPr>
          <a:xfrm>
            <a:off x="7724095" y="2747855"/>
            <a:ext cx="13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부대</a:t>
            </a:r>
            <a:r>
              <a:rPr lang="en-US" altLang="ko-KR" sz="1200" dirty="0"/>
              <a:t>/</a:t>
            </a:r>
            <a:r>
              <a:rPr lang="ko-KR" altLang="en-US" sz="1200" dirty="0"/>
              <a:t>배치가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선택되어 있음을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알리는 표식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3AB5F7E-AB1F-4255-8609-65FAB2CB1FF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936766" y="791553"/>
            <a:ext cx="196629" cy="2321305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9DBBE91-FC17-472C-A0D5-1A420A194D64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871618" y="1856702"/>
            <a:ext cx="636069" cy="63044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C73D1F2-F0CF-4542-937E-4D2B43215174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8071482" y="2194448"/>
            <a:ext cx="864957" cy="2418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78DE8CE-FEB9-4043-8058-9D7F643CFBA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19838" y="2620133"/>
            <a:ext cx="1404257" cy="450888"/>
          </a:xfrm>
          <a:prstGeom prst="bentConnector3">
            <a:avLst>
              <a:gd name="adj1" fmla="val 4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9EF19372-F664-4DAD-848E-35F4285CD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0" y="1298331"/>
            <a:ext cx="3663257" cy="2060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89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기물 부대 시스템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5910"/>
              </p:ext>
            </p:extLst>
          </p:nvPr>
        </p:nvGraphicFramePr>
        <p:xfrm>
          <a:off x="1055528" y="4751283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기물을 사전에 지정하고 배치하는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시작 기물 시스템은 전투에 소모되는 시간을 적절하게 조절하여 플레이어가 전투 한번에 느끼는 피로감을 줄이기 위하여 기획되었지만 전투 시작 전 시작 기물을 선택하고 필드에 배치하는 과정에서 많은 시간을 소비하게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해당 과정을 소모되는 시간을 감소 시키기 위하여 사전에 시작 기물로 지정할 부대와 배치를 설정할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플레이어턴 알고리즘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7DAC0-4E84-4E03-907D-3474183DA076}"/>
              </a:ext>
            </a:extLst>
          </p:cNvPr>
          <p:cNvSpPr/>
          <p:nvPr/>
        </p:nvSpPr>
        <p:spPr>
          <a:xfrm>
            <a:off x="5060813" y="17025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드로우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65BD6-DD91-49F3-B801-519FDD205CBB}"/>
              </a:ext>
            </a:extLst>
          </p:cNvPr>
          <p:cNvSpPr/>
          <p:nvPr/>
        </p:nvSpPr>
        <p:spPr>
          <a:xfrm>
            <a:off x="3447423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C6D51-E838-4FA4-95C7-94BA1DA08667}"/>
              </a:ext>
            </a:extLst>
          </p:cNvPr>
          <p:cNvSpPr/>
          <p:nvPr/>
        </p:nvSpPr>
        <p:spPr>
          <a:xfrm>
            <a:off x="3604690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5805F-E930-4D33-8FCB-4922BF0DF221}"/>
              </a:ext>
            </a:extLst>
          </p:cNvPr>
          <p:cNvSpPr/>
          <p:nvPr/>
        </p:nvSpPr>
        <p:spPr>
          <a:xfrm>
            <a:off x="6666442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행동</a:t>
            </a:r>
            <a:r>
              <a:rPr lang="en-US" altLang="ko-KR" sz="1200" dirty="0"/>
              <a:t>(MP </a:t>
            </a:r>
            <a:r>
              <a:rPr lang="ko-KR" altLang="en-US" sz="1200" dirty="0"/>
              <a:t>소모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7102BE-B8F4-4F62-BE77-FBB4DE17F42D}"/>
              </a:ext>
            </a:extLst>
          </p:cNvPr>
          <p:cNvSpPr/>
          <p:nvPr/>
        </p:nvSpPr>
        <p:spPr>
          <a:xfrm>
            <a:off x="10038717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종료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E6CB4-8913-45D6-AA2C-3A86688DDB30}"/>
              </a:ext>
            </a:extLst>
          </p:cNvPr>
          <p:cNvSpPr/>
          <p:nvPr/>
        </p:nvSpPr>
        <p:spPr>
          <a:xfrm>
            <a:off x="7216929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1A5A1A-E26F-4F0D-ADF6-FE8B152CA382}"/>
              </a:ext>
            </a:extLst>
          </p:cNvPr>
          <p:cNvSpPr/>
          <p:nvPr/>
        </p:nvSpPr>
        <p:spPr>
          <a:xfrm>
            <a:off x="7216929" y="449315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행동 명령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BC228-8077-4ACC-BCC3-C20F5E27B4FC}"/>
              </a:ext>
            </a:extLst>
          </p:cNvPr>
          <p:cNvSpPr/>
          <p:nvPr/>
        </p:nvSpPr>
        <p:spPr>
          <a:xfrm>
            <a:off x="8581409" y="19211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소환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5959D7-9A11-452A-A044-2DF67F7CB95C}"/>
              </a:ext>
            </a:extLst>
          </p:cNvPr>
          <p:cNvSpPr/>
          <p:nvPr/>
        </p:nvSpPr>
        <p:spPr>
          <a:xfrm>
            <a:off x="8581409" y="346036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162A9-C6CD-4F7C-8A80-33FEBDFB45E6}"/>
              </a:ext>
            </a:extLst>
          </p:cNvPr>
          <p:cNvSpPr/>
          <p:nvPr/>
        </p:nvSpPr>
        <p:spPr>
          <a:xfrm>
            <a:off x="8581409" y="400061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A9DAC6-9668-4A6D-B461-296C61F9E499}"/>
              </a:ext>
            </a:extLst>
          </p:cNvPr>
          <p:cNvSpPr/>
          <p:nvPr/>
        </p:nvSpPr>
        <p:spPr>
          <a:xfrm>
            <a:off x="8875529" y="242180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소환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A346BC-DEE6-4F1A-B958-15E2F48BFEC5}"/>
              </a:ext>
            </a:extLst>
          </p:cNvPr>
          <p:cNvSpPr/>
          <p:nvPr/>
        </p:nvSpPr>
        <p:spPr>
          <a:xfrm>
            <a:off x="8875529" y="292713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프로모션 소환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3A375E-EAD1-40A2-A6EB-1A08164D047C}"/>
              </a:ext>
            </a:extLst>
          </p:cNvPr>
          <p:cNvSpPr/>
          <p:nvPr/>
        </p:nvSpPr>
        <p:spPr>
          <a:xfrm>
            <a:off x="8610396" y="4638302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명령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183475-4D02-47D6-B8EF-C9ABC2DCAC5D}"/>
              </a:ext>
            </a:extLst>
          </p:cNvPr>
          <p:cNvSpPr/>
          <p:nvPr/>
        </p:nvSpPr>
        <p:spPr>
          <a:xfrm>
            <a:off x="8610396" y="517854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명령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4922C-D3B2-467D-8406-75A81DDF0DB2}"/>
              </a:ext>
            </a:extLst>
          </p:cNvPr>
          <p:cNvSpPr/>
          <p:nvPr/>
        </p:nvSpPr>
        <p:spPr>
          <a:xfrm>
            <a:off x="8610396" y="571091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446340-2EF9-44C2-8415-DE7D1CC50010}"/>
              </a:ext>
            </a:extLst>
          </p:cNvPr>
          <p:cNvSpPr/>
          <p:nvPr/>
        </p:nvSpPr>
        <p:spPr>
          <a:xfrm>
            <a:off x="3731690" y="230793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증가 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F07792-DE00-4C93-B6C6-FAF9258ECF53}"/>
              </a:ext>
            </a:extLst>
          </p:cNvPr>
          <p:cNvSpPr/>
          <p:nvPr/>
        </p:nvSpPr>
        <p:spPr>
          <a:xfrm>
            <a:off x="5580770" y="22720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제한 시간 시스템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9E2814-6D95-4A0E-A5F7-06A4A1461E4B}"/>
              </a:ext>
            </a:extLst>
          </p:cNvPr>
          <p:cNvSpPr/>
          <p:nvPr/>
        </p:nvSpPr>
        <p:spPr>
          <a:xfrm>
            <a:off x="718852" y="128276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63A43-963C-4213-A0C8-FA3400F0C6EA}"/>
              </a:ext>
            </a:extLst>
          </p:cNvPr>
          <p:cNvSpPr/>
          <p:nvPr/>
        </p:nvSpPr>
        <p:spPr>
          <a:xfrm>
            <a:off x="2047828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멀리건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행동력</a:t>
            </a:r>
            <a:r>
              <a:rPr lang="en-US" altLang="ko-KR" sz="2400" dirty="0"/>
              <a:t>(MP)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459"/>
              </p:ext>
            </p:extLst>
          </p:nvPr>
        </p:nvGraphicFramePr>
        <p:xfrm>
          <a:off x="1055528" y="4774248"/>
          <a:ext cx="10080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A7EC7CA-5A6D-4D4C-A029-6C2937EE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3963" r="56455" b="56452"/>
          <a:stretch/>
        </p:blipFill>
        <p:spPr>
          <a:xfrm>
            <a:off x="6129410" y="1280096"/>
            <a:ext cx="2773679" cy="1464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0D971-CB18-4C0D-916A-9DE22DC93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1"/>
          <a:stretch/>
        </p:blipFill>
        <p:spPr>
          <a:xfrm>
            <a:off x="2590928" y="1099715"/>
            <a:ext cx="907357" cy="367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DFFB2-A3AA-4A39-A807-2A28B3308122}"/>
              </a:ext>
            </a:extLst>
          </p:cNvPr>
          <p:cNvSpPr txBox="1"/>
          <p:nvPr/>
        </p:nvSpPr>
        <p:spPr>
          <a:xfrm>
            <a:off x="757888" y="2364682"/>
            <a:ext cx="151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상대의 행동력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692C-01EE-488A-A683-1F52236B4410}"/>
              </a:ext>
            </a:extLst>
          </p:cNvPr>
          <p:cNvSpPr txBox="1"/>
          <p:nvPr/>
        </p:nvSpPr>
        <p:spPr>
          <a:xfrm>
            <a:off x="757888" y="3653092"/>
            <a:ext cx="151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본인의 행동력 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07726-3396-4728-8B2D-F066CEEFD4B9}"/>
              </a:ext>
            </a:extLst>
          </p:cNvPr>
          <p:cNvSpPr txBox="1"/>
          <p:nvPr/>
        </p:nvSpPr>
        <p:spPr>
          <a:xfrm>
            <a:off x="1062688" y="2905780"/>
            <a:ext cx="120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숫자로 표기된</a:t>
            </a:r>
            <a:endParaRPr lang="en-US" altLang="ko-KR" sz="1200" dirty="0"/>
          </a:p>
          <a:p>
            <a:pPr algn="r"/>
            <a:r>
              <a:rPr lang="ko-KR" altLang="en-US" sz="1200" dirty="0"/>
              <a:t>행동력 수치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C0B5403-9667-4403-8602-429E5655AA3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70728" y="2071564"/>
            <a:ext cx="796463" cy="431618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F15F79-328D-444B-97CB-EB3E9A1A345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70728" y="3791592"/>
            <a:ext cx="773878" cy="132340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5C337E8-3D2E-4125-B4A4-E3CCEF51FB6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67553" y="3136613"/>
            <a:ext cx="559467" cy="292387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99D7A6A-5496-40C1-AADE-30FBF3B50515}"/>
              </a:ext>
            </a:extLst>
          </p:cNvPr>
          <p:cNvGrpSpPr/>
          <p:nvPr/>
        </p:nvGrpSpPr>
        <p:grpSpPr>
          <a:xfrm>
            <a:off x="5155364" y="2865200"/>
            <a:ext cx="5038420" cy="527046"/>
            <a:chOff x="5305079" y="3263858"/>
            <a:chExt cx="5038420" cy="5270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789343-95CB-4578-84FC-C6B00C41576E}"/>
                </a:ext>
              </a:extLst>
            </p:cNvPr>
            <p:cNvSpPr txBox="1"/>
            <p:nvPr/>
          </p:nvSpPr>
          <p:spPr>
            <a:xfrm>
              <a:off x="5305079" y="3267684"/>
              <a:ext cx="1508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비활성화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4AB019-A1A4-4D33-AD24-8251599317D3}"/>
                </a:ext>
              </a:extLst>
            </p:cNvPr>
            <p:cNvSpPr txBox="1"/>
            <p:nvPr/>
          </p:nvSpPr>
          <p:spPr>
            <a:xfrm>
              <a:off x="6814033" y="3267684"/>
              <a:ext cx="1592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빈 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0036CA-6C14-4168-90B6-A678D98D5EB4}"/>
                </a:ext>
              </a:extLst>
            </p:cNvPr>
            <p:cNvSpPr txBox="1"/>
            <p:nvPr/>
          </p:nvSpPr>
          <p:spPr>
            <a:xfrm>
              <a:off x="8406961" y="3263858"/>
              <a:ext cx="1936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채워진 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69EFB49-1512-4B74-9555-7375D1AFA31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918376" y="2223871"/>
            <a:ext cx="636621" cy="65369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0B4EBF1-5576-438E-93BA-04A9B3EC5BEF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7243073" y="2492994"/>
            <a:ext cx="593741" cy="158324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EC3025C-6773-404F-98E9-6FA353841346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8554538" y="2194222"/>
            <a:ext cx="632795" cy="70916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76C5FA7-82CE-49F2-940C-A72C7C12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34326"/>
              </p:ext>
            </p:extLst>
          </p:nvPr>
        </p:nvGraphicFramePr>
        <p:xfrm>
          <a:off x="3745288" y="3752850"/>
          <a:ext cx="77476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4076526526"/>
                    </a:ext>
                  </a:extLst>
                </a:gridCol>
                <a:gridCol w="6183630">
                  <a:extLst>
                    <a:ext uri="{9D8B030D-6E8A-4147-A177-3AD203B41FA5}">
                      <a16:colId xmlns:a16="http://schemas.microsoft.com/office/drawing/2014/main" val="3088240550"/>
                    </a:ext>
                  </a:extLst>
                </a:gridCol>
              </a:tblGrid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아직 사용할 수 없는 행동력 수정으로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턴 시작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개가 활성화 상태로 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56383"/>
                  </a:ext>
                </a:extLst>
              </a:tr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빈 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빈 상태인 행동력 수정으로 턴 시작 시 모두 채워진 상태로 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98059"/>
                  </a:ext>
                </a:extLst>
              </a:tr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채워진 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사용할 수 있는 행동력 수정으로 플레이어가 행동할 경우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개가 빈 상태로 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2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Pages>7</Pages>
  <Words>788</Words>
  <Characters>0</Characters>
  <Application>Microsoft Office PowerPoint</Application>
  <DocSecurity>0</DocSecurity>
  <PresentationFormat>와이드스크린</PresentationFormat>
  <Lines>0</Lines>
  <Paragraphs>134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체스 전투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4660</cp:revision>
  <dcterms:modified xsi:type="dcterms:W3CDTF">2025-06-10T22:22:53Z</dcterms:modified>
  <cp:version>9.103.97.45139</cp:version>
</cp:coreProperties>
</file>