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3" r:id="rId3"/>
    <p:sldId id="401" r:id="rId4"/>
    <p:sldId id="394" r:id="rId5"/>
    <p:sldId id="386" r:id="rId6"/>
    <p:sldId id="402" r:id="rId7"/>
    <p:sldId id="403" r:id="rId8"/>
    <p:sldId id="404" r:id="rId9"/>
    <p:sldId id="405" r:id="rId10"/>
    <p:sldId id="406" r:id="rId11"/>
    <p:sldId id="407" r:id="rId12"/>
    <p:sldId id="410" r:id="rId13"/>
    <p:sldId id="408" r:id="rId14"/>
    <p:sldId id="409" r:id="rId15"/>
    <p:sldId id="395" r:id="rId16"/>
    <p:sldId id="397" r:id="rId17"/>
    <p:sldId id="411" r:id="rId18"/>
    <p:sldId id="400" r:id="rId19"/>
    <p:sldId id="41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84" y="378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14/06/2025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Master of Fantasy Chess</a:t>
            </a:r>
            <a:br>
              <a:rPr lang="en-US" altLang="ko-KR" dirty="0"/>
            </a:br>
            <a:r>
              <a:rPr lang="ko-KR" altLang="en-US" sz="4800" dirty="0"/>
              <a:t>기획서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0D021-E4D6-E7BB-DE2B-171F0C8A8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C84F8C-9D4F-3BCF-74C0-B4AD718E48EC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 룰</a:t>
            </a:r>
            <a:r>
              <a:rPr lang="en-US" altLang="ko-KR" sz="3200" dirty="0"/>
              <a:t> – </a:t>
            </a:r>
            <a:r>
              <a:rPr lang="ko-KR" altLang="en-US" sz="3200" dirty="0"/>
              <a:t>대전 시작 </a:t>
            </a:r>
            <a:r>
              <a:rPr lang="en-US" altLang="ko-KR" sz="3200" dirty="0"/>
              <a:t>3</a:t>
            </a:r>
            <a:r>
              <a:rPr lang="ko-KR" altLang="en-US" sz="3200" dirty="0"/>
              <a:t>단계 </a:t>
            </a:r>
            <a:r>
              <a:rPr lang="en-US" altLang="ko-KR" sz="3200" dirty="0"/>
              <a:t>: </a:t>
            </a:r>
            <a:r>
              <a:rPr lang="ko-KR" altLang="en-US" sz="3200" dirty="0"/>
              <a:t>선공 플레이어 턴 시작</a:t>
            </a:r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728780-E211-C61D-7327-C9AEAC626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67488"/>
              </p:ext>
            </p:extLst>
          </p:nvPr>
        </p:nvGraphicFramePr>
        <p:xfrm>
          <a:off x="757872" y="5046445"/>
          <a:ext cx="106762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55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각 플레이어는 메인 덱에서 카드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장을 드로우 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그 후 선공권을 부여 받은 플레이어의 턴을 시작으로 대전을 진행한다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이후 대전의 흐름은 플레이어 턴 진행 참조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pic>
        <p:nvPicPr>
          <p:cNvPr id="7" name="그림 6" descr="텍스트, 로고, 디자인, 스케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FF97A72-B45B-346C-19E6-CE0446B31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9" b="12388"/>
          <a:stretch>
            <a:fillRect/>
          </a:stretch>
        </p:blipFill>
        <p:spPr>
          <a:xfrm>
            <a:off x="8033701" y="2181224"/>
            <a:ext cx="1037814" cy="1547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D2DE2-4A5A-AAE2-A438-45090E625373}"/>
              </a:ext>
            </a:extLst>
          </p:cNvPr>
          <p:cNvSpPr txBox="1"/>
          <p:nvPr/>
        </p:nvSpPr>
        <p:spPr>
          <a:xfrm>
            <a:off x="7355041" y="3802129"/>
            <a:ext cx="239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플레이어의 메인 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D0C5E-E358-0E40-3151-2C7B3BC41BD7}"/>
              </a:ext>
            </a:extLst>
          </p:cNvPr>
          <p:cNvSpPr txBox="1"/>
          <p:nvPr/>
        </p:nvSpPr>
        <p:spPr>
          <a:xfrm>
            <a:off x="2746609" y="3802129"/>
            <a:ext cx="498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플레이어의 손 패</a:t>
            </a:r>
            <a:endParaRPr lang="en-US" altLang="ko-KR" dirty="0"/>
          </a:p>
        </p:txBody>
      </p:sp>
      <p:pic>
        <p:nvPicPr>
          <p:cNvPr id="10" name="그림 9" descr="텍스트, 스크린샷, 직사각형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875334-ABCA-9BA2-C38F-1362843E6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09" y="2181224"/>
            <a:ext cx="4988735" cy="1547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768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1CBDB-57F9-1D76-F6DA-5A6BB9576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1AFC02-EB06-B010-E9F3-7E639DE6ECD1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 룰</a:t>
            </a:r>
            <a:r>
              <a:rPr lang="en-US" altLang="ko-KR" sz="3200" dirty="0"/>
              <a:t> – </a:t>
            </a:r>
            <a:r>
              <a:rPr lang="ko-KR" altLang="en-US" sz="3200" dirty="0"/>
              <a:t>플레이어 턴 진행 </a:t>
            </a:r>
            <a:r>
              <a:rPr lang="en-US" altLang="ko-KR" sz="3200" dirty="0"/>
              <a:t>1</a:t>
            </a:r>
            <a:r>
              <a:rPr lang="ko-KR" altLang="en-US" sz="3200" dirty="0"/>
              <a:t>단계 </a:t>
            </a:r>
            <a:r>
              <a:rPr lang="en-US" altLang="ko-KR" sz="3200" dirty="0"/>
              <a:t>: </a:t>
            </a:r>
            <a:r>
              <a:rPr lang="ko-KR" altLang="en-US" sz="3200" dirty="0"/>
              <a:t>행동력 증가 및 회복</a:t>
            </a:r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3A62C8-41BC-57AE-760F-82906C8D1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7567"/>
              </p:ext>
            </p:extLst>
          </p:nvPr>
        </p:nvGraphicFramePr>
        <p:xfrm>
          <a:off x="757872" y="5426910"/>
          <a:ext cx="106762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55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턴을 부여 받은 플레이어의 행동력 한계치가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5(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최대 행동력 한계치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이하일 경우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행동력 한계치가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증가하고 행동력을 모두 회복 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pic>
        <p:nvPicPr>
          <p:cNvPr id="16" name="그림 15" descr="로고, 그래픽 디자인, 그래픽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79398D-0A6A-9D4E-0F84-061CD0E7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19953"/>
          <a:stretch>
            <a:fillRect/>
          </a:stretch>
        </p:blipFill>
        <p:spPr>
          <a:xfrm>
            <a:off x="1587499" y="2046796"/>
            <a:ext cx="4307203" cy="1471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AA44FB-7176-B551-DEE1-B9F5E9E11D75}"/>
              </a:ext>
            </a:extLst>
          </p:cNvPr>
          <p:cNvSpPr txBox="1"/>
          <p:nvPr/>
        </p:nvSpPr>
        <p:spPr>
          <a:xfrm>
            <a:off x="1587499" y="3781623"/>
            <a:ext cx="430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플레이어의 행동력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행동력 한계치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5, </a:t>
            </a:r>
            <a:r>
              <a:rPr lang="ko-KR" altLang="en-US" dirty="0"/>
              <a:t>현재 보유 행동력 </a:t>
            </a:r>
            <a:r>
              <a:rPr lang="en-US" altLang="ko-KR" dirty="0"/>
              <a:t>: 5)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023A0FC-37AB-9E54-C890-66FFB709E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81097"/>
              </p:ext>
            </p:extLst>
          </p:nvPr>
        </p:nvGraphicFramePr>
        <p:xfrm>
          <a:off x="6297300" y="1744354"/>
          <a:ext cx="411593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00">
                  <a:extLst>
                    <a:ext uri="{9D8B030D-6E8A-4147-A177-3AD203B41FA5}">
                      <a16:colId xmlns:a16="http://schemas.microsoft.com/office/drawing/2014/main" val="1072755965"/>
                    </a:ext>
                  </a:extLst>
                </a:gridCol>
                <a:gridCol w="3021330">
                  <a:extLst>
                    <a:ext uri="{9D8B030D-6E8A-4147-A177-3AD203B41FA5}">
                      <a16:colId xmlns:a16="http://schemas.microsoft.com/office/drawing/2014/main" val="12413296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행동력 아이콘 종류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70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최대 행동력 한계치를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표현한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9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현재 사용한 행동력을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표현한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9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현재 사용 가능한 행동력을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표현한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358425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7C009125-3BBD-B949-4783-10AEFD8F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00" y="2404162"/>
            <a:ext cx="1156054" cy="9203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082FB5-3EC0-CE89-8C49-9C3BF77E6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00" y="3011469"/>
            <a:ext cx="1156054" cy="9203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00CC49E-4944-F10F-5935-B5ECC3D5F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746" y="3618776"/>
            <a:ext cx="1151608" cy="9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89484-0A36-86E5-CCF3-8D7A8BA8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A97726A-C089-D5FC-2628-6F0D0753FD23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 룰</a:t>
            </a:r>
            <a:r>
              <a:rPr lang="en-US" altLang="ko-KR" sz="3200" dirty="0"/>
              <a:t> – </a:t>
            </a:r>
            <a:r>
              <a:rPr lang="ko-KR" altLang="en-US" sz="3200" dirty="0"/>
              <a:t>플레이어 턴 진행 </a:t>
            </a:r>
            <a:r>
              <a:rPr lang="en-US" altLang="ko-KR" sz="3200" dirty="0"/>
              <a:t>2</a:t>
            </a:r>
            <a:r>
              <a:rPr lang="ko-KR" altLang="en-US" sz="3200" dirty="0"/>
              <a:t>단계 </a:t>
            </a:r>
            <a:r>
              <a:rPr lang="en-US" altLang="ko-KR" sz="3200" dirty="0"/>
              <a:t>: </a:t>
            </a:r>
            <a:r>
              <a:rPr lang="ko-KR" altLang="en-US" sz="3200" dirty="0"/>
              <a:t>드로우</a:t>
            </a:r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EBC98D0-5BFA-EF30-CFF3-66FB0C64E4B8}"/>
              </a:ext>
            </a:extLst>
          </p:cNvPr>
          <p:cNvGraphicFramePr>
            <a:graphicFrameLocks noGrp="1"/>
          </p:cNvGraphicFramePr>
          <p:nvPr/>
        </p:nvGraphicFramePr>
        <p:xfrm>
          <a:off x="757872" y="5426910"/>
          <a:ext cx="106762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55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턴을 부여 받은 플레이어의 행동력 한계치가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5(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최대 행동력 한계치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이하일 경우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행동력 한계치가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증가하고 행동력을 모두 회복 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pic>
        <p:nvPicPr>
          <p:cNvPr id="3" name="그림 2" descr="디자인, 스크린샷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65B861-DB9B-FCE1-60D8-03EE2B7EC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84" y="1595735"/>
            <a:ext cx="2114788" cy="2819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스크린샷, 사각형, 만화 영화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D171F7-D0DF-8BAE-5ADE-62E908ABC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3" t="29321" r="28032" b="8002"/>
          <a:stretch>
            <a:fillRect/>
          </a:stretch>
        </p:blipFill>
        <p:spPr>
          <a:xfrm>
            <a:off x="5484298" y="1595735"/>
            <a:ext cx="3558217" cy="2819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EAB72D-7CF7-4179-6AE0-85615FBE5F8C}"/>
              </a:ext>
            </a:extLst>
          </p:cNvPr>
          <p:cNvSpPr txBox="1"/>
          <p:nvPr/>
        </p:nvSpPr>
        <p:spPr>
          <a:xfrm>
            <a:off x="2742420" y="4539398"/>
            <a:ext cx="2928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덱에서 드로우 할 다음 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65E8A-E4D9-29E1-766C-E99F085ABAE4}"/>
              </a:ext>
            </a:extLst>
          </p:cNvPr>
          <p:cNvSpPr txBox="1"/>
          <p:nvPr/>
        </p:nvSpPr>
        <p:spPr>
          <a:xfrm>
            <a:off x="5484298" y="4539398"/>
            <a:ext cx="355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덱에서 드로우한 카드</a:t>
            </a:r>
          </a:p>
        </p:txBody>
      </p:sp>
    </p:spTree>
    <p:extLst>
      <p:ext uri="{BB962C8B-B14F-4D97-AF65-F5344CB8AC3E}">
        <p14:creationId xmlns:p14="http://schemas.microsoft.com/office/powerpoint/2010/main" val="134576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8CD72-556C-D03A-0CE4-AA55599C0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5FE4AB-F864-D68D-5651-C011CB93E8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 룰</a:t>
            </a:r>
            <a:r>
              <a:rPr lang="en-US" altLang="ko-KR" sz="3200" dirty="0"/>
              <a:t> – </a:t>
            </a:r>
            <a:r>
              <a:rPr lang="ko-KR" altLang="en-US" sz="3200" dirty="0"/>
              <a:t>플레이어 턴 진행 </a:t>
            </a:r>
            <a:r>
              <a:rPr lang="en-US" altLang="ko-KR" sz="3200" dirty="0"/>
              <a:t>3</a:t>
            </a:r>
            <a:r>
              <a:rPr lang="ko-KR" altLang="en-US" sz="3200" dirty="0"/>
              <a:t>단계 </a:t>
            </a:r>
            <a:r>
              <a:rPr lang="en-US" altLang="ko-KR" sz="3200" dirty="0"/>
              <a:t>: </a:t>
            </a:r>
            <a:r>
              <a:rPr lang="ko-KR" altLang="en-US" sz="3200" dirty="0"/>
              <a:t>행동력 사용</a:t>
            </a:r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6BA890-7C51-B3B0-6E0C-69F0FDAE7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56000"/>
              </p:ext>
            </p:extLst>
          </p:nvPr>
        </p:nvGraphicFramePr>
        <p:xfrm>
          <a:off x="757872" y="5167830"/>
          <a:ext cx="106762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55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플레이어는 자신의 턴일 때 행동력을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개 소비하여 카드를 사용하거나 필드에 기물 카드에게 명령을 내릴 수 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행동력이 없을 경우 플레이어는 카드를 사용하거나 필드에 기물에게 명령을 내릴 수 없다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pic>
        <p:nvPicPr>
          <p:cNvPr id="3" name="그림 2" descr="스크린샷, 텍스트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204A56-0E65-1436-7FF6-102078C5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72" y="1813148"/>
            <a:ext cx="2129335" cy="2120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일렉트릭 블루, 스크린샷, 마조렐 블루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9F9EC4F-A475-2DC3-1A5F-8CBEC48F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r="59161"/>
          <a:stretch>
            <a:fillRect/>
          </a:stretch>
        </p:blipFill>
        <p:spPr>
          <a:xfrm>
            <a:off x="2197504" y="1813149"/>
            <a:ext cx="1135096" cy="779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패턴, 스크린샷, 사각형, 타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E85BF7A-ECF8-32BE-90D3-4964C6B3C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94" y="1813149"/>
            <a:ext cx="3010554" cy="2124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EA8E6-558E-5F48-557C-694EBE1F41A3}"/>
              </a:ext>
            </a:extLst>
          </p:cNvPr>
          <p:cNvSpPr txBox="1"/>
          <p:nvPr/>
        </p:nvSpPr>
        <p:spPr>
          <a:xfrm>
            <a:off x="1847850" y="2592977"/>
            <a:ext cx="183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행동력 아이콘에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소비될 행동력 강조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2CCA6-E983-D047-1DDB-4BC892848789}"/>
              </a:ext>
            </a:extLst>
          </p:cNvPr>
          <p:cNvSpPr txBox="1"/>
          <p:nvPr/>
        </p:nvSpPr>
        <p:spPr>
          <a:xfrm>
            <a:off x="3325878" y="4034431"/>
            <a:ext cx="277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카드 사용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손 패에 기물 카드 필드에 소환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63EDB-57F1-C2AE-AE53-C2A7E3B8DA7D}"/>
              </a:ext>
            </a:extLst>
          </p:cNvPr>
          <p:cNvSpPr txBox="1"/>
          <p:nvPr/>
        </p:nvSpPr>
        <p:spPr>
          <a:xfrm>
            <a:off x="6416394" y="4034431"/>
            <a:ext cx="301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필드에 기물에게 명령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이동 명령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558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41D5D-3FDB-3627-3932-60ADF12CF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3C488E-35C9-F0F1-DBD9-96EF939038F2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 룰</a:t>
            </a:r>
            <a:r>
              <a:rPr lang="en-US" altLang="ko-KR" sz="3200" dirty="0"/>
              <a:t> – </a:t>
            </a:r>
            <a:r>
              <a:rPr lang="ko-KR" altLang="en-US" sz="3200" dirty="0"/>
              <a:t>플레이어 턴 진행 </a:t>
            </a:r>
            <a:r>
              <a:rPr lang="en-US" altLang="ko-KR" sz="3200" dirty="0"/>
              <a:t>4</a:t>
            </a:r>
            <a:r>
              <a:rPr lang="ko-KR" altLang="en-US" sz="3200" dirty="0"/>
              <a:t>단계 </a:t>
            </a:r>
            <a:r>
              <a:rPr lang="en-US" altLang="ko-KR" sz="3200" dirty="0"/>
              <a:t>: </a:t>
            </a:r>
            <a:r>
              <a:rPr lang="ko-KR" altLang="en-US" sz="3200" dirty="0"/>
              <a:t>턴 종료</a:t>
            </a:r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69442-A7E2-8C4E-A5D4-752C2B56B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53913"/>
              </p:ext>
            </p:extLst>
          </p:nvPr>
        </p:nvGraphicFramePr>
        <p:xfrm>
          <a:off x="757872" y="4868310"/>
          <a:ext cx="106762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55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턴 종료를 선언하는 것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턴 종료 버튼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턴 진행 타이머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클릭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으로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현재 턴 진행 중인 플레이어의 턴을 종료하고 상대 플레이어에게 턴을 부여한다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행동력을 모두 소비하지 않아도 턴 종료 선언은 할 수 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승패가 결정될 때까지  턴 종료 시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플레이어 턴 진행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단계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행동력 증가 및 회복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으로 돌아가 순환을 반복한다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도표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4BCEA0-76B9-A8CD-6A16-4D22AF094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31944" r="39819" b="27917"/>
          <a:stretch>
            <a:fillRect/>
          </a:stretch>
        </p:blipFill>
        <p:spPr>
          <a:xfrm>
            <a:off x="6757990" y="1762126"/>
            <a:ext cx="1859847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텍스트, 스크린샷, 도표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23E41B-9667-19DA-8D4E-AF14BF385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31944" r="39819" b="27917"/>
          <a:stretch>
            <a:fillRect/>
          </a:stretch>
        </p:blipFill>
        <p:spPr>
          <a:xfrm>
            <a:off x="3574165" y="1762126"/>
            <a:ext cx="1859847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4DAE1F-4831-7A93-2271-C9ADC934F205}"/>
              </a:ext>
            </a:extLst>
          </p:cNvPr>
          <p:cNvSpPr txBox="1"/>
          <p:nvPr/>
        </p:nvSpPr>
        <p:spPr>
          <a:xfrm>
            <a:off x="3574164" y="3880542"/>
            <a:ext cx="18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자신의 턴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BF3C1-EB71-00E0-540A-DA0BB86111ED}"/>
              </a:ext>
            </a:extLst>
          </p:cNvPr>
          <p:cNvSpPr txBox="1"/>
          <p:nvPr/>
        </p:nvSpPr>
        <p:spPr>
          <a:xfrm>
            <a:off x="6757989" y="3880542"/>
            <a:ext cx="18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상대의 턴</a:t>
            </a:r>
          </a:p>
        </p:txBody>
      </p:sp>
    </p:spTree>
    <p:extLst>
      <p:ext uri="{BB962C8B-B14F-4D97-AF65-F5344CB8AC3E}">
        <p14:creationId xmlns:p14="http://schemas.microsoft.com/office/powerpoint/2010/main" val="291554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8B5C5-CF79-6AF0-9795-B0BB2E068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05CCAA-E1D5-FB28-E66F-E4D9BE477FEC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게임의 고유 시스템 </a:t>
            </a:r>
            <a:r>
              <a:rPr lang="en-US" altLang="ko-KR" sz="3200" dirty="0"/>
              <a:t>- </a:t>
            </a:r>
            <a:r>
              <a:rPr lang="ko-KR" altLang="en-US" sz="2600" dirty="0"/>
              <a:t>전투 시작 기물 시스템</a:t>
            </a:r>
            <a:endParaRPr lang="en-US" altLang="ko-KR" sz="24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1C94F2D-2D69-A75A-7153-D18AFD1C866C}"/>
              </a:ext>
            </a:extLst>
          </p:cNvPr>
          <p:cNvGrpSpPr>
            <a:grpSpLocks noChangeAspect="1"/>
          </p:cNvGrpSpPr>
          <p:nvPr/>
        </p:nvGrpSpPr>
        <p:grpSpPr>
          <a:xfrm>
            <a:off x="1573687" y="1356339"/>
            <a:ext cx="9044623" cy="2879413"/>
            <a:chOff x="1739449" y="1432440"/>
            <a:chExt cx="8794044" cy="285775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3241915-CE69-2FB7-777F-337FF85C5C4B}"/>
                </a:ext>
              </a:extLst>
            </p:cNvPr>
            <p:cNvGrpSpPr/>
            <p:nvPr/>
          </p:nvGrpSpPr>
          <p:grpSpPr>
            <a:xfrm>
              <a:off x="1739449" y="2165721"/>
              <a:ext cx="1769616" cy="1018898"/>
              <a:chOff x="995680" y="1993195"/>
              <a:chExt cx="1769616" cy="101889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D0804F-B011-B028-3A6B-7F4176DED86E}"/>
                  </a:ext>
                </a:extLst>
              </p:cNvPr>
              <p:cNvSpPr txBox="1"/>
              <p:nvPr/>
            </p:nvSpPr>
            <p:spPr>
              <a:xfrm>
                <a:off x="995680" y="1993195"/>
                <a:ext cx="17696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대전 시작 전에 생성한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‘</a:t>
                </a:r>
                <a:r>
                  <a:rPr lang="ko-KR" altLang="en-US" sz="1200" dirty="0"/>
                  <a:t>전투 시작 기물 목록</a:t>
                </a:r>
                <a:r>
                  <a:rPr lang="en-US" altLang="ko-KR" sz="1200" dirty="0"/>
                  <a:t>’</a:t>
                </a:r>
                <a:endParaRPr lang="ko-KR" alt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39AF32-252B-D831-CD5C-1D7C9A6D50CE}"/>
                  </a:ext>
                </a:extLst>
              </p:cNvPr>
              <p:cNvSpPr txBox="1"/>
              <p:nvPr/>
            </p:nvSpPr>
            <p:spPr>
              <a:xfrm>
                <a:off x="1105024" y="2550428"/>
                <a:ext cx="16602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선택된 기물 목록에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포함된 </a:t>
                </a:r>
                <a:r>
                  <a:rPr lang="en-US" altLang="ko-KR" sz="1200" dirty="0"/>
                  <a:t>‘</a:t>
                </a:r>
                <a:r>
                  <a:rPr lang="ko-KR" altLang="en-US" sz="1200" dirty="0"/>
                  <a:t>기물 현황</a:t>
                </a:r>
                <a:r>
                  <a:rPr lang="en-US" altLang="ko-KR" sz="1200" dirty="0"/>
                  <a:t>’</a:t>
                </a:r>
                <a:endParaRPr lang="ko-KR" altLang="en-US" sz="1200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D4BC0C4-10C8-EA4B-7BC8-18C5EE1F92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0091" y="1432440"/>
              <a:ext cx="4611818" cy="2857753"/>
              <a:chOff x="3275128" y="1429831"/>
              <a:chExt cx="5641743" cy="349595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FCAEEF-34C3-153A-8D3A-53652CECAAAF}"/>
                  </a:ext>
                </a:extLst>
              </p:cNvPr>
              <p:cNvSpPr txBox="1"/>
              <p:nvPr/>
            </p:nvSpPr>
            <p:spPr>
              <a:xfrm>
                <a:off x="3275128" y="4586927"/>
                <a:ext cx="5641743" cy="338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예시 이미지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C429CAD-BB15-9725-3FD6-1C68BD85A6C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75128" y="1429831"/>
                <a:ext cx="5641743" cy="3154869"/>
                <a:chOff x="1687448" y="1561839"/>
                <a:chExt cx="8086472" cy="4521964"/>
              </a:xfrm>
            </p:grpSpPr>
            <p:pic>
              <p:nvPicPr>
                <p:cNvPr id="22" name="그림 21" descr="스크린샷, 직사각형, 도표, 사각형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EC13506D-E353-EEB0-DC51-CEFE2D7C70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7448" y="1561839"/>
                  <a:ext cx="8086472" cy="4521964"/>
                </a:xfrm>
                <a:prstGeom prst="rect">
                  <a:avLst/>
                </a:prstGeom>
              </p:spPr>
            </p:pic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23403B5-DEDB-6BB3-EB7C-E08640F5756D}"/>
                    </a:ext>
                  </a:extLst>
                </p:cNvPr>
                <p:cNvSpPr/>
                <p:nvPr/>
              </p:nvSpPr>
              <p:spPr>
                <a:xfrm>
                  <a:off x="1765487" y="1644331"/>
                  <a:ext cx="801501" cy="808357"/>
                </a:xfrm>
                <a:prstGeom prst="rect">
                  <a:avLst/>
                </a:prstGeom>
                <a:noFill/>
                <a:ln w="28575" cap="rnd">
                  <a:solidFill>
                    <a:srgbClr val="C00000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4683DB4-FACC-81BA-290B-1B25D1DFF706}"/>
                    </a:ext>
                  </a:extLst>
                </p:cNvPr>
                <p:cNvSpPr/>
                <p:nvPr/>
              </p:nvSpPr>
              <p:spPr>
                <a:xfrm>
                  <a:off x="2748661" y="2045924"/>
                  <a:ext cx="3490214" cy="2840401"/>
                </a:xfrm>
                <a:prstGeom prst="rect">
                  <a:avLst/>
                </a:prstGeom>
                <a:noFill/>
                <a:ln w="28575" cap="rnd">
                  <a:solidFill>
                    <a:srgbClr val="C00000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2DDDC95-711A-6DA5-DBAF-EC6246B23A12}"/>
                    </a:ext>
                  </a:extLst>
                </p:cNvPr>
                <p:cNvSpPr/>
                <p:nvPr/>
              </p:nvSpPr>
              <p:spPr>
                <a:xfrm>
                  <a:off x="6542023" y="1971675"/>
                  <a:ext cx="567437" cy="573405"/>
                </a:xfrm>
                <a:prstGeom prst="rect">
                  <a:avLst/>
                </a:prstGeom>
                <a:noFill/>
                <a:ln w="28575" cap="rnd">
                  <a:solidFill>
                    <a:srgbClr val="C00000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ECE908B6-4138-800B-75C4-9057F75BDD57}"/>
                    </a:ext>
                  </a:extLst>
                </p:cNvPr>
                <p:cNvSpPr/>
                <p:nvPr/>
              </p:nvSpPr>
              <p:spPr>
                <a:xfrm>
                  <a:off x="7224392" y="2057079"/>
                  <a:ext cx="2453008" cy="3528381"/>
                </a:xfrm>
                <a:prstGeom prst="rect">
                  <a:avLst/>
                </a:prstGeom>
                <a:noFill/>
                <a:ln w="28575" cap="rnd">
                  <a:solidFill>
                    <a:srgbClr val="C00000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153CF92-884B-0E23-E38E-D267C7116EF0}"/>
                </a:ext>
              </a:extLst>
            </p:cNvPr>
            <p:cNvGrpSpPr/>
            <p:nvPr/>
          </p:nvGrpSpPr>
          <p:grpSpPr>
            <a:xfrm>
              <a:off x="8682935" y="2216636"/>
              <a:ext cx="1850558" cy="1008772"/>
              <a:chOff x="9113212" y="2034226"/>
              <a:chExt cx="1850558" cy="100877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2B01E1-3096-3EB4-6380-E98CD89B68D8}"/>
                  </a:ext>
                </a:extLst>
              </p:cNvPr>
              <p:cNvSpPr txBox="1"/>
              <p:nvPr/>
            </p:nvSpPr>
            <p:spPr>
              <a:xfrm>
                <a:off x="9113212" y="2034226"/>
                <a:ext cx="18505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대전 시작 전에 설정한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‘</a:t>
                </a:r>
                <a:r>
                  <a:rPr lang="ko-KR" altLang="en-US" sz="1200" dirty="0"/>
                  <a:t>기물 위치 설정 목록</a:t>
                </a:r>
                <a:r>
                  <a:rPr lang="en-US" altLang="ko-KR" sz="1200" dirty="0"/>
                  <a:t>’</a:t>
                </a:r>
                <a:endParaRPr lang="ko-KR" altLang="en-US" sz="1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E0512F-257E-3BBD-2BC4-E24634DCB620}"/>
                  </a:ext>
                </a:extLst>
              </p:cNvPr>
              <p:cNvSpPr txBox="1"/>
              <p:nvPr/>
            </p:nvSpPr>
            <p:spPr>
              <a:xfrm>
                <a:off x="9113212" y="2581333"/>
                <a:ext cx="18505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선택된 위치 설정 목록의 </a:t>
                </a:r>
                <a:r>
                  <a:rPr lang="en-US" altLang="ko-KR" sz="1200" dirty="0"/>
                  <a:t>‘</a:t>
                </a:r>
                <a:r>
                  <a:rPr lang="ko-KR" altLang="en-US" sz="1200" dirty="0"/>
                  <a:t>기물 위치 현황</a:t>
                </a:r>
                <a:r>
                  <a:rPr lang="en-US" altLang="ko-KR" sz="1200" dirty="0"/>
                  <a:t>’</a:t>
                </a:r>
                <a:endParaRPr lang="ko-KR" altLang="en-US" sz="1200" dirty="0"/>
              </a:p>
            </p:txBody>
          </p:sp>
        </p:grp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D6DD310C-CA5D-F6EC-54C8-77D0656F5F78}"/>
                </a:ext>
              </a:extLst>
            </p:cNvPr>
            <p:cNvCxnSpPr>
              <a:stCxn id="12" idx="0"/>
              <a:endCxn id="23" idx="1"/>
            </p:cNvCxnSpPr>
            <p:nvPr/>
          </p:nvCxnSpPr>
          <p:spPr>
            <a:xfrm rot="5400000" flipH="1" flipV="1">
              <a:off x="3001564" y="1332688"/>
              <a:ext cx="455727" cy="1210341"/>
            </a:xfrm>
            <a:prstGeom prst="bentConnector2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88657972-4BD2-28DB-CE25-CEFDC5803876}"/>
                </a:ext>
              </a:extLst>
            </p:cNvPr>
            <p:cNvCxnSpPr>
              <a:cxnSpLocks/>
              <a:stCxn id="14" idx="3"/>
              <a:endCxn id="24" idx="1"/>
            </p:cNvCxnSpPr>
            <p:nvPr/>
          </p:nvCxnSpPr>
          <p:spPr>
            <a:xfrm flipV="1">
              <a:off x="3509065" y="2518479"/>
              <a:ext cx="886249" cy="435308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D39A8C21-98C9-C90F-A231-6A99B34335A6}"/>
                </a:ext>
              </a:extLst>
            </p:cNvPr>
            <p:cNvCxnSpPr>
              <a:cxnSpLocks/>
              <a:stCxn id="25" idx="0"/>
              <a:endCxn id="15" idx="0"/>
            </p:cNvCxnSpPr>
            <p:nvPr/>
          </p:nvCxnSpPr>
          <p:spPr>
            <a:xfrm rot="16200000" flipH="1">
              <a:off x="7889139" y="497561"/>
              <a:ext cx="550461" cy="2887688"/>
            </a:xfrm>
            <a:prstGeom prst="bentConnector3">
              <a:avLst>
                <a:gd name="adj1" fmla="val -24225"/>
              </a:avLst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FC892C9-C53A-02BA-9719-A2CF6D51C1E2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8346863" y="2721023"/>
              <a:ext cx="336072" cy="273553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7E79890-07FA-60CF-EE6B-957614B4C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93813"/>
              </p:ext>
            </p:extLst>
          </p:nvPr>
        </p:nvGraphicFramePr>
        <p:xfrm>
          <a:off x="1148079" y="4366995"/>
          <a:ext cx="989584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842">
                  <a:extLst>
                    <a:ext uri="{9D8B030D-6E8A-4147-A177-3AD203B41FA5}">
                      <a16:colId xmlns:a16="http://schemas.microsoft.com/office/drawing/2014/main" val="271228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대전 시작 전 필드에 배치하고 시작할 기물과 기물의 위치를 선택하고 대전을 시작할 수 있는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시스템을 통하여 카드 게임과 추상 전략 게임을 합치며 필요하게 된 기물을 배치하는 시간을 단축하여 대전 초반 템포를 빠르게 시작할 수 있게 하고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시전에 배치할 종류와 배치할 위치를 미리 선택할 수 있게 하여 플레이어가 기물을 배치하는 과정에서 소모되는 시간을 단축한다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대전의 선후공 순서를 결정한 다음 해당 시스템 과정을 진행하게 하여 플레이어가 자신의 공격 순서에 따라서 기물을 선택 및 배치하여 플레이어가 상황에 따라서 유동적으로 대처할 수 있게 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8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BF45E-875F-E3DA-C410-C91263638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CF4ABC-27C8-7044-4A77-0DB7644E9059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컨텐츠</a:t>
            </a:r>
            <a:endParaRPr lang="en-US" altLang="ko-KR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292777-CCA6-23E9-C935-AB5F3C135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29354"/>
              </p:ext>
            </p:extLst>
          </p:nvPr>
        </p:nvGraphicFramePr>
        <p:xfrm>
          <a:off x="1612422" y="1472248"/>
          <a:ext cx="896715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68">
                  <a:extLst>
                    <a:ext uri="{9D8B030D-6E8A-4147-A177-3AD203B41FA5}">
                      <a16:colId xmlns:a16="http://schemas.microsoft.com/office/drawing/2014/main" val="2118148284"/>
                    </a:ext>
                  </a:extLst>
                </a:gridCol>
                <a:gridCol w="1945005">
                  <a:extLst>
                    <a:ext uri="{9D8B030D-6E8A-4147-A177-3AD203B41FA5}">
                      <a16:colId xmlns:a16="http://schemas.microsoft.com/office/drawing/2014/main" val="4208388401"/>
                    </a:ext>
                  </a:extLst>
                </a:gridCol>
                <a:gridCol w="5224780">
                  <a:extLst>
                    <a:ext uri="{9D8B030D-6E8A-4147-A177-3AD203B41FA5}">
                      <a16:colId xmlns:a16="http://schemas.microsoft.com/office/drawing/2014/main" val="366244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650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랜덤 매칭 대전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랭크 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게임의 주력 컨텐츠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 간 랭크 점수를 걸고 대전을 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0061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 간에 대전 연습을 위한 컨텐츠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랭크 대전과 달리 점수를 걸지 않는 대전을 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534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친선 대전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개인 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플레이어가 지목한 대상과 대전을 하는 컨텐츠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2228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 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다수의 플레이어와 대전을 하는 컨텐츠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대전 방식에 따른 다양한 설정이 존재한다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차륜전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토너먼트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다인 개인전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1062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던전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로그라이크 던전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로그라이크 형식의 던전을 공략하는 컨텐츠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여러가지 루트가 존재하며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클리어 시 업적과 같은 보상을 획득할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8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레이드 던전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강력한 몬스터를 공략하는 컨텐츠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클리어 시 액세서리 등을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재작할 수 있는 재료를 획득할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8D24-B0FB-70FA-739A-D2ACEF9D0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E3F77B1-F2BB-D3C3-1E1A-43F5D29FF70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게임의 고유 시스템 </a:t>
            </a:r>
            <a:r>
              <a:rPr lang="en-US" altLang="ko-KR" sz="3200" dirty="0"/>
              <a:t>- </a:t>
            </a:r>
            <a:r>
              <a:rPr lang="ko-KR" altLang="en-US" sz="2600" dirty="0"/>
              <a:t>스킬 덱</a:t>
            </a:r>
            <a:r>
              <a:rPr lang="en-US" altLang="ko-KR" sz="2600" dirty="0"/>
              <a:t>(</a:t>
            </a:r>
            <a:r>
              <a:rPr lang="ko-KR" altLang="en-US" sz="2600" dirty="0"/>
              <a:t>스킬 카드</a:t>
            </a:r>
            <a:r>
              <a:rPr lang="en-US" altLang="ko-KR" sz="2600" dirty="0"/>
              <a:t>)</a:t>
            </a:r>
            <a:r>
              <a:rPr lang="ko-KR" altLang="en-US" sz="2600" dirty="0"/>
              <a:t> 시스템</a:t>
            </a:r>
            <a:endParaRPr lang="en-US" altLang="ko-KR" sz="240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13FAD00-6C6F-F985-608D-CA8D39AE54D0}"/>
              </a:ext>
            </a:extLst>
          </p:cNvPr>
          <p:cNvGraphicFramePr>
            <a:graphicFrameLocks noGrp="1"/>
          </p:cNvGraphicFramePr>
          <p:nvPr/>
        </p:nvGraphicFramePr>
        <p:xfrm>
          <a:off x="1148079" y="5211650"/>
          <a:ext cx="989584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842">
                  <a:extLst>
                    <a:ext uri="{9D8B030D-6E8A-4147-A177-3AD203B41FA5}">
                      <a16:colId xmlns:a16="http://schemas.microsoft.com/office/drawing/2014/main" val="271228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 카드 사용 조건을 만족하는 기물이 필드에 있을 때 스킬 덱에 스킬 카드를 사용하여 스킬을 사용하는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메인 덱에 위치하며 뽑아서 사용해야 하는 다른 카드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기물 카드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이벤트 카드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와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다르게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자신의 턴 스킬 카드로 스킬을 사용할 수 있게 하는 것으로 플레이어의 전략에 가짓수를 늘린다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pic>
        <p:nvPicPr>
          <p:cNvPr id="3" name="그림 2" descr="시계, 원, 도표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D430503-7C28-3204-B7A6-2E0BC6510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22" y="2260460"/>
            <a:ext cx="1571844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27B28-A0B2-544D-FC4C-B7A89660F919}"/>
              </a:ext>
            </a:extLst>
          </p:cNvPr>
          <p:cNvSpPr txBox="1"/>
          <p:nvPr/>
        </p:nvSpPr>
        <p:spPr>
          <a:xfrm>
            <a:off x="3156253" y="3812725"/>
            <a:ext cx="181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스킬 덱 아이콘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DFED-229F-9961-589C-26B19B4EBA75}"/>
              </a:ext>
            </a:extLst>
          </p:cNvPr>
          <p:cNvSpPr txBox="1"/>
          <p:nvPr/>
        </p:nvSpPr>
        <p:spPr>
          <a:xfrm>
            <a:off x="5051088" y="3812725"/>
            <a:ext cx="398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스킬</a:t>
            </a:r>
            <a:r>
              <a:rPr lang="en-US" altLang="ko-KR" dirty="0"/>
              <a:t> </a:t>
            </a:r>
            <a:r>
              <a:rPr lang="ko-KR" altLang="en-US" dirty="0"/>
              <a:t>덱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오픈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스크린샷, 그래픽 소프트웨어, 멀티미디어 소프트웨어, 3D 모델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E7C4E4-36FF-0EF8-0A58-C93873482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88" y="2260609"/>
            <a:ext cx="3984658" cy="1492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304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E24F-F5D2-94D6-7F7E-D42C6084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95CDB1-9D70-DEBC-6F75-858B0F2CB79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유료화 모델</a:t>
            </a:r>
            <a:endParaRPr lang="en-US" altLang="ko-KR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963743-9820-ED12-80B0-6984FEF8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54378"/>
              </p:ext>
            </p:extLst>
          </p:nvPr>
        </p:nvGraphicFramePr>
        <p:xfrm>
          <a:off x="1148079" y="1630680"/>
          <a:ext cx="989584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842">
                  <a:extLst>
                    <a:ext uri="{9D8B030D-6E8A-4147-A177-3AD203B41FA5}">
                      <a16:colId xmlns:a16="http://schemas.microsoft.com/office/drawing/2014/main" val="271228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카드 팩 뽑기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기본적으로 플레이어는 인게임 재화를 소비하여 카드 팩에서 랜덤 카드를 획득하거나 카드를 분해했을 경우 획득할 수 있는 조각을 소모하여 원하는 카드를 제작할 수 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바리에이션 카드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카드 팩에서 카드를 획득하는 과정에서 낮은 확률로 기본 카드와 성능적으로 차이는 없지만 다른 외형을 가진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바리에이션 카드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를 획득할 수 있으며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카드는 분해 및 제작할 수 없다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.), ‘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바리에이션 카드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일부는 사용하거나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기물 카드 소환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 카드 시전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이벤트 카드 발동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정해진 카드와 상호작용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필드에 기물이 스킬을 시전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필드에 기물이 있을 때 이벤트 카드를 사용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할 경우 전용 특수 연출이 출력된다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이러한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바리에이션 카드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는 대전의 결과에 영향을 주지 않지만 특유의 희소성과 전용 특수 연출 등으로 플레이어가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바리에이션 카드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를 획득하고 싶은 욕구를 자극하며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이는 플레이어가 해당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바리에이션 카드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를 획득하기 위해 더 많은 자원을 소비하게 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액세서리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플레이어는 액세서리를 구매 및 설정하는 것으로 플레이어 프로필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카드 뒷면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필드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HP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바 등을 꾸밀 수 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5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AA6EA-8442-FECD-FAE1-D1A1B5893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6021E4-24D9-850E-3A9E-0E99747DA95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ko-KR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7679C3-454C-4B2D-AC29-184CBB2C8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27030"/>
              </p:ext>
            </p:extLst>
          </p:nvPr>
        </p:nvGraphicFramePr>
        <p:xfrm>
          <a:off x="1148079" y="3017520"/>
          <a:ext cx="989584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5842">
                  <a:extLst>
                    <a:ext uri="{9D8B030D-6E8A-4147-A177-3AD203B41FA5}">
                      <a16:colId xmlns:a16="http://schemas.microsoft.com/office/drawing/2014/main" val="271228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Q</a:t>
                      </a:r>
                      <a:r>
                        <a:rPr kumimoji="0" lang="ko-KR" alt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kumimoji="0" lang="en-US" altLang="ko-KR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&amp;</a:t>
                      </a:r>
                      <a:r>
                        <a:rPr kumimoji="0" lang="ko-KR" alt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kumimoji="0" lang="en-US" altLang="ko-KR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A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5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60FAD-613B-B718-CBB0-9443F3CF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0F2803-A64D-D0BD-0F46-6E7EE68AFB76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문서 개요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FAE96D-EFFF-BED8-3E3C-A989E1C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62072"/>
              </p:ext>
            </p:extLst>
          </p:nvPr>
        </p:nvGraphicFramePr>
        <p:xfrm>
          <a:off x="1658461" y="2849880"/>
          <a:ext cx="887507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5078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문서는 게임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‘Master of Fantasy Chess’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메인 기획서로 관련된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모든 기획서의 중심이 되는 기획서로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게임의 방향성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특징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고유 시스템 등이 정리된 문서이다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게임의 진행 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고유 요소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컨텐츠를 간단하게 정리하는 것으로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다른 세부 기획서에 대한 이해도를 높여 게임의 전체적인 질을 향상시키기 위하여 제작되었다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87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7EB23-80C3-B798-6947-E0FE427E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6D48BF6-E299-0142-D750-099803EB9DDF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 개요</a:t>
            </a:r>
            <a:endParaRPr lang="en-US" altLang="ko-KR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5D368B-D976-AF36-A48C-B54FED414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74245"/>
              </p:ext>
            </p:extLst>
          </p:nvPr>
        </p:nvGraphicFramePr>
        <p:xfrm>
          <a:off x="1924525" y="2131060"/>
          <a:ext cx="83429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2828359144"/>
                    </a:ext>
                  </a:extLst>
                </a:gridCol>
                <a:gridCol w="7002780">
                  <a:extLst>
                    <a:ext uri="{9D8B030D-6E8A-4147-A177-3AD203B41FA5}">
                      <a16:colId xmlns:a16="http://schemas.microsoft.com/office/drawing/2014/main" val="263403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74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Master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Fantasy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Chess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07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부제목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다양한 기물과 스킬로 수많은 전략을 구상하고 전투에서 승리하라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덱 빌딩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추상 전략 카드 게임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서브 컬쳐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9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 타겟 층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서브 컬쳐 문화에 익숙한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10~20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87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핵심 특징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 시작 기물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카드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95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플랫폼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Pc, Mobile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크로스 플랫폼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01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93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DD6D-A874-5B75-2FAE-CFCAE5BFE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5D3A81A-32B7-EA73-A984-930F6D5F2032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 방향성</a:t>
            </a:r>
            <a:endParaRPr lang="en-US" altLang="ko-KR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792AED-8BE1-9C39-2FB4-A7B585656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57425"/>
              </p:ext>
            </p:extLst>
          </p:nvPr>
        </p:nvGraphicFramePr>
        <p:xfrm>
          <a:off x="809531" y="1490346"/>
          <a:ext cx="1057293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7">
                  <a:extLst>
                    <a:ext uri="{9D8B030D-6E8A-4147-A177-3AD203B41FA5}">
                      <a16:colId xmlns:a16="http://schemas.microsoft.com/office/drawing/2014/main" val="2828359144"/>
                    </a:ext>
                  </a:extLst>
                </a:gridCol>
                <a:gridCol w="8604118">
                  <a:extLst>
                    <a:ext uri="{9D8B030D-6E8A-4147-A177-3AD203B41FA5}">
                      <a16:colId xmlns:a16="http://schemas.microsoft.com/office/drawing/2014/main" val="26340320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플레이어의 목적과 게임이 추구하는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74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플레이어의 목적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상대 플레이어의 캐릭터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킹 클래스 기물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파괴하여 대전에서 승리하는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07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게임이 추구하는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다양한 전략에 따른 덱을 구상하고 다양한 전략을 활용할 수 있는 환경을 조성하는 것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플레이어의 선후공 순서가 승률에 큰 영향을 끼치지 않게 하는 것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한번에 대전에 소비하여 시간을 적절하게 조절하여 플레이어가 대전을 여러 번 반복할 수 있게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0667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E58F11-9A2E-7CD3-388C-C7EFA442C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36810"/>
              </p:ext>
            </p:extLst>
          </p:nvPr>
        </p:nvGraphicFramePr>
        <p:xfrm>
          <a:off x="809534" y="3137534"/>
          <a:ext cx="1057293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02">
                  <a:extLst>
                    <a:ext uri="{9D8B030D-6E8A-4147-A177-3AD203B41FA5}">
                      <a16:colId xmlns:a16="http://schemas.microsoft.com/office/drawing/2014/main" val="2828359144"/>
                    </a:ext>
                  </a:extLst>
                </a:gridCol>
                <a:gridCol w="3907429">
                  <a:extLst>
                    <a:ext uri="{9D8B030D-6E8A-4147-A177-3AD203B41FA5}">
                      <a16:colId xmlns:a16="http://schemas.microsoft.com/office/drawing/2014/main" val="2634032065"/>
                    </a:ext>
                  </a:extLst>
                </a:gridCol>
                <a:gridCol w="3919001">
                  <a:extLst>
                    <a:ext uri="{9D8B030D-6E8A-4147-A177-3AD203B41FA5}">
                      <a16:colId xmlns:a16="http://schemas.microsoft.com/office/drawing/2014/main" val="24812854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단계별 방향성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4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07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튜토리얼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 방법 및 전투 룰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조작법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메커니즘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0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덱 및 카드 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튜토리얼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덱 빌딩 및 카드 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덱 빌딩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카드 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카드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16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실전 튜토리얼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대상으로 하는 실전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PVE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플레이어와 일반 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PVP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 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플레이어와 랭크 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PVP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랭크 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4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게임의 장르적 특징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70415"/>
              </p:ext>
            </p:extLst>
          </p:nvPr>
        </p:nvGraphicFramePr>
        <p:xfrm>
          <a:off x="1191260" y="1996440"/>
          <a:ext cx="98094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480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덱 빌딩 추상 전략 카드 게임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28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단조로운 카드 게임의 필드를 확장 시키고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 카드 시스템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을 추가하여 기존보다 다채로운 전략을 구사할 수 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기존 카드 게임과 달리 각 기물 위치라는 새로운 전략적 요소를 추가 하고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전투 시작 기물 시스템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을 활용하여 대전 카드 게임의 고질적인 문제였던 선후공 밸런스를 개선한다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6DA13-8271-2A60-2CAA-485EB32D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79157"/>
              </p:ext>
            </p:extLst>
          </p:nvPr>
        </p:nvGraphicFramePr>
        <p:xfrm>
          <a:off x="1191260" y="3845916"/>
          <a:ext cx="9809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480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서브 컬쳐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28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특정 스킬 카드와 기물 카드 간에 상호작용 연출로 플레이어에 수집 욕구를 자극한다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다양한 일러스트를 활용하는 카드 게임의 특정상 기본적으로 서브컬쳐 장르와 궁합이 좋지만 게임에서 표현될 수 있는 연출에는 한계가 존재했다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하지만 기물과 스킬 카드 시스템이 서로 상호 작용하여 기존과 다른 새로운 연출을 추가하여 플레이어에게 해당 게임을 어필한다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01112-6AA6-D61A-7497-3729A9489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96E93B-B834-1A8E-7FA2-D0FC210C463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캐릭터</a:t>
            </a:r>
            <a:r>
              <a:rPr lang="en-US" altLang="ko-KR" sz="2400" dirty="0"/>
              <a:t>(</a:t>
            </a:r>
            <a:r>
              <a:rPr lang="ko-KR" altLang="en-US" sz="2400" dirty="0"/>
              <a:t>기물 카드 필드 배치 형태</a:t>
            </a:r>
            <a:r>
              <a:rPr lang="en-US" altLang="ko-KR" sz="2400" dirty="0"/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D8250EC-A357-645D-730A-D9E5B2430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18063"/>
              </p:ext>
            </p:extLst>
          </p:nvPr>
        </p:nvGraphicFramePr>
        <p:xfrm>
          <a:off x="1078230" y="3752850"/>
          <a:ext cx="100355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8603519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857683606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352444369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285652948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663683049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676943828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643074804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324419515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486404030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캐릭터 동작 종류 예시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303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7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Summon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Idle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Move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Attack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Damage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피격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Skill-P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물리 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Skill-M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마법 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Death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죽음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Unique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고유 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4214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FBF0FA-EBD3-F8E5-6140-7E8871059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28319"/>
              </p:ext>
            </p:extLst>
          </p:nvPr>
        </p:nvGraphicFramePr>
        <p:xfrm>
          <a:off x="2218128" y="1731725"/>
          <a:ext cx="243744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5700674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디자인 특징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28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그래픽 풍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데포르데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차원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733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타입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스파인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384183"/>
                  </a:ext>
                </a:extLst>
              </a:tr>
            </a:tbl>
          </a:graphicData>
        </a:graphic>
      </p:graphicFrame>
      <p:grpSp>
        <p:nvGrpSpPr>
          <p:cNvPr id="95" name="그룹 94">
            <a:extLst>
              <a:ext uri="{FF2B5EF4-FFF2-40B4-BE49-F238E27FC236}">
                <a16:creationId xmlns:a16="http://schemas.microsoft.com/office/drawing/2014/main" id="{33B70045-066F-F131-267D-1DD807AEADE4}"/>
              </a:ext>
            </a:extLst>
          </p:cNvPr>
          <p:cNvGrpSpPr/>
          <p:nvPr/>
        </p:nvGrpSpPr>
        <p:grpSpPr>
          <a:xfrm>
            <a:off x="1213942" y="4100908"/>
            <a:ext cx="9547694" cy="1604567"/>
            <a:chOff x="1213942" y="1662508"/>
            <a:chExt cx="9547694" cy="160456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C94C40-B507-DEC7-BB5C-6AD6C27BC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3942" y="2297747"/>
              <a:ext cx="712459" cy="86336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F24B68E-BF86-9C62-9D07-A9FEC059B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9062" y="2100895"/>
              <a:ext cx="596217" cy="106021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7E42202-A3F5-8D64-F9E9-4AB104708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3450" y="1939644"/>
              <a:ext cx="711889" cy="122146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83DEC44-6229-B592-69BF-42C54FFC9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2614" y="2100896"/>
              <a:ext cx="1016149" cy="106021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86FE961-3C7F-F892-8FA6-77696B9F3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7634" y="1939644"/>
              <a:ext cx="798198" cy="122146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E157896-2305-65EB-5747-10DAC1E3A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48529" y="1662508"/>
              <a:ext cx="646135" cy="14986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83ECEEE-DF18-743C-10CA-B3D13B97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8127" y="1939643"/>
              <a:ext cx="649744" cy="122146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03ECC18-8DFB-F805-554A-4EA775B0A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34587" y="1895475"/>
              <a:ext cx="1280160" cy="13716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20AE745-36DB-D867-1E97-34BF6F39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7105" y="2100894"/>
              <a:ext cx="474531" cy="1060214"/>
            </a:xfrm>
            <a:prstGeom prst="rect">
              <a:avLst/>
            </a:prstGeom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BE27FB2-3203-E0C9-2E07-D53C5EC51ECF}"/>
              </a:ext>
            </a:extLst>
          </p:cNvPr>
          <p:cNvGrpSpPr>
            <a:grpSpLocks noChangeAspect="1"/>
          </p:cNvGrpSpPr>
          <p:nvPr/>
        </p:nvGrpSpPr>
        <p:grpSpPr>
          <a:xfrm>
            <a:off x="6848529" y="1314134"/>
            <a:ext cx="3569555" cy="2393179"/>
            <a:chOff x="6830597" y="1376479"/>
            <a:chExt cx="3931039" cy="2635533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BB140FC-2E83-E050-260D-11E66DF5E918}"/>
                </a:ext>
              </a:extLst>
            </p:cNvPr>
            <p:cNvGrpSpPr/>
            <p:nvPr/>
          </p:nvGrpSpPr>
          <p:grpSpPr>
            <a:xfrm>
              <a:off x="6980861" y="1511494"/>
              <a:ext cx="3780775" cy="2500518"/>
              <a:chOff x="7295605" y="3768127"/>
              <a:chExt cx="3780775" cy="250051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89C3ED3-07EE-1495-5042-20B8C7C39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8198" y="3897436"/>
                <a:ext cx="1551958" cy="1900985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5C72D1-6112-6D39-2F11-73A45A557A7D}"/>
                  </a:ext>
                </a:extLst>
              </p:cNvPr>
              <p:cNvSpPr txBox="1"/>
              <p:nvPr/>
            </p:nvSpPr>
            <p:spPr>
              <a:xfrm>
                <a:off x="9542051" y="3768127"/>
                <a:ext cx="833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머리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CADBC6-26D7-360D-AE62-1ECDA38942CF}"/>
                  </a:ext>
                </a:extLst>
              </p:cNvPr>
              <p:cNvSpPr txBox="1"/>
              <p:nvPr/>
            </p:nvSpPr>
            <p:spPr>
              <a:xfrm>
                <a:off x="9677391" y="4106149"/>
                <a:ext cx="833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왼팔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EE2467-7EF0-CF87-975B-E45B9A1CCCBE}"/>
                  </a:ext>
                </a:extLst>
              </p:cNvPr>
              <p:cNvSpPr txBox="1"/>
              <p:nvPr/>
            </p:nvSpPr>
            <p:spPr>
              <a:xfrm>
                <a:off x="9958865" y="4349044"/>
                <a:ext cx="833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왼팔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하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E82E32-9124-B572-DBE0-27098239DE69}"/>
                  </a:ext>
                </a:extLst>
              </p:cNvPr>
              <p:cNvSpPr txBox="1"/>
              <p:nvPr/>
            </p:nvSpPr>
            <p:spPr>
              <a:xfrm>
                <a:off x="10117998" y="4638376"/>
                <a:ext cx="833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왼손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ACD206-5E0D-5E21-6E89-EE25425B4066}"/>
                  </a:ext>
                </a:extLst>
              </p:cNvPr>
              <p:cNvSpPr txBox="1"/>
              <p:nvPr/>
            </p:nvSpPr>
            <p:spPr>
              <a:xfrm>
                <a:off x="9831868" y="5358658"/>
                <a:ext cx="1200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왼다리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73B29B-4B06-B69D-849C-62D79E454BFF}"/>
                  </a:ext>
                </a:extLst>
              </p:cNvPr>
              <p:cNvSpPr txBox="1"/>
              <p:nvPr/>
            </p:nvSpPr>
            <p:spPr>
              <a:xfrm>
                <a:off x="9876145" y="5662807"/>
                <a:ext cx="1200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왼다리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하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3BA64B-C7C9-40AB-6553-18E23D09E071}"/>
                  </a:ext>
                </a:extLst>
              </p:cNvPr>
              <p:cNvSpPr txBox="1"/>
              <p:nvPr/>
            </p:nvSpPr>
            <p:spPr>
              <a:xfrm>
                <a:off x="9810156" y="5964069"/>
                <a:ext cx="6660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왼발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872A2B-4404-08A6-50C2-B552FC835932}"/>
                  </a:ext>
                </a:extLst>
              </p:cNvPr>
              <p:cNvSpPr txBox="1"/>
              <p:nvPr/>
            </p:nvSpPr>
            <p:spPr>
              <a:xfrm>
                <a:off x="7664908" y="4208282"/>
                <a:ext cx="1069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/>
                  <a:t>오른팔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2348BB-43DA-8671-215A-2C4605CCA709}"/>
                  </a:ext>
                </a:extLst>
              </p:cNvPr>
              <p:cNvSpPr txBox="1"/>
              <p:nvPr/>
            </p:nvSpPr>
            <p:spPr>
              <a:xfrm>
                <a:off x="7588192" y="4507270"/>
                <a:ext cx="1069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/>
                  <a:t>오른팔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하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BD44B1-4AE0-39E5-98A9-FCA287C49F42}"/>
                  </a:ext>
                </a:extLst>
              </p:cNvPr>
              <p:cNvSpPr txBox="1"/>
              <p:nvPr/>
            </p:nvSpPr>
            <p:spPr>
              <a:xfrm>
                <a:off x="7636368" y="4780785"/>
                <a:ext cx="1069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/>
                  <a:t>오른손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D63B8B-CC30-9916-E796-A79DCCD42E8D}"/>
                  </a:ext>
                </a:extLst>
              </p:cNvPr>
              <p:cNvSpPr txBox="1"/>
              <p:nvPr/>
            </p:nvSpPr>
            <p:spPr>
              <a:xfrm>
                <a:off x="7295605" y="5124673"/>
                <a:ext cx="1069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/>
                  <a:t>무기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FEE8A1-3228-1692-A307-00C0F82DE191}"/>
                  </a:ext>
                </a:extLst>
              </p:cNvPr>
              <p:cNvSpPr txBox="1"/>
              <p:nvPr/>
            </p:nvSpPr>
            <p:spPr>
              <a:xfrm>
                <a:off x="7354046" y="5494839"/>
                <a:ext cx="1317547" cy="30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/>
                  <a:t>오른다리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61C376C-EDBE-9C2C-06E1-6A711F5D61D1}"/>
                  </a:ext>
                </a:extLst>
              </p:cNvPr>
              <p:cNvSpPr txBox="1"/>
              <p:nvPr/>
            </p:nvSpPr>
            <p:spPr>
              <a:xfrm>
                <a:off x="7502755" y="5731928"/>
                <a:ext cx="1317547" cy="30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/>
                  <a:t>오른다리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하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9F58F3-723E-687E-5C55-8C94AC6DE936}"/>
                  </a:ext>
                </a:extLst>
              </p:cNvPr>
              <p:cNvSpPr txBox="1"/>
              <p:nvPr/>
            </p:nvSpPr>
            <p:spPr>
              <a:xfrm>
                <a:off x="7582578" y="5963595"/>
                <a:ext cx="1317547" cy="30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/>
                  <a:t>오른발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95E0E7-68F4-3EE2-DE5F-927242F2EA36}"/>
                  </a:ext>
                </a:extLst>
              </p:cNvPr>
              <p:cNvSpPr txBox="1"/>
              <p:nvPr/>
            </p:nvSpPr>
            <p:spPr>
              <a:xfrm>
                <a:off x="7699889" y="3961478"/>
                <a:ext cx="1200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/>
                  <a:t>상체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58FFD2-455C-5FCD-9079-EFAA5F741EBD}"/>
                  </a:ext>
                </a:extLst>
              </p:cNvPr>
              <p:cNvSpPr txBox="1"/>
              <p:nvPr/>
            </p:nvSpPr>
            <p:spPr>
              <a:xfrm>
                <a:off x="9768347" y="5031084"/>
                <a:ext cx="1200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상체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하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FD21A85-8397-4B91-31D9-DE8A43C29035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8900124" y="4099978"/>
                <a:ext cx="353414" cy="291259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1C75799-CA37-8BBF-07CD-B7E9B6F0B811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8734587" y="4346782"/>
                <a:ext cx="359649" cy="9423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329BD7B6-0BB1-AECA-1E77-D81A08B0B14E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8657871" y="4645770"/>
                <a:ext cx="343700" cy="2976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8EE4304-948E-488B-376E-01CD2513A2FA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V="1">
                <a:off x="8706047" y="4869503"/>
                <a:ext cx="370784" cy="4978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1C434A3-3345-E824-FAB9-36EB208F4594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 flipV="1">
                <a:off x="8365284" y="5135577"/>
                <a:ext cx="412901" cy="12759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9AD332D3-E9B4-038A-909A-4E8760FC19E2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8671593" y="5187093"/>
                <a:ext cx="482340" cy="46027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0B44DF47-3049-D724-76A7-F4CD1EF8CDE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820301" y="5471388"/>
                <a:ext cx="333632" cy="41306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E22FA4FF-2405-2AF0-AC9A-B8EC98F8973B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V="1">
                <a:off x="8900125" y="5731928"/>
                <a:ext cx="253808" cy="38419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03FCD49-1E44-FB1E-0680-3A2670F5FA42}"/>
                  </a:ext>
                </a:extLst>
              </p:cNvPr>
              <p:cNvCxnSpPr>
                <a:cxnSpLocks/>
                <a:stCxn id="29" idx="1"/>
              </p:cNvCxnSpPr>
              <p:nvPr/>
            </p:nvCxnSpPr>
            <p:spPr>
              <a:xfrm flipH="1">
                <a:off x="9356417" y="3906627"/>
                <a:ext cx="185634" cy="108328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4A91FC82-139E-B601-A833-977817673839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9542051" y="4244649"/>
                <a:ext cx="135340" cy="18192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093B28D8-8187-89FD-0AF2-9EF824B81FCA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>
                <a:off x="9620464" y="4487544"/>
                <a:ext cx="338401" cy="142704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E3E1A912-E503-ACEC-3BF4-63EAB6DFE4E8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>
                <a:off x="9689131" y="4776876"/>
                <a:ext cx="428867" cy="6864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E3F42D59-310C-E50F-0031-102FDA254B16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9471393" y="4935474"/>
                <a:ext cx="296954" cy="23411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AE96EF40-6387-8C3D-7098-5208B4F6D1AA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 flipV="1">
                <a:off x="9484564" y="5193485"/>
                <a:ext cx="347304" cy="303673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26DD3BE7-634D-E859-5C0A-04C7ADE25127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 flipV="1">
                <a:off x="9542051" y="5550767"/>
                <a:ext cx="334094" cy="25054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B4EA9EA0-51C2-1192-2694-8C77ACB304E0}"/>
                  </a:ext>
                </a:extLst>
              </p:cNvPr>
              <p:cNvCxnSpPr>
                <a:cxnSpLocks/>
                <a:stCxn id="35" idx="1"/>
              </p:cNvCxnSpPr>
              <p:nvPr/>
            </p:nvCxnSpPr>
            <p:spPr>
              <a:xfrm flipH="1" flipV="1">
                <a:off x="9609721" y="5750757"/>
                <a:ext cx="200435" cy="35181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895D22-4585-B4B9-FC8D-0C0A475380C0}"/>
                </a:ext>
              </a:extLst>
            </p:cNvPr>
            <p:cNvSpPr txBox="1"/>
            <p:nvPr/>
          </p:nvSpPr>
          <p:spPr>
            <a:xfrm>
              <a:off x="6830597" y="1376479"/>
              <a:ext cx="2266525" cy="338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캐릭터 부위별 명칭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3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0EFD2-4CEB-FF0E-C70E-1947C3FC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BF41B05-C827-11DD-75CF-D52FF83F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0889"/>
              </p:ext>
            </p:extLst>
          </p:nvPr>
        </p:nvGraphicFramePr>
        <p:xfrm>
          <a:off x="1423510" y="1893468"/>
          <a:ext cx="5068728" cy="307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576">
                  <a:extLst>
                    <a:ext uri="{9D8B030D-6E8A-4147-A177-3AD203B41FA5}">
                      <a16:colId xmlns:a16="http://schemas.microsoft.com/office/drawing/2014/main" val="86035190"/>
                    </a:ext>
                  </a:extLst>
                </a:gridCol>
                <a:gridCol w="1689576">
                  <a:extLst>
                    <a:ext uri="{9D8B030D-6E8A-4147-A177-3AD203B41FA5}">
                      <a16:colId xmlns:a16="http://schemas.microsoft.com/office/drawing/2014/main" val="857683606"/>
                    </a:ext>
                  </a:extLst>
                </a:gridCol>
                <a:gridCol w="1689576">
                  <a:extLst>
                    <a:ext uri="{9D8B030D-6E8A-4147-A177-3AD203B41FA5}">
                      <a16:colId xmlns:a16="http://schemas.microsoft.com/office/drawing/2014/main" val="3524443690"/>
                    </a:ext>
                  </a:extLst>
                </a:gridCol>
              </a:tblGrid>
              <a:tr h="3395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카드의 종류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303006"/>
                  </a:ext>
                </a:extLst>
              </a:tr>
              <a:tr h="23200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71526"/>
                  </a:ext>
                </a:extLst>
              </a:tr>
              <a:tr h="385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기물 카드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스킬 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이벤트 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42147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5C9D5292-3DA8-0E23-B430-0AF57F476153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종류 및 구성 요소</a:t>
            </a:r>
            <a:endParaRPr lang="en-US" altLang="ko-KR" sz="2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2E7994B-BCF9-6D70-D43B-FD9AC76728CF}"/>
              </a:ext>
            </a:extLst>
          </p:cNvPr>
          <p:cNvGrpSpPr/>
          <p:nvPr/>
        </p:nvGrpSpPr>
        <p:grpSpPr>
          <a:xfrm>
            <a:off x="1543788" y="2327879"/>
            <a:ext cx="4794685" cy="2062337"/>
            <a:chOff x="1320268" y="2586033"/>
            <a:chExt cx="4303489" cy="1731249"/>
          </a:xfrm>
        </p:grpSpPr>
        <p:pic>
          <p:nvPicPr>
            <p:cNvPr id="6" name="그림 5" descr="텍스트, 스크린샷, 사각형, 직사각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C26B9D5-10BA-E1D4-C6D0-C2A897AF9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873" y="2592545"/>
              <a:ext cx="1245694" cy="1716544"/>
            </a:xfrm>
            <a:prstGeom prst="rect">
              <a:avLst/>
            </a:prstGeom>
          </p:spPr>
        </p:pic>
        <p:pic>
          <p:nvPicPr>
            <p:cNvPr id="8" name="그림 7" descr="텍스트, 스크린샷, 직사각형, 사각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90BD206-9BAA-C599-CA3B-CFA96AF9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268" y="2592545"/>
              <a:ext cx="1245493" cy="1724737"/>
            </a:xfrm>
            <a:prstGeom prst="rect">
              <a:avLst/>
            </a:prstGeom>
          </p:spPr>
        </p:pic>
        <p:pic>
          <p:nvPicPr>
            <p:cNvPr id="12" name="그림 11" descr="텍스트, 스크린샷, 직사각형, 사각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8B18328-9589-508F-746C-2D5D24DCA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679" y="2586033"/>
              <a:ext cx="1240078" cy="1722030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E9ACD53-32DE-4CD4-6CEA-614E8E8FD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72461"/>
              </p:ext>
            </p:extLst>
          </p:nvPr>
        </p:nvGraphicFramePr>
        <p:xfrm>
          <a:off x="7453625" y="1786133"/>
          <a:ext cx="32359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43">
                  <a:extLst>
                    <a:ext uri="{9D8B030D-6E8A-4147-A177-3AD203B41FA5}">
                      <a16:colId xmlns:a16="http://schemas.microsoft.com/office/drawing/2014/main" val="2828359144"/>
                    </a:ext>
                  </a:extLst>
                </a:gridCol>
                <a:gridCol w="1435417">
                  <a:extLst>
                    <a:ext uri="{9D8B030D-6E8A-4147-A177-3AD203B41FA5}">
                      <a16:colId xmlns:a16="http://schemas.microsoft.com/office/drawing/2014/main" val="26340320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카드의 구성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74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카드 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요소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07236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공통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06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카드 사용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163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카드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9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4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 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55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 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 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58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01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60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80B93-B3D1-5C29-340D-88ED52BFB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E2A1C33-35CB-F5CC-C0C8-9B8985CC31DE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 룰</a:t>
            </a:r>
            <a:r>
              <a:rPr lang="en-US" altLang="ko-KR" sz="3200" dirty="0"/>
              <a:t> – </a:t>
            </a:r>
            <a:r>
              <a:rPr lang="ko-KR" altLang="en-US" sz="3200" dirty="0"/>
              <a:t>대전 시작 </a:t>
            </a:r>
            <a:r>
              <a:rPr lang="en-US" altLang="ko-KR" sz="3200" dirty="0"/>
              <a:t>1</a:t>
            </a:r>
            <a:r>
              <a:rPr lang="ko-KR" altLang="en-US" sz="3200" dirty="0"/>
              <a:t>단계 </a:t>
            </a:r>
            <a:r>
              <a:rPr lang="en-US" altLang="ko-KR" sz="3200" dirty="0"/>
              <a:t>: </a:t>
            </a:r>
            <a:r>
              <a:rPr lang="ko-KR" altLang="en-US" sz="3200" dirty="0"/>
              <a:t>선후공 결정</a:t>
            </a:r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254FB8-3CCB-02F7-9F5E-6E858C413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11404"/>
              </p:ext>
            </p:extLst>
          </p:nvPr>
        </p:nvGraphicFramePr>
        <p:xfrm>
          <a:off x="757872" y="5603715"/>
          <a:ext cx="106762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55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양측 플레이어는 코인의 면이 다르게 나올 때 까지 코인 토스를 계속 진행하며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코인 토스가 종료된 시점 앞면을 뽑은 플레이어에게 선공권을 부여한다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C26E224-BB68-F560-2828-8E599473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932" y="2162818"/>
            <a:ext cx="1785563" cy="1785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EAA485-2CA8-B696-1E6F-FCA43DA5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03" y="2162818"/>
            <a:ext cx="1785563" cy="178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A2DDD-3DEF-105E-C61D-AE4FDC160721}"/>
              </a:ext>
            </a:extLst>
          </p:cNvPr>
          <p:cNvSpPr txBox="1"/>
          <p:nvPr/>
        </p:nvSpPr>
        <p:spPr>
          <a:xfrm>
            <a:off x="3741932" y="4087565"/>
            <a:ext cx="178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코인 앞면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E1F01-822C-EBDA-9BFF-2ECBBBDEE6F2}"/>
              </a:ext>
            </a:extLst>
          </p:cNvPr>
          <p:cNvSpPr txBox="1"/>
          <p:nvPr/>
        </p:nvSpPr>
        <p:spPr>
          <a:xfrm>
            <a:off x="6664503" y="4087565"/>
            <a:ext cx="178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코인 뒷면</a:t>
            </a:r>
          </a:p>
        </p:txBody>
      </p:sp>
    </p:spTree>
    <p:extLst>
      <p:ext uri="{BB962C8B-B14F-4D97-AF65-F5344CB8AC3E}">
        <p14:creationId xmlns:p14="http://schemas.microsoft.com/office/powerpoint/2010/main" val="412658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29EC-F31F-EEF2-3272-0D86D30D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6BB09E-E983-17EF-0EDA-5C73AC53856C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게임 룰</a:t>
            </a:r>
            <a:r>
              <a:rPr lang="en-US" altLang="ko-KR" sz="3200" dirty="0"/>
              <a:t> – </a:t>
            </a:r>
            <a:r>
              <a:rPr lang="ko-KR" altLang="en-US" sz="3200" dirty="0"/>
              <a:t>대전 시작 </a:t>
            </a:r>
            <a:r>
              <a:rPr lang="en-US" altLang="ko-KR" sz="3200" dirty="0"/>
              <a:t>2</a:t>
            </a:r>
            <a:r>
              <a:rPr lang="ko-KR" altLang="en-US" sz="3200" dirty="0"/>
              <a:t>단계 </a:t>
            </a:r>
            <a:r>
              <a:rPr lang="en-US" altLang="ko-KR" sz="3200" dirty="0"/>
              <a:t>: </a:t>
            </a:r>
            <a:r>
              <a:rPr lang="ko-KR" altLang="en-US" sz="3200" dirty="0"/>
              <a:t>전투 시작 기물 배치</a:t>
            </a:r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36341B-DE3F-ECD3-FAA0-1E8334DD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57458"/>
              </p:ext>
            </p:extLst>
          </p:nvPr>
        </p:nvGraphicFramePr>
        <p:xfrm>
          <a:off x="757872" y="4960637"/>
          <a:ext cx="106762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55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각 플레이어는 각자의 배치 가능 진영에 전투 시작 기물을 선택하여 타일에 모두 배치한 다음 대전 준비 완료를 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양측 플레이어 모두 대전 준비 완료를 했을 경우 대전을 시작한다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전투 시작 기물에는 필수로 배치 해야 하는 필수 기물과 배치를 하지 않아도 상관없는 일반 기물이 있으며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기물은 각 클래스별로 전투 시작 기물로 배치할 수 있는 숫자의 제한이 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722163-8790-0139-D75F-D20AF9305EE7}"/>
              </a:ext>
            </a:extLst>
          </p:cNvPr>
          <p:cNvGrpSpPr/>
          <p:nvPr/>
        </p:nvGrpSpPr>
        <p:grpSpPr>
          <a:xfrm>
            <a:off x="2418780" y="1139421"/>
            <a:ext cx="3191320" cy="3653734"/>
            <a:chOff x="2537976" y="1139421"/>
            <a:chExt cx="3191320" cy="3653734"/>
          </a:xfrm>
        </p:grpSpPr>
        <p:pic>
          <p:nvPicPr>
            <p:cNvPr id="9" name="그림 8" descr="패턴, 대칭, 사각형,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64453AA-8161-028F-89CA-65D0ECE35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976" y="1139421"/>
              <a:ext cx="3191320" cy="35247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F5F849-289C-7BAA-0320-B00238478A12}"/>
                </a:ext>
              </a:extLst>
            </p:cNvPr>
            <p:cNvSpPr txBox="1"/>
            <p:nvPr/>
          </p:nvSpPr>
          <p:spPr>
            <a:xfrm>
              <a:off x="2885754" y="4423823"/>
              <a:ext cx="178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배치 가능 진영</a:t>
              </a: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26BDB9-BCD4-D604-9B47-904FF5D7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7104"/>
              </p:ext>
            </p:extLst>
          </p:nvPr>
        </p:nvGraphicFramePr>
        <p:xfrm>
          <a:off x="6610516" y="1682917"/>
          <a:ext cx="3035631" cy="2529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46">
                  <a:extLst>
                    <a:ext uri="{9D8B030D-6E8A-4147-A177-3AD203B41FA5}">
                      <a16:colId xmlns:a16="http://schemas.microsoft.com/office/drawing/2014/main" val="2726022633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292053124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213137800"/>
                    </a:ext>
                  </a:extLst>
                </a:gridCol>
              </a:tblGrid>
              <a:tr h="31086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전투 시작 기물 배치 숫자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184206"/>
                  </a:ext>
                </a:extLst>
              </a:tr>
              <a:tr h="3108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제한 숫자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410388"/>
                  </a:ext>
                </a:extLst>
              </a:tr>
              <a:tr h="4237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킹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필수 기물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66949"/>
                  </a:ext>
                </a:extLst>
              </a:tr>
              <a:tr h="4237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퀸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470699"/>
                  </a:ext>
                </a:extLst>
              </a:tr>
              <a:tr h="4237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나이트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비숍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루크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총합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22458"/>
                  </a:ext>
                </a:extLst>
              </a:tr>
              <a:tr h="4237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폰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811236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3632E8DD-59FA-2C56-DD97-C2867F69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621" y="2458780"/>
            <a:ext cx="342878" cy="2646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61AC5F-0728-C35C-E8A9-887CC3208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817" y="2899461"/>
            <a:ext cx="339549" cy="30293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C5A8934-3CA4-C62A-0225-284D706F1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902" y="3331809"/>
            <a:ext cx="539283" cy="4061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2664F04-2995-040F-26B1-E681AFCF8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985" y="3859915"/>
            <a:ext cx="351200" cy="3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8376</TotalTime>
  <Pages>7</Pages>
  <Words>1463</Words>
  <Characters>0</Characters>
  <Application>Microsoft Office PowerPoint</Application>
  <DocSecurity>0</DocSecurity>
  <PresentationFormat>와이드스크린</PresentationFormat>
  <Lines>0</Lines>
  <Paragraphs>266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Master of Fantasy Chess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4742</cp:revision>
  <dcterms:modified xsi:type="dcterms:W3CDTF">2025-06-13T19:19:28Z</dcterms:modified>
  <cp:version>9.103.97.45139</cp:version>
</cp:coreProperties>
</file>