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72"/>
  </p:notesMasterIdLst>
  <p:sldIdLst>
    <p:sldId id="258" r:id="rId2"/>
    <p:sldId id="266" r:id="rId3"/>
    <p:sldId id="267" r:id="rId4"/>
    <p:sldId id="269" r:id="rId5"/>
    <p:sldId id="272" r:id="rId6"/>
    <p:sldId id="270" r:id="rId7"/>
    <p:sldId id="271" r:id="rId8"/>
    <p:sldId id="273" r:id="rId9"/>
    <p:sldId id="274" r:id="rId10"/>
    <p:sldId id="275" r:id="rId11"/>
    <p:sldId id="315" r:id="rId12"/>
    <p:sldId id="316" r:id="rId13"/>
    <p:sldId id="317" r:id="rId14"/>
    <p:sldId id="324" r:id="rId15"/>
    <p:sldId id="318" r:id="rId16"/>
    <p:sldId id="325" r:id="rId17"/>
    <p:sldId id="319" r:id="rId18"/>
    <p:sldId id="326" r:id="rId19"/>
    <p:sldId id="320" r:id="rId20"/>
    <p:sldId id="327" r:id="rId21"/>
    <p:sldId id="321" r:id="rId22"/>
    <p:sldId id="328" r:id="rId23"/>
    <p:sldId id="322" r:id="rId24"/>
    <p:sldId id="329" r:id="rId25"/>
    <p:sldId id="330" r:id="rId26"/>
    <p:sldId id="331" r:id="rId27"/>
    <p:sldId id="332" r:id="rId28"/>
    <p:sldId id="339" r:id="rId29"/>
    <p:sldId id="340" r:id="rId30"/>
    <p:sldId id="341" r:id="rId31"/>
    <p:sldId id="337" r:id="rId32"/>
    <p:sldId id="338" r:id="rId33"/>
    <p:sldId id="333" r:id="rId34"/>
    <p:sldId id="334" r:id="rId35"/>
    <p:sldId id="345" r:id="rId36"/>
    <p:sldId id="336" r:id="rId37"/>
    <p:sldId id="346" r:id="rId38"/>
    <p:sldId id="347" r:id="rId39"/>
    <p:sldId id="348" r:id="rId40"/>
    <p:sldId id="342" r:id="rId41"/>
    <p:sldId id="343" r:id="rId42"/>
    <p:sldId id="344" r:id="rId43"/>
    <p:sldId id="349" r:id="rId44"/>
    <p:sldId id="350" r:id="rId45"/>
    <p:sldId id="386" r:id="rId46"/>
    <p:sldId id="388" r:id="rId47"/>
    <p:sldId id="389" r:id="rId48"/>
    <p:sldId id="390" r:id="rId49"/>
    <p:sldId id="394" r:id="rId50"/>
    <p:sldId id="354" r:id="rId51"/>
    <p:sldId id="391" r:id="rId52"/>
    <p:sldId id="392" r:id="rId53"/>
    <p:sldId id="393" r:id="rId54"/>
    <p:sldId id="352" r:id="rId55"/>
    <p:sldId id="360" r:id="rId56"/>
    <p:sldId id="362" r:id="rId57"/>
    <p:sldId id="379" r:id="rId58"/>
    <p:sldId id="383" r:id="rId59"/>
    <p:sldId id="380" r:id="rId60"/>
    <p:sldId id="381" r:id="rId61"/>
    <p:sldId id="382" r:id="rId62"/>
    <p:sldId id="384" r:id="rId63"/>
    <p:sldId id="395" r:id="rId64"/>
    <p:sldId id="385" r:id="rId65"/>
    <p:sldId id="397" r:id="rId66"/>
    <p:sldId id="396" r:id="rId67"/>
    <p:sldId id="398" r:id="rId68"/>
    <p:sldId id="399" r:id="rId69"/>
    <p:sldId id="400" r:id="rId70"/>
    <p:sldId id="401" r:id="rId7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1" userDrawn="1">
          <p15:clr>
            <a:srgbClr val="A4A3A4"/>
          </p15:clr>
        </p15:guide>
        <p15:guide id="4" pos="438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92" userDrawn="1">
          <p15:clr>
            <a:srgbClr val="A4A3A4"/>
          </p15:clr>
        </p15:guide>
        <p15:guide id="7" pos="67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F2F2F2"/>
    <a:srgbClr val="595959"/>
    <a:srgbClr val="A6A6A6"/>
    <a:srgbClr val="D0CECE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144" y="198"/>
      </p:cViewPr>
      <p:guideLst>
        <p:guide orient="horz" pos="2160"/>
        <p:guide pos="3840"/>
        <p:guide orient="horz" pos="731"/>
        <p:guide pos="438"/>
        <p:guide pos="7242"/>
        <p:guide pos="892"/>
        <p:guide pos="6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040765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스킬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설명 창</a:t>
            </a:r>
          </a:p>
        </p:txBody>
      </p:sp>
      <p:graphicFrame>
        <p:nvGraphicFramePr>
          <p:cNvPr id="40" name="표 507">
            <a:extLst>
              <a:ext uri="{FF2B5EF4-FFF2-40B4-BE49-F238E27FC236}">
                <a16:creationId xmlns:a16="http://schemas.microsoft.com/office/drawing/2014/main" id="{DB85CE5F-7F77-4518-A410-38DE3FE5D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94632"/>
              </p:ext>
            </p:extLst>
          </p:nvPr>
        </p:nvGraphicFramePr>
        <p:xfrm>
          <a:off x="6555421" y="2205888"/>
          <a:ext cx="4941254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914843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268319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설명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효과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추가 효과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비용 및 쿨 타임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사용 시 소비되는 자원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재사용 대기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532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스킬이 활성화 되지 않은 상태에서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나오는 팝업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235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습득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습득을 위해 필요한 조건들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시 필요한 스킬 포인트가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표기 되어 있는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7C7CEAD5-96F0-46A0-9BE7-2FCF45DEF764}"/>
              </a:ext>
            </a:extLst>
          </p:cNvPr>
          <p:cNvGrpSpPr/>
          <p:nvPr/>
        </p:nvGrpSpPr>
        <p:grpSpPr>
          <a:xfrm>
            <a:off x="386033" y="1662527"/>
            <a:ext cx="5477089" cy="3611229"/>
            <a:chOff x="386033" y="1662527"/>
            <a:chExt cx="5477089" cy="3611229"/>
          </a:xfrm>
        </p:grpSpPr>
        <p:sp>
          <p:nvSpPr>
            <p:cNvPr id="502" name="사각형: 잘린 한쪽 모서리 501">
              <a:extLst>
                <a:ext uri="{FF2B5EF4-FFF2-40B4-BE49-F238E27FC236}">
                  <a16:creationId xmlns:a16="http://schemas.microsoft.com/office/drawing/2014/main" id="{83F8C32F-7DE7-4C31-874E-CEE188FCA9A2}"/>
                </a:ext>
              </a:extLst>
            </p:cNvPr>
            <p:cNvSpPr/>
            <p:nvPr/>
          </p:nvSpPr>
          <p:spPr>
            <a:xfrm flipH="1">
              <a:off x="799741" y="3920045"/>
              <a:ext cx="4970951" cy="1155668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사각형: 잘린 한쪽 모서리 488">
              <a:extLst>
                <a:ext uri="{FF2B5EF4-FFF2-40B4-BE49-F238E27FC236}">
                  <a16:creationId xmlns:a16="http://schemas.microsoft.com/office/drawing/2014/main" id="{49583D3A-8DFC-4CE6-BADD-76051AB3186C}"/>
                </a:ext>
              </a:extLst>
            </p:cNvPr>
            <p:cNvSpPr/>
            <p:nvPr/>
          </p:nvSpPr>
          <p:spPr>
            <a:xfrm flipH="1">
              <a:off x="799742" y="1784360"/>
              <a:ext cx="4970951" cy="203312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사각형: 둥근 모서리 486">
              <a:extLst>
                <a:ext uri="{FF2B5EF4-FFF2-40B4-BE49-F238E27FC236}">
                  <a16:creationId xmlns:a16="http://schemas.microsoft.com/office/drawing/2014/main" id="{7D597A2C-D8C0-4217-98A2-FC98CF5C7686}"/>
                </a:ext>
              </a:extLst>
            </p:cNvPr>
            <p:cNvSpPr/>
            <p:nvPr/>
          </p:nvSpPr>
          <p:spPr>
            <a:xfrm>
              <a:off x="1163135" y="2081015"/>
              <a:ext cx="720000" cy="720000"/>
            </a:xfrm>
            <a:prstGeom prst="roundRect">
              <a:avLst>
                <a:gd name="adj" fmla="val 1300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4" name="사각형: 잘린 한쪽 모서리 493">
              <a:extLst>
                <a:ext uri="{FF2B5EF4-FFF2-40B4-BE49-F238E27FC236}">
                  <a16:creationId xmlns:a16="http://schemas.microsoft.com/office/drawing/2014/main" id="{F7556DD6-278B-4EBD-A93D-9536E33C4387}"/>
                </a:ext>
              </a:extLst>
            </p:cNvPr>
            <p:cNvSpPr/>
            <p:nvPr/>
          </p:nvSpPr>
          <p:spPr>
            <a:xfrm flipV="1">
              <a:off x="799743" y="1698306"/>
              <a:ext cx="1639766" cy="305758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0A3F393F-730C-4431-A2A3-6CAC967E4C86}"/>
                </a:ext>
              </a:extLst>
            </p:cNvPr>
            <p:cNvSpPr txBox="1"/>
            <p:nvPr/>
          </p:nvSpPr>
          <p:spPr>
            <a:xfrm>
              <a:off x="908220" y="1681801"/>
              <a:ext cx="1639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칠매검</a:t>
              </a:r>
              <a:r>
                <a:rPr lang="en-US" altLang="ko-KR" dirty="0"/>
                <a:t>-</a:t>
              </a:r>
              <a:r>
                <a:rPr lang="ko-KR" altLang="en-US" dirty="0"/>
                <a:t>기초</a:t>
              </a:r>
            </a:p>
          </p:txBody>
        </p:sp>
        <p:sp>
          <p:nvSpPr>
            <p:cNvPr id="496" name="사각형: 둥근 모서리 495">
              <a:extLst>
                <a:ext uri="{FF2B5EF4-FFF2-40B4-BE49-F238E27FC236}">
                  <a16:creationId xmlns:a16="http://schemas.microsoft.com/office/drawing/2014/main" id="{89CBA46D-D971-4A24-976A-A1170A7BB563}"/>
                </a:ext>
              </a:extLst>
            </p:cNvPr>
            <p:cNvSpPr/>
            <p:nvPr/>
          </p:nvSpPr>
          <p:spPr>
            <a:xfrm>
              <a:off x="5015230" y="1695999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97" name="사각형: 둥근 모서리 496">
              <a:extLst>
                <a:ext uri="{FF2B5EF4-FFF2-40B4-BE49-F238E27FC236}">
                  <a16:creationId xmlns:a16="http://schemas.microsoft.com/office/drawing/2014/main" id="{C4470CA3-AD20-4F65-8F35-4DF714E2EB39}"/>
                </a:ext>
              </a:extLst>
            </p:cNvPr>
            <p:cNvSpPr/>
            <p:nvPr/>
          </p:nvSpPr>
          <p:spPr>
            <a:xfrm>
              <a:off x="4906162" y="4921211"/>
              <a:ext cx="916859" cy="33410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SP 20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115E64-ED01-4A18-BA7D-D523CC1F5A21}"/>
                </a:ext>
              </a:extLst>
            </p:cNvPr>
            <p:cNvSpPr/>
            <p:nvPr/>
          </p:nvSpPr>
          <p:spPr>
            <a:xfrm>
              <a:off x="780494" y="1662527"/>
              <a:ext cx="1667807" cy="37511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4845AE-B862-4141-8EFA-A673F727D747}"/>
                </a:ext>
              </a:extLst>
            </p:cNvPr>
            <p:cNvSpPr/>
            <p:nvPr/>
          </p:nvSpPr>
          <p:spPr>
            <a:xfrm>
              <a:off x="1107355" y="2058053"/>
              <a:ext cx="826170" cy="77609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F303173-47C9-408D-A59F-AD7049887A73}"/>
                </a:ext>
              </a:extLst>
            </p:cNvPr>
            <p:cNvSpPr/>
            <p:nvPr/>
          </p:nvSpPr>
          <p:spPr>
            <a:xfrm>
              <a:off x="1289616" y="3280064"/>
              <a:ext cx="661492" cy="45825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833F4CE-DB02-492C-8995-3B133735B89B}"/>
                </a:ext>
              </a:extLst>
            </p:cNvPr>
            <p:cNvSpPr/>
            <p:nvPr/>
          </p:nvSpPr>
          <p:spPr>
            <a:xfrm>
              <a:off x="4879787" y="4912419"/>
              <a:ext cx="956960" cy="36133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38B63FC-E7A7-4985-9E29-BDF593F69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472" y="166252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A118269-2C08-49DA-A24D-0A22369D5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665" y="213098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8704EC7-C75B-4275-9EBD-5D0AF04EA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690" y="328819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FCE0467-E11E-4337-BEDF-7DCCDBEE7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033" y="387454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F321651-87F7-413C-81E5-C781A5BED2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554" y="494528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93820E9-ADF3-4AAF-A732-4763CCA894AB}"/>
                </a:ext>
              </a:extLst>
            </p:cNvPr>
            <p:cNvSpPr/>
            <p:nvPr/>
          </p:nvSpPr>
          <p:spPr>
            <a:xfrm>
              <a:off x="739864" y="3865756"/>
              <a:ext cx="5096884" cy="140800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8122B71-B4BD-4AEC-B289-1BD2F0BA86E3}"/>
                </a:ext>
              </a:extLst>
            </p:cNvPr>
            <p:cNvGrpSpPr/>
            <p:nvPr/>
          </p:nvGrpSpPr>
          <p:grpSpPr>
            <a:xfrm>
              <a:off x="2009079" y="2053195"/>
              <a:ext cx="3652706" cy="1652491"/>
              <a:chOff x="2009079" y="2053195"/>
              <a:chExt cx="3652706" cy="165249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3E30DDF-A756-4ACA-B7F8-455009C09225}"/>
                  </a:ext>
                </a:extLst>
              </p:cNvPr>
              <p:cNvSpPr/>
              <p:nvPr/>
            </p:nvSpPr>
            <p:spPr>
              <a:xfrm>
                <a:off x="2009079" y="2053195"/>
                <a:ext cx="3652706" cy="1652491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DCC4212-C518-45C5-A377-D700EB16A057}"/>
                  </a:ext>
                </a:extLst>
              </p:cNvPr>
              <p:cNvSpPr/>
              <p:nvPr/>
            </p:nvSpPr>
            <p:spPr>
              <a:xfrm>
                <a:off x="2009079" y="2879440"/>
                <a:ext cx="3652706" cy="411739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929CEC-8684-4DC5-9E54-10F85A95199E}"/>
                  </a:ext>
                </a:extLst>
              </p:cNvPr>
              <p:cNvSpPr txBox="1"/>
              <p:nvPr/>
            </p:nvSpPr>
            <p:spPr>
              <a:xfrm>
                <a:off x="3285913" y="2334128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설정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94DCC3-4B11-4940-AC8D-6B48F438396E}"/>
                  </a:ext>
                </a:extLst>
              </p:cNvPr>
              <p:cNvSpPr txBox="1"/>
              <p:nvPr/>
            </p:nvSpPr>
            <p:spPr>
              <a:xfrm>
                <a:off x="3285913" y="2954504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효과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208603-E8AB-455C-A5D4-B2DC7AB1885E}"/>
                  </a:ext>
                </a:extLst>
              </p:cNvPr>
              <p:cNvSpPr txBox="1"/>
              <p:nvPr/>
            </p:nvSpPr>
            <p:spPr>
              <a:xfrm>
                <a:off x="3253829" y="3366243"/>
                <a:ext cx="11632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/>
                  <a:t>스킬 추가 효과</a:t>
                </a:r>
                <a:endParaRPr lang="ko-KR" altLang="en-US" sz="1100" dirty="0"/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799836C-D8AC-4234-98AD-9BDE3796FCED}"/>
                </a:ext>
              </a:extLst>
            </p:cNvPr>
            <p:cNvSpPr/>
            <p:nvPr/>
          </p:nvSpPr>
          <p:spPr>
            <a:xfrm>
              <a:off x="2000287" y="2047573"/>
              <a:ext cx="3680653" cy="166690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B6867DD-2A64-46C5-8EEE-9E16914B61EF}"/>
                </a:ext>
              </a:extLst>
            </p:cNvPr>
            <p:cNvSpPr/>
            <p:nvPr/>
          </p:nvSpPr>
          <p:spPr>
            <a:xfrm>
              <a:off x="1005524" y="4078963"/>
              <a:ext cx="4656261" cy="799948"/>
            </a:xfrm>
            <a:prstGeom prst="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ko-KR" altLang="en-US" sz="1000" b="0" dirty="0">
                  <a:solidFill>
                    <a:schemeClr val="tx1"/>
                  </a:solidFill>
                </a:rPr>
                <a:t>스킬 습득 조건 해설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D54189F-D34C-4E18-9496-5B6D6F7F3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4050" y="271563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9F666E4-D906-42E9-8FF9-8F531D82286F}"/>
                </a:ext>
              </a:extLst>
            </p:cNvPr>
            <p:cNvSpPr/>
            <p:nvPr/>
          </p:nvSpPr>
          <p:spPr>
            <a:xfrm>
              <a:off x="1005524" y="4084962"/>
              <a:ext cx="4656261" cy="80695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35A29AD-969E-4EFC-825E-6D3EEEC3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7355" y="433342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2A21F7-9E14-4E50-A789-B6F70BE46B09}"/>
                </a:ext>
              </a:extLst>
            </p:cNvPr>
            <p:cNvSpPr txBox="1"/>
            <p:nvPr/>
          </p:nvSpPr>
          <p:spPr>
            <a:xfrm>
              <a:off x="1235745" y="3309285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지구력 </a:t>
              </a:r>
              <a:r>
                <a:rPr lang="en-US" altLang="ko-KR" sz="105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5602AB-617A-43F2-BFE0-E45CC3921437}"/>
                </a:ext>
              </a:extLst>
            </p:cNvPr>
            <p:cNvSpPr txBox="1"/>
            <p:nvPr/>
          </p:nvSpPr>
          <p:spPr>
            <a:xfrm>
              <a:off x="1235745" y="3488149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쿨 타임 </a:t>
              </a:r>
              <a:r>
                <a:rPr lang="en-US" altLang="ko-KR" sz="1050" dirty="0">
                  <a:solidFill>
                    <a:schemeClr val="tx1"/>
                  </a:solidFill>
                </a:rPr>
                <a:t>5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12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과정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BF8CA6-583D-1363-2656-A9729C781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14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C0C72C08-7D11-E145-66FE-C8A7DA2387FF}"/>
              </a:ext>
            </a:extLst>
          </p:cNvPr>
          <p:cNvSpPr/>
          <p:nvPr/>
        </p:nvSpPr>
        <p:spPr>
          <a:xfrm flipH="1">
            <a:off x="690564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준비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FE1AA-792E-52B9-B1DC-C7B2154D34BD}"/>
              </a:ext>
            </a:extLst>
          </p:cNvPr>
          <p:cNvSpPr txBox="1"/>
          <p:nvPr/>
        </p:nvSpPr>
        <p:spPr>
          <a:xfrm>
            <a:off x="690563" y="3429000"/>
            <a:ext cx="17192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사용 가능 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6F7544E2-1BD8-A155-E7A1-1FF277BB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298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D2E6D678-9509-86FD-5B4D-DEF024A79F09}"/>
              </a:ext>
            </a:extLst>
          </p:cNvPr>
          <p:cNvSpPr/>
          <p:nvPr/>
        </p:nvSpPr>
        <p:spPr>
          <a:xfrm flipH="1">
            <a:off x="299914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89203-C1BA-3CA0-8E5B-59F16614993A}"/>
              </a:ext>
            </a:extLst>
          </p:cNvPr>
          <p:cNvSpPr txBox="1"/>
          <p:nvPr/>
        </p:nvSpPr>
        <p:spPr>
          <a:xfrm>
            <a:off x="2999148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스킬을 사용하는 단계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E2CC0D63-5C80-CBA9-347B-AE2C6D42D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881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대각선 방향 모서리 18">
            <a:extLst>
              <a:ext uri="{FF2B5EF4-FFF2-40B4-BE49-F238E27FC236}">
                <a16:creationId xmlns:a16="http://schemas.microsoft.com/office/drawing/2014/main" id="{E8F79191-7407-F6E6-DCC3-EFB11E7F64C2}"/>
              </a:ext>
            </a:extLst>
          </p:cNvPr>
          <p:cNvSpPr/>
          <p:nvPr/>
        </p:nvSpPr>
        <p:spPr>
          <a:xfrm flipH="1">
            <a:off x="5307731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액션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슈팅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EC4F9-F077-3832-FF93-0CDF243A9AB2}"/>
              </a:ext>
            </a:extLst>
          </p:cNvPr>
          <p:cNvSpPr txBox="1"/>
          <p:nvPr/>
        </p:nvSpPr>
        <p:spPr>
          <a:xfrm>
            <a:off x="5307731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효과를 발동하는 단계</a:t>
            </a: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5B57B7EB-4DAF-5F77-9BFF-A5DCB384F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465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사각형: 둥근 대각선 방향 모서리 22">
            <a:extLst>
              <a:ext uri="{FF2B5EF4-FFF2-40B4-BE49-F238E27FC236}">
                <a16:creationId xmlns:a16="http://schemas.microsoft.com/office/drawing/2014/main" id="{F51646DA-36FC-328C-07F0-D9AC1BAE2D4D}"/>
              </a:ext>
            </a:extLst>
          </p:cNvPr>
          <p:cNvSpPr/>
          <p:nvPr/>
        </p:nvSpPr>
        <p:spPr>
          <a:xfrm flipH="1">
            <a:off x="7616315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691334-D8E7-FECF-EEEB-A0377D45D062}"/>
              </a:ext>
            </a:extLst>
          </p:cNvPr>
          <p:cNvSpPr txBox="1"/>
          <p:nvPr/>
        </p:nvSpPr>
        <p:spPr>
          <a:xfrm>
            <a:off x="7616315" y="3429000"/>
            <a:ext cx="1567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 적중</a:t>
            </a:r>
            <a:endParaRPr lang="en-US" altLang="ko-KR" sz="1050" dirty="0"/>
          </a:p>
          <a:p>
            <a:r>
              <a:rPr lang="ko-KR" altLang="en-US" sz="1050" dirty="0"/>
              <a:t>결과에 따라 효과와 </a:t>
            </a:r>
            <a:endParaRPr lang="en-US" altLang="ko-KR" sz="1050" dirty="0"/>
          </a:p>
          <a:p>
            <a:r>
              <a:rPr lang="ko-KR" altLang="en-US" sz="1050" dirty="0"/>
              <a:t>결과 값이 표기되는 </a:t>
            </a:r>
            <a:endParaRPr lang="en-US" altLang="ko-KR" sz="1050" dirty="0"/>
          </a:p>
          <a:p>
            <a:r>
              <a:rPr lang="ko-KR" altLang="en-US" sz="1050" dirty="0"/>
              <a:t>단계</a:t>
            </a:r>
          </a:p>
        </p:txBody>
      </p:sp>
      <p:sp>
        <p:nvSpPr>
          <p:cNvPr id="27" name="사각형: 둥근 대각선 방향 모서리 26">
            <a:extLst>
              <a:ext uri="{FF2B5EF4-FFF2-40B4-BE49-F238E27FC236}">
                <a16:creationId xmlns:a16="http://schemas.microsoft.com/office/drawing/2014/main" id="{61963E05-1B38-4C47-979E-AA90DDBCD0CE}"/>
              </a:ext>
            </a:extLst>
          </p:cNvPr>
          <p:cNvSpPr/>
          <p:nvPr/>
        </p:nvSpPr>
        <p:spPr>
          <a:xfrm flipH="1">
            <a:off x="992489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후처리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EBEA0F-176B-F36B-4C4B-9E26802D849D}"/>
              </a:ext>
            </a:extLst>
          </p:cNvPr>
          <p:cNvSpPr txBox="1"/>
          <p:nvPr/>
        </p:nvSpPr>
        <p:spPr>
          <a:xfrm>
            <a:off x="9924898" y="3429000"/>
            <a:ext cx="15670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/>
                <a:latin typeface="함초롬바탕"/>
              </a:rPr>
              <a:t>스킬 결과에 발생되는 추가 효과가 표현되는 단계</a:t>
            </a:r>
            <a:endParaRPr lang="ko-KR" altLang="en-US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287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ECB7D-3238-8BC2-CFE2-EE9E2C64A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4F107C4-0292-E9E2-8465-6B247255C93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단계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2F67B8F4-3291-4B76-9581-08AEC12AD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794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221127F8-29D1-4FBA-830D-1AA47A401390}"/>
              </a:ext>
            </a:extLst>
          </p:cNvPr>
          <p:cNvSpPr/>
          <p:nvPr/>
        </p:nvSpPr>
        <p:spPr>
          <a:xfrm flipH="1">
            <a:off x="685802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CB017-6F8D-4E34-9429-9EF5DCB327BB}"/>
              </a:ext>
            </a:extLst>
          </p:cNvPr>
          <p:cNvSpPr txBox="1"/>
          <p:nvPr/>
        </p:nvSpPr>
        <p:spPr>
          <a:xfrm>
            <a:off x="685802" y="3438016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49B1E6-A964-4AE5-85AD-9D9F551B7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88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00A65E7D-80F4-44DE-B71F-1965BEB8DEF1}"/>
              </a:ext>
            </a:extLst>
          </p:cNvPr>
          <p:cNvSpPr/>
          <p:nvPr/>
        </p:nvSpPr>
        <p:spPr>
          <a:xfrm flipH="1">
            <a:off x="2588696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13D96-BCD8-43E3-A7B7-9956FF2601A8}"/>
              </a:ext>
            </a:extLst>
          </p:cNvPr>
          <p:cNvSpPr txBox="1"/>
          <p:nvPr/>
        </p:nvSpPr>
        <p:spPr>
          <a:xfrm>
            <a:off x="2588696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여부를 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C7FCE1E8-75C1-40C6-9F72-1122F4679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582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0D7CF14B-2766-4F41-9B70-F0638D7CA864}"/>
              </a:ext>
            </a:extLst>
          </p:cNvPr>
          <p:cNvSpPr/>
          <p:nvPr/>
        </p:nvSpPr>
        <p:spPr>
          <a:xfrm flipH="1">
            <a:off x="4491590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63DBC5-36AE-4027-A342-38753AF034F9}"/>
              </a:ext>
            </a:extLst>
          </p:cNvPr>
          <p:cNvSpPr txBox="1"/>
          <p:nvPr/>
        </p:nvSpPr>
        <p:spPr>
          <a:xfrm>
            <a:off x="4491590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EBCE0CA0-F82F-41C4-9CDD-E7FFCF071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76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BA9087E7-5843-42CC-B1F6-AD5F27B0D234}"/>
              </a:ext>
            </a:extLst>
          </p:cNvPr>
          <p:cNvSpPr/>
          <p:nvPr/>
        </p:nvSpPr>
        <p:spPr>
          <a:xfrm flipH="1">
            <a:off x="6394485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9839ED-C2E3-470E-9CCE-7FE58E1C6BE9}"/>
              </a:ext>
            </a:extLst>
          </p:cNvPr>
          <p:cNvSpPr txBox="1"/>
          <p:nvPr/>
        </p:nvSpPr>
        <p:spPr>
          <a:xfrm>
            <a:off x="6394484" y="3438016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6C6C9EFE-8EC2-44A4-8039-21BFDB447E91}"/>
              </a:ext>
            </a:extLst>
          </p:cNvPr>
          <p:cNvSpPr/>
          <p:nvPr/>
        </p:nvSpPr>
        <p:spPr>
          <a:xfrm flipH="1">
            <a:off x="8297378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BB5F92-24FA-44D2-B498-6058AEE18358}"/>
              </a:ext>
            </a:extLst>
          </p:cNvPr>
          <p:cNvSpPr txBox="1"/>
          <p:nvPr/>
        </p:nvSpPr>
        <p:spPr>
          <a:xfrm>
            <a:off x="8297378" y="3438016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79048EAD-CFE3-4474-945F-88F28EA06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69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22F17A97-ED88-455C-AA5C-85602C6AA557}"/>
              </a:ext>
            </a:extLst>
          </p:cNvPr>
          <p:cNvSpPr/>
          <p:nvPr/>
        </p:nvSpPr>
        <p:spPr>
          <a:xfrm flipH="1">
            <a:off x="10200271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51304-8D0D-42C8-938F-A35A35500C3A}"/>
              </a:ext>
            </a:extLst>
          </p:cNvPr>
          <p:cNvSpPr txBox="1"/>
          <p:nvPr/>
        </p:nvSpPr>
        <p:spPr>
          <a:xfrm>
            <a:off x="10200271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9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20136D-602B-0DA1-2B31-D56B6568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90050"/>
              </p:ext>
            </p:extLst>
          </p:nvPr>
        </p:nvGraphicFramePr>
        <p:xfrm>
          <a:off x="1784191" y="1163139"/>
          <a:ext cx="8623618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6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캐릭터가 스킬을 시전할 수 있는 상태인지 판단한다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크게 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으로 분류한다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03697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일반적으로 해당 상태들 중에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이상 포함될 경우 스킬을 사용할 수 없다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17863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일부 스킬들은 해당 상태에 사용할 수 있으며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 스킬을 활성화 하는 것으로 일부 상태에도 스킬을 시전할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768497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690139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사용 불가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61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20080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기본 공격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점프를 시전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4027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일반 이동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달리기 같은 이동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438911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앉기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엎드리기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매달리기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204756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몬스터의 공격으로 피격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908412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21171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모든 동작을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빙결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석화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수면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혼란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공포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매혹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스킬의 시전을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침묵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이동과 이동을 동반하는 스킬을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속박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9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52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320167-533D-45E2-8F29-92064253B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222375"/>
            <a:ext cx="9534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F06BDB-C2BE-3C44-A724-6ED449504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02186"/>
              </p:ext>
            </p:extLst>
          </p:nvPr>
        </p:nvGraphicFramePr>
        <p:xfrm>
          <a:off x="2652553" y="1159510"/>
          <a:ext cx="6886893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68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사용하기 위한 아이템의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및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여부를 판단한다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10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무기의 계열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71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22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몽둥이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망치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811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창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봉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847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절곤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철권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61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편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251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263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소비 아이템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79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부적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089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41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투검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743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바늘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46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79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E7FA0D-00D1-4E23-A09F-9F624AAC1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72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B4726-64E9-A4CD-8891-0E4BB34A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79343"/>
              </p:ext>
            </p:extLst>
          </p:nvPr>
        </p:nvGraphicFramePr>
        <p:xfrm>
          <a:off x="2009616" y="1772920"/>
          <a:ext cx="8172768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76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적용할 수 있는 대상의 유무를 판단하는 단계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크게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으로 구분한다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05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37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대상에게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사용할 수 있는 대상이 없을 경우 시전할 수 없다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62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대상이 아닌 지형에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대상이 없을 경우에도 시전할 수 있다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52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350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BEDCB4-DC8D-4A82-A241-CA48B94BE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328737"/>
            <a:ext cx="4581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1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7A556C-6DCF-0585-F047-8658FF1A4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30872"/>
              </p:ext>
            </p:extLst>
          </p:nvPr>
        </p:nvGraphicFramePr>
        <p:xfrm>
          <a:off x="1518285" y="1587500"/>
          <a:ext cx="915543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543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시전하기 위해 필요한 수치 이상을 현제 보유하고 있는 상태인지 확인하는 단계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4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0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지구력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08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사용할 때 가장 일반적으로 소비되는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기본 공격 및 달리기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등을 시전할 경우에도 소비된다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소비하지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빠르게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57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79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생존에 관련된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 될 경우 해당 캐릭터는 사망한다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받지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느리게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14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94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50865"/>
              </p:ext>
            </p:extLst>
          </p:nvPr>
        </p:nvGraphicFramePr>
        <p:xfrm>
          <a:off x="1416050" y="1158875"/>
          <a:ext cx="21561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1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활성화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0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3. UI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61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설명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AEDA9C-B794-4F6B-9239-18134C15F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08986"/>
              </p:ext>
            </p:extLst>
          </p:nvPr>
        </p:nvGraphicFramePr>
        <p:xfrm>
          <a:off x="3572193" y="1153795"/>
          <a:ext cx="2372043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0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과정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준비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65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37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18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82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6AC9B-C969-4268-8D2B-781B814ED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900237"/>
            <a:ext cx="4581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88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3177EC-9130-21BF-A203-B070E0B34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65187"/>
              </p:ext>
            </p:extLst>
          </p:nvPr>
        </p:nvGraphicFramePr>
        <p:xfrm>
          <a:off x="1754822" y="1945640"/>
          <a:ext cx="868235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35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다시 사용하기 위한 대기 시간이다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시전할 경우 해당 스킬에 지정된 쿨 타임 동안 해당 스킬을 사용할 수 없다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66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9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개별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35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일반적인 스킬은 개별의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72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계열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30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일부 스킬의 경우 같은 계열의 스킬들을 묶어서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26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57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BCE19C-3BA7-4E09-987D-3D899B2A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8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E7F668-B90B-0A31-A68B-BED7FC3B8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38191"/>
              </p:ext>
            </p:extLst>
          </p:nvPr>
        </p:nvGraphicFramePr>
        <p:xfrm>
          <a:off x="2995453" y="1159510"/>
          <a:ext cx="6201093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0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스킬에서만 적용하는 요소들이다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마교는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고유의 특수 자원을 사용한다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043568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사용하여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꽃잎을 소비하지 않는 스킬을 사용할 경우 획득할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3019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마교에서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기본적으로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패시브 스킬로 최대 보유치를 늘릴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적을 공격할 경우 공격 대상의 수에 비례하여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88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높이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72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 경우 일정 이상의 높이에서만 시전할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57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53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B8A820-D1CB-4A90-8188-D07918E17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27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과정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551DC01F-0881-CCBD-9F81-0888DEC58011}"/>
              </a:ext>
            </a:extLst>
          </p:cNvPr>
          <p:cNvSpPr/>
          <p:nvPr/>
        </p:nvSpPr>
        <p:spPr>
          <a:xfrm flipH="1">
            <a:off x="3476246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8DD8B-C07C-1301-8CD4-CF72B469F3FB}"/>
              </a:ext>
            </a:extLst>
          </p:cNvPr>
          <p:cNvSpPr txBox="1"/>
          <p:nvPr/>
        </p:nvSpPr>
        <p:spPr>
          <a:xfrm>
            <a:off x="3476246" y="2462474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6C34DA5E-ABA6-216C-2053-72AEB20BEEF2}"/>
              </a:ext>
            </a:extLst>
          </p:cNvPr>
          <p:cNvSpPr/>
          <p:nvPr/>
        </p:nvSpPr>
        <p:spPr>
          <a:xfrm flipH="1">
            <a:off x="5448489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5E109-001A-09C0-D241-1E22C6704103}"/>
              </a:ext>
            </a:extLst>
          </p:cNvPr>
          <p:cNvSpPr txBox="1"/>
          <p:nvPr/>
        </p:nvSpPr>
        <p:spPr>
          <a:xfrm>
            <a:off x="5448489" y="246247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2" name="사각형: 둥근 대각선 방향 모서리 11">
            <a:extLst>
              <a:ext uri="{FF2B5EF4-FFF2-40B4-BE49-F238E27FC236}">
                <a16:creationId xmlns:a16="http://schemas.microsoft.com/office/drawing/2014/main" id="{534472DD-07A7-C9C0-87D0-FE3870D55493}"/>
              </a:ext>
            </a:extLst>
          </p:cNvPr>
          <p:cNvSpPr/>
          <p:nvPr/>
        </p:nvSpPr>
        <p:spPr>
          <a:xfrm flipH="1">
            <a:off x="1511632" y="427930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9C5F1E-696E-AC86-E648-92C1F035A712}"/>
              </a:ext>
            </a:extLst>
          </p:cNvPr>
          <p:cNvSpPr txBox="1"/>
          <p:nvPr/>
        </p:nvSpPr>
        <p:spPr>
          <a:xfrm>
            <a:off x="1511632" y="535916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스킬 대상의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거리에 따른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처리를 하는 단계</a:t>
            </a:r>
            <a:endParaRPr lang="en-US" altLang="ko-KR" sz="1050" dirty="0"/>
          </a:p>
        </p:txBody>
      </p:sp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116F3BBB-ED11-6CF6-E5C9-D84B33F04724}"/>
              </a:ext>
            </a:extLst>
          </p:cNvPr>
          <p:cNvSpPr/>
          <p:nvPr/>
        </p:nvSpPr>
        <p:spPr>
          <a:xfrm flipH="1">
            <a:off x="545254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BBED2-070F-B0DB-4B64-8AFDEB978263}"/>
              </a:ext>
            </a:extLst>
          </p:cNvPr>
          <p:cNvSpPr txBox="1"/>
          <p:nvPr/>
        </p:nvSpPr>
        <p:spPr>
          <a:xfrm>
            <a:off x="5452542" y="5367623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6" name="사각형: 둥근 대각선 방향 모서리 25">
            <a:extLst>
              <a:ext uri="{FF2B5EF4-FFF2-40B4-BE49-F238E27FC236}">
                <a16:creationId xmlns:a16="http://schemas.microsoft.com/office/drawing/2014/main" id="{F6DFD639-B78D-E67D-8DCE-CF11D058672B}"/>
              </a:ext>
            </a:extLst>
          </p:cNvPr>
          <p:cNvSpPr/>
          <p:nvPr/>
        </p:nvSpPr>
        <p:spPr>
          <a:xfrm flipH="1">
            <a:off x="7428838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935FE7-FDD2-443D-316D-F94735A8F230}"/>
              </a:ext>
            </a:extLst>
          </p:cNvPr>
          <p:cNvSpPr txBox="1"/>
          <p:nvPr/>
        </p:nvSpPr>
        <p:spPr>
          <a:xfrm>
            <a:off x="7428838" y="5367623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1" name="사각형: 둥근 대각선 방향 모서리 30">
            <a:extLst>
              <a:ext uri="{FF2B5EF4-FFF2-40B4-BE49-F238E27FC236}">
                <a16:creationId xmlns:a16="http://schemas.microsoft.com/office/drawing/2014/main" id="{53AA4982-8FA5-CAC0-B030-A157DBFA754C}"/>
              </a:ext>
            </a:extLst>
          </p:cNvPr>
          <p:cNvSpPr/>
          <p:nvPr/>
        </p:nvSpPr>
        <p:spPr>
          <a:xfrm flipH="1">
            <a:off x="940513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016763-9981-BAC6-37B4-460C4C6D05ED}"/>
              </a:ext>
            </a:extLst>
          </p:cNvPr>
          <p:cNvSpPr txBox="1"/>
          <p:nvPr/>
        </p:nvSpPr>
        <p:spPr>
          <a:xfrm>
            <a:off x="9405133" y="5367623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4" name="사각형: 둥근 대각선 방향 모서리 33">
            <a:extLst>
              <a:ext uri="{FF2B5EF4-FFF2-40B4-BE49-F238E27FC236}">
                <a16:creationId xmlns:a16="http://schemas.microsoft.com/office/drawing/2014/main" id="{7FC8F533-1979-C7DF-1CE1-8470DD9D185A}"/>
              </a:ext>
            </a:extLst>
          </p:cNvPr>
          <p:cNvSpPr/>
          <p:nvPr/>
        </p:nvSpPr>
        <p:spPr>
          <a:xfrm flipH="1">
            <a:off x="1502109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DEE2DC-452E-EC39-BE47-5D45A9A4B5F6}"/>
              </a:ext>
            </a:extLst>
          </p:cNvPr>
          <p:cNvSpPr txBox="1"/>
          <p:nvPr/>
        </p:nvSpPr>
        <p:spPr>
          <a:xfrm>
            <a:off x="1502109" y="2460774"/>
            <a:ext cx="13609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스킬을 사용하기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조작을 하는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8" name="사각형: 둥근 대각선 방향 모서리 37">
            <a:extLst>
              <a:ext uri="{FF2B5EF4-FFF2-40B4-BE49-F238E27FC236}">
                <a16:creationId xmlns:a16="http://schemas.microsoft.com/office/drawing/2014/main" id="{65897E34-1C34-9FB4-DD83-CE0FA939B973}"/>
              </a:ext>
            </a:extLst>
          </p:cNvPr>
          <p:cNvSpPr/>
          <p:nvPr/>
        </p:nvSpPr>
        <p:spPr>
          <a:xfrm flipH="1">
            <a:off x="3476246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장애물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B4D84A-2853-785B-291E-AB7BE3E00E25}"/>
              </a:ext>
            </a:extLst>
          </p:cNvPr>
          <p:cNvSpPr txBox="1"/>
          <p:nvPr/>
        </p:nvSpPr>
        <p:spPr>
          <a:xfrm>
            <a:off x="3476245" y="5367623"/>
            <a:ext cx="1360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대상 사이에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장애물에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0" name="사각형: 둥근 대각선 방향 모서리 39">
            <a:extLst>
              <a:ext uri="{FF2B5EF4-FFF2-40B4-BE49-F238E27FC236}">
                <a16:creationId xmlns:a16="http://schemas.microsoft.com/office/drawing/2014/main" id="{09EF3E2A-B8E0-6E22-D52F-CC56F2A8E21B}"/>
              </a:ext>
            </a:extLst>
          </p:cNvPr>
          <p:cNvSpPr/>
          <p:nvPr/>
        </p:nvSpPr>
        <p:spPr>
          <a:xfrm flipH="1">
            <a:off x="7428838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F16F65-50F2-2694-2335-8F6415179AA5}"/>
              </a:ext>
            </a:extLst>
          </p:cNvPr>
          <p:cNvSpPr txBox="1"/>
          <p:nvPr/>
        </p:nvSpPr>
        <p:spPr>
          <a:xfrm>
            <a:off x="7428838" y="2460774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3" name="사각형: 둥근 대각선 방향 모서리 42">
            <a:extLst>
              <a:ext uri="{FF2B5EF4-FFF2-40B4-BE49-F238E27FC236}">
                <a16:creationId xmlns:a16="http://schemas.microsoft.com/office/drawing/2014/main" id="{3E8354D8-059E-1966-1295-A2C8586B4824}"/>
              </a:ext>
            </a:extLst>
          </p:cNvPr>
          <p:cNvSpPr/>
          <p:nvPr/>
        </p:nvSpPr>
        <p:spPr>
          <a:xfrm flipH="1">
            <a:off x="9409187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대상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1937EE-900B-B0DF-A34C-42FBC72E2101}"/>
              </a:ext>
            </a:extLst>
          </p:cNvPr>
          <p:cNvSpPr txBox="1"/>
          <p:nvPr/>
        </p:nvSpPr>
        <p:spPr>
          <a:xfrm>
            <a:off x="9409187" y="2460774"/>
            <a:ext cx="14207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스킬의 대상에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cxnSp>
        <p:nvCxnSpPr>
          <p:cNvPr id="1035" name="연결선: 꺾임 1034">
            <a:extLst>
              <a:ext uri="{FF2B5EF4-FFF2-40B4-BE49-F238E27FC236}">
                <a16:creationId xmlns:a16="http://schemas.microsoft.com/office/drawing/2014/main" id="{D9CC990C-098D-9500-2D75-8C16315F6677}"/>
              </a:ext>
            </a:extLst>
          </p:cNvPr>
          <p:cNvCxnSpPr>
            <a:cxnSpLocks/>
            <a:stCxn id="34" idx="2"/>
            <a:endCxn id="3" idx="0"/>
          </p:cNvCxnSpPr>
          <p:nvPr/>
        </p:nvCxnSpPr>
        <p:spPr>
          <a:xfrm>
            <a:off x="2793751" y="1920843"/>
            <a:ext cx="682495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연결선: 꺾임 1037">
            <a:extLst>
              <a:ext uri="{FF2B5EF4-FFF2-40B4-BE49-F238E27FC236}">
                <a16:creationId xmlns:a16="http://schemas.microsoft.com/office/drawing/2014/main" id="{5DD6A8BC-0FF5-D50D-A6B3-B03E653E6C3A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767888" y="1922543"/>
            <a:ext cx="680601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연결선: 꺾임 1038">
            <a:extLst>
              <a:ext uri="{FF2B5EF4-FFF2-40B4-BE49-F238E27FC236}">
                <a16:creationId xmlns:a16="http://schemas.microsoft.com/office/drawing/2014/main" id="{C9B61609-0185-BD66-44F6-68347AC8D034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 flipV="1">
            <a:off x="6740131" y="1920843"/>
            <a:ext cx="688707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연결선: 꺾임 1039">
            <a:extLst>
              <a:ext uri="{FF2B5EF4-FFF2-40B4-BE49-F238E27FC236}">
                <a16:creationId xmlns:a16="http://schemas.microsoft.com/office/drawing/2014/main" id="{DDEEEC26-1B47-CC7C-79AC-AD99CFC6B291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8720480" y="1920843"/>
            <a:ext cx="688707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연결선: 꺾임 1040">
            <a:extLst>
              <a:ext uri="{FF2B5EF4-FFF2-40B4-BE49-F238E27FC236}">
                <a16:creationId xmlns:a16="http://schemas.microsoft.com/office/drawing/2014/main" id="{A15C9A83-C599-53AD-CC64-6C9D57F53F8E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2803274" y="4819233"/>
            <a:ext cx="672972" cy="8459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연결선: 꺾임 1041">
            <a:extLst>
              <a:ext uri="{FF2B5EF4-FFF2-40B4-BE49-F238E27FC236}">
                <a16:creationId xmlns:a16="http://schemas.microsoft.com/office/drawing/2014/main" id="{F77A4ED4-3707-0CD1-2FB4-C57A2784B517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>
            <a:off x="4767888" y="4827692"/>
            <a:ext cx="684655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연결선: 꺾임 1042">
            <a:extLst>
              <a:ext uri="{FF2B5EF4-FFF2-40B4-BE49-F238E27FC236}">
                <a16:creationId xmlns:a16="http://schemas.microsoft.com/office/drawing/2014/main" id="{F9D32761-4E08-C11A-7294-0C00B371F97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6744185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연결선: 꺾임 1043">
            <a:extLst>
              <a:ext uri="{FF2B5EF4-FFF2-40B4-BE49-F238E27FC236}">
                <a16:creationId xmlns:a16="http://schemas.microsoft.com/office/drawing/2014/main" id="{D1F9BD05-19B0-32A4-6360-0B406CBA2991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8720480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연결선: 꺾임 1048">
            <a:extLst>
              <a:ext uri="{FF2B5EF4-FFF2-40B4-BE49-F238E27FC236}">
                <a16:creationId xmlns:a16="http://schemas.microsoft.com/office/drawing/2014/main" id="{6E7CB02C-EA36-8F8C-9287-44364C8A8E5A}"/>
              </a:ext>
            </a:extLst>
          </p:cNvPr>
          <p:cNvCxnSpPr>
            <a:cxnSpLocks/>
            <a:stCxn id="43" idx="2"/>
            <a:endCxn id="12" idx="3"/>
          </p:cNvCxnSpPr>
          <p:nvPr/>
        </p:nvCxnSpPr>
        <p:spPr>
          <a:xfrm flipH="1">
            <a:off x="2157453" y="1920843"/>
            <a:ext cx="8543376" cy="2358458"/>
          </a:xfrm>
          <a:prstGeom prst="bentConnector4">
            <a:avLst>
              <a:gd name="adj1" fmla="val -2676"/>
              <a:gd name="adj2" fmla="val 61447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그룹 1074">
            <a:extLst>
              <a:ext uri="{FF2B5EF4-FFF2-40B4-BE49-F238E27FC236}">
                <a16:creationId xmlns:a16="http://schemas.microsoft.com/office/drawing/2014/main" id="{860C88C0-5601-6E83-2ACC-9B9883687581}"/>
              </a:ext>
            </a:extLst>
          </p:cNvPr>
          <p:cNvGrpSpPr/>
          <p:nvPr/>
        </p:nvGrpSpPr>
        <p:grpSpPr>
          <a:xfrm>
            <a:off x="10436225" y="6431914"/>
            <a:ext cx="1632889" cy="241176"/>
            <a:chOff x="1502109" y="6106287"/>
            <a:chExt cx="1632889" cy="241176"/>
          </a:xfrm>
        </p:grpSpPr>
        <p:sp>
          <p:nvSpPr>
            <p:cNvPr id="1071" name="사각형: 둥근 대각선 방향 모서리 1070">
              <a:extLst>
                <a:ext uri="{FF2B5EF4-FFF2-40B4-BE49-F238E27FC236}">
                  <a16:creationId xmlns:a16="http://schemas.microsoft.com/office/drawing/2014/main" id="{21C20803-ABAF-07BB-E02F-DDE02DCF614F}"/>
                </a:ext>
              </a:extLst>
            </p:cNvPr>
            <p:cNvSpPr/>
            <p:nvPr/>
          </p:nvSpPr>
          <p:spPr>
            <a:xfrm flipH="1">
              <a:off x="1502109" y="6106287"/>
              <a:ext cx="288475" cy="241176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21D95417-2CD5-F36B-F1DA-4B092EFA76EE}"/>
                </a:ext>
              </a:extLst>
            </p:cNvPr>
            <p:cNvSpPr txBox="1"/>
            <p:nvPr/>
          </p:nvSpPr>
          <p:spPr>
            <a:xfrm>
              <a:off x="1774007" y="6116631"/>
              <a:ext cx="13609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준비 과정과 중복 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86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69221-47D7-44E0-CF83-2E9FA5A3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93214EB-F01B-891D-5E6A-A798452239D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843A08F-C2EE-9EA0-5345-9513742C3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46923"/>
              </p:ext>
            </p:extLst>
          </p:nvPr>
        </p:nvGraphicFramePr>
        <p:xfrm>
          <a:off x="1969770" y="1981200"/>
          <a:ext cx="825246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사용하기 위한 조작이다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조작법에는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커맨트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누르는 것으로 스킬 사용을 시도할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키를 연속으로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 특정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짧은 시간 내에 순차적으로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자세한 내용은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 시스템 기획서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참조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204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BA62D-6305-A55B-58B6-42A0D03DC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AB32D84-8E43-6C14-9962-3E3DCB12F5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199C59-FB23-4A72-B40B-2B16EE614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927" y="1900237"/>
            <a:ext cx="2676525" cy="3057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58B3F9-C9DC-44C1-ACB9-3072F03E1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28736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76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83452-FAF4-BA39-6749-50D581C59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F8369C0-C685-8FDD-61A3-49E4CD704A3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2.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4B41E7-398E-4E70-AABB-9C9BEC836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1222375"/>
            <a:ext cx="915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24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8F941-340D-2816-A16A-8ADB5699A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F121E82-34C5-5058-F085-F05DA2B31DC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3.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671606-D8DA-4EF9-88A9-EFB9661BF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194044"/>
            <a:ext cx="8391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6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66496"/>
              </p:ext>
            </p:extLst>
          </p:nvPr>
        </p:nvGraphicFramePr>
        <p:xfrm>
          <a:off x="1700847" y="2636520"/>
          <a:ext cx="879030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해금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스킬을 해금하기 위한 조건을 달성하여 스킬을 활성화할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플레이어들은 자신이 원하는 스킬을 습득하기 위해서 게임의 다양한 요소들을 연구하고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플레이하게 될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그 과정에서 자연스럽게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및 세력 등에 요소들을 접하게 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03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75DA1-7FA8-2636-AA69-48FAE7EE0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91D4F5-FB8E-9F1F-9E24-ED0924BF46B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4.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FE37D7-1FF6-4862-AC39-E9648F538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1222375"/>
            <a:ext cx="534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28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357D6-0616-BC33-55B1-6371D4326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2A2AAD-2BD8-35D8-D4EE-D3367F775E1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0B84977-5DFB-A1AB-EC9F-5B4F8B8A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32691"/>
              </p:ext>
            </p:extLst>
          </p:nvPr>
        </p:nvGraphicFramePr>
        <p:xfrm>
          <a:off x="2678747" y="2087880"/>
          <a:ext cx="683450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45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대상에 따른 처리를 판단하는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 같은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70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09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EAD78-BB2A-3C95-4D75-EAF098319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FFEC0B4-0388-4FE7-223C-6405E144AF6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13210A-728F-4B5E-BB1F-2004598A0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1328737"/>
            <a:ext cx="75152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38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2F902-7996-D24F-456A-E2D53FB24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D32D089-6C31-A621-CEC5-79477CE7C55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6. </a:t>
            </a:r>
            <a:r>
              <a:rPr lang="ko-KR" altLang="en-US" dirty="0"/>
              <a:t>거리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8A7D427-EFAA-3285-BCA4-D1B433563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500610"/>
              </p:ext>
            </p:extLst>
          </p:nvPr>
        </p:nvGraphicFramePr>
        <p:xfrm>
          <a:off x="1969770" y="1981200"/>
          <a:ext cx="825246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거리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거리에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대상과의 거리에 따른 처리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밖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 스킬의 발동 대상이 스킬 사거리 밖에 있을 경우 스킬을 사용할 수 있는 거리까지 이동한다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19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4DC1C-7836-590B-6D1C-D2009C8EF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B6B167A-B56D-2E2D-90B9-ED342291FB3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6. </a:t>
            </a:r>
            <a:r>
              <a:rPr lang="ko-KR" altLang="en-US" dirty="0"/>
              <a:t>거리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D5D88E-6A70-47E1-A729-7092AA061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7" y="1471612"/>
            <a:ext cx="94202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27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077D9-6117-6562-FFD1-10478E0FF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0B891F4-D744-6802-C91F-09674862FB6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30A44C-1203-D703-5AB0-B4F1D306A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91772"/>
              </p:ext>
            </p:extLst>
          </p:nvPr>
        </p:nvGraphicFramePr>
        <p:xfrm>
          <a:off x="2235041" y="1722120"/>
          <a:ext cx="7721918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19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사이에 장애물에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장애물의 타입과 스킬에 타입에 따라서 처리가 다르다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들어갈 수 있는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풀숲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 가능한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항아리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넘을 수 없는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벽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나타나는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자동문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0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354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04FAD-2C50-0CBB-35D6-99E3556E3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CBCC7A-9CB9-0F1A-F5FE-E087CA45DB9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58B288-E176-4D63-91D6-274379191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26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4E294-3F5B-CEE6-4108-850616D44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88632A8-A6B2-D76A-38A4-DE1DB8FA65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B5D902-5D72-4E5F-9BD5-5E86E2712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727" y="1153795"/>
            <a:ext cx="4184546" cy="56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19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0D22F-0368-0273-F9BA-1DAB4277E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E66B553-75C8-33CC-67EB-17760B544EA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7A1C20-E9F3-405E-92C0-5C9E1BA79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1190625"/>
            <a:ext cx="72580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00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6DBDC-2026-024A-7B57-9A2A0D7F4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66999F-E3E7-12B6-34AE-FC154CC7BC3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A90333-387B-4796-8871-58C0ED25D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45827"/>
              </p:ext>
            </p:extLst>
          </p:nvPr>
        </p:nvGraphicFramePr>
        <p:xfrm>
          <a:off x="1700847" y="2423160"/>
          <a:ext cx="87903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해금하기 위해서는 해당 스킬의 해금 조건을 모두 만족해야 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조건에는 플레이어의 레벨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경지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계급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비급서의 사용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다른 스킬의 습득이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조건은 하나의 스킬에 복수로 존재할 수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해금 조건이 모두 충족될 경우 해당 스킬은 스킬 습득 가능 상태가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383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습득 가능 상태가 된 스킬은 스킬 창에서 확인할 수 있게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8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13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F5266-2A3E-86E9-A6B9-1080D2BEA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6B7708E-46E9-11AB-2B97-75920A3C099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8.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FA9A80-5575-4BD3-BC45-8C7D3479C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194043"/>
            <a:ext cx="343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35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8F728-8578-FA29-9812-DD7403E11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534AA7E-643B-FF29-E4C1-21256BD8884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9.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A615EF-7191-46A6-B906-7D8C582E4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11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62BA6-F9A6-A42D-1AE1-5521B876F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8FED6A2-7085-EF9E-D6BC-06A5F1AB038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10.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F17F0-56AE-4ACE-98AA-1D04F289D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289172"/>
            <a:ext cx="724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80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07216-A188-E874-5FF0-1F5DA1431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0364276-2C9C-D729-1B5B-0743110A316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DE9159C-CD2C-2E0D-0A32-27FC0543754A}"/>
              </a:ext>
            </a:extLst>
          </p:cNvPr>
          <p:cNvGrpSpPr/>
          <p:nvPr/>
        </p:nvGrpSpPr>
        <p:grpSpPr>
          <a:xfrm>
            <a:off x="1416049" y="2358153"/>
            <a:ext cx="9324975" cy="1656944"/>
            <a:chOff x="685801" y="2358153"/>
            <a:chExt cx="8929676" cy="1656944"/>
          </a:xfrm>
        </p:grpSpPr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F633AF0D-E4A8-AF63-F2AB-EFFE0CA92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0287" y="2752216"/>
              <a:ext cx="539313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6" name="사각형: 둥근 대각선 방향 모서리 5">
              <a:extLst>
                <a:ext uri="{FF2B5EF4-FFF2-40B4-BE49-F238E27FC236}">
                  <a16:creationId xmlns:a16="http://schemas.microsoft.com/office/drawing/2014/main" id="{9D6D2FC3-FE7C-1A1F-D381-40FC3297E420}"/>
                </a:ext>
              </a:extLst>
            </p:cNvPr>
            <p:cNvSpPr/>
            <p:nvPr/>
          </p:nvSpPr>
          <p:spPr>
            <a:xfrm flipH="1">
              <a:off x="685801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시전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방식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65311F-A1E1-A115-9D9F-410895EB9C5A}"/>
                </a:ext>
              </a:extLst>
            </p:cNvPr>
            <p:cNvSpPr txBox="1"/>
            <p:nvPr/>
          </p:nvSpPr>
          <p:spPr>
            <a:xfrm>
              <a:off x="685801" y="3438016"/>
              <a:ext cx="135448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스킬 </a:t>
              </a:r>
              <a:r>
                <a:rPr lang="ko-KR" altLang="en-US" sz="1050" dirty="0"/>
                <a:t>방식에 </a:t>
              </a:r>
              <a:endParaRPr lang="en-US" altLang="ko-KR" sz="1050" dirty="0"/>
            </a:p>
            <a:p>
              <a:pPr algn="ctr" latinLnBrk="1"/>
              <a:r>
                <a:rPr lang="ko-KR" altLang="en-US" sz="1050" dirty="0"/>
                <a:t>대한 처리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542F77-A2B3-4779-50A0-E00AEFC981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4085" y="2752216"/>
              <a:ext cx="539313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10" name="사각형: 둥근 대각선 방향 모서리 9">
              <a:extLst>
                <a:ext uri="{FF2B5EF4-FFF2-40B4-BE49-F238E27FC236}">
                  <a16:creationId xmlns:a16="http://schemas.microsoft.com/office/drawing/2014/main" id="{433933B9-2F0D-7D07-EEFD-EB2E206BCCCE}"/>
                </a:ext>
              </a:extLst>
            </p:cNvPr>
            <p:cNvSpPr/>
            <p:nvPr/>
          </p:nvSpPr>
          <p:spPr>
            <a:xfrm flipH="1">
              <a:off x="2579599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투사체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스킬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8E03FB-3723-06E0-C23C-E78FB5EE437F}"/>
                </a:ext>
              </a:extLst>
            </p:cNvPr>
            <p:cNvSpPr txBox="1"/>
            <p:nvPr/>
          </p:nvSpPr>
          <p:spPr>
            <a:xfrm>
              <a:off x="2579600" y="3438016"/>
              <a:ext cx="128546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스킬로 인해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dirty="0"/>
                <a:t>사출되는 투사체에 대한 처리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8">
              <a:extLst>
                <a:ext uri="{FF2B5EF4-FFF2-40B4-BE49-F238E27FC236}">
                  <a16:creationId xmlns:a16="http://schemas.microsoft.com/office/drawing/2014/main" id="{D3771C95-A0F9-0811-5A5E-3AB150084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7883" y="2752216"/>
              <a:ext cx="539313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13" name="사각형: 둥근 대각선 방향 모서리 12">
              <a:extLst>
                <a:ext uri="{FF2B5EF4-FFF2-40B4-BE49-F238E27FC236}">
                  <a16:creationId xmlns:a16="http://schemas.microsoft.com/office/drawing/2014/main" id="{855E2854-E7E6-8F8C-B7AC-ADA34E0F31CF}"/>
                </a:ext>
              </a:extLst>
            </p:cNvPr>
            <p:cNvSpPr/>
            <p:nvPr/>
          </p:nvSpPr>
          <p:spPr>
            <a:xfrm flipH="1">
              <a:off x="4473396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이동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스킬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A188BF-2DE0-090A-323C-503092232DAE}"/>
                </a:ext>
              </a:extLst>
            </p:cNvPr>
            <p:cNvSpPr txBox="1"/>
            <p:nvPr/>
          </p:nvSpPr>
          <p:spPr>
            <a:xfrm>
              <a:off x="4473397" y="3438016"/>
              <a:ext cx="128546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이동을 동반하는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dirty="0"/>
                <a:t>스킬에 대한 처리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7A4FC2E1-D974-23A8-9487-504DFF89BA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1680" y="2752216"/>
              <a:ext cx="539313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16" name="사각형: 둥근 대각선 방향 모서리 15">
              <a:extLst>
                <a:ext uri="{FF2B5EF4-FFF2-40B4-BE49-F238E27FC236}">
                  <a16:creationId xmlns:a16="http://schemas.microsoft.com/office/drawing/2014/main" id="{3F4DF2E7-77EA-DA3F-6DF2-6903F7B4B578}"/>
                </a:ext>
              </a:extLst>
            </p:cNvPr>
            <p:cNvSpPr/>
            <p:nvPr/>
          </p:nvSpPr>
          <p:spPr>
            <a:xfrm flipH="1">
              <a:off x="6367195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변화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요소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A6B711-FDD0-C4EA-D9B1-AB132F565FFC}"/>
                </a:ext>
              </a:extLst>
            </p:cNvPr>
            <p:cNvSpPr txBox="1"/>
            <p:nvPr/>
          </p:nvSpPr>
          <p:spPr>
            <a:xfrm>
              <a:off x="6367195" y="3438016"/>
              <a:ext cx="135448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스킬이 다양한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요소에 따른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변화 처리 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sp>
          <p:nvSpPr>
            <p:cNvPr id="2" name="사각형: 둥근 대각선 방향 모서리 1">
              <a:extLst>
                <a:ext uri="{FF2B5EF4-FFF2-40B4-BE49-F238E27FC236}">
                  <a16:creationId xmlns:a16="http://schemas.microsoft.com/office/drawing/2014/main" id="{52855FD7-3474-65DE-ABA9-580C75A05F25}"/>
                </a:ext>
              </a:extLst>
            </p:cNvPr>
            <p:cNvSpPr/>
            <p:nvPr/>
          </p:nvSpPr>
          <p:spPr>
            <a:xfrm flipH="1">
              <a:off x="8330009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연출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F7260D4-4DBE-8C26-3515-6B590A221BCC}"/>
                </a:ext>
              </a:extLst>
            </p:cNvPr>
            <p:cNvSpPr txBox="1"/>
            <p:nvPr/>
          </p:nvSpPr>
          <p:spPr>
            <a:xfrm>
              <a:off x="8330010" y="3438016"/>
              <a:ext cx="128546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사용한 스킬에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연출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6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E9537-1EFC-43E1-39F5-1ECAAAEE2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7573E3-C75B-4FA7-765B-BB9E1FD355B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시전 방식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2F6FDA8-C573-7C9C-B172-828CF811D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303676"/>
              </p:ext>
            </p:extLst>
          </p:nvPr>
        </p:nvGraphicFramePr>
        <p:xfrm>
          <a:off x="3152457" y="2103120"/>
          <a:ext cx="588708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9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4869180">
                  <a:extLst>
                    <a:ext uri="{9D8B030D-6E8A-4147-A177-3AD203B41FA5}">
                      <a16:colId xmlns:a16="http://schemas.microsoft.com/office/drawing/2014/main" val="75860735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시전하는 방식에 따른 처리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612628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538182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즉시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사용 시도를 하는 즉시 발동되는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충전하여 발동할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캐스팅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시전 시간을 가지고 발동하는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30583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집중을 하면서 사용할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 중에 이동할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0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695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8BDEC-9356-4948-62CD-2E2F8950E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B77D650-D272-91F3-D811-CF8AD65EF34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즉시 시전 차트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DC6210-BD41-4198-910D-62F8AA976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704975"/>
            <a:ext cx="561022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9FDB6C90-8E1D-2678-47DE-1908A1F0C2B4}"/>
              </a:ext>
            </a:extLst>
          </p:cNvPr>
          <p:cNvSpPr>
            <a:spLocks noChangeAspect="1"/>
          </p:cNvSpPr>
          <p:nvPr/>
        </p:nvSpPr>
        <p:spPr>
          <a:xfrm>
            <a:off x="3147278" y="2285547"/>
            <a:ext cx="217283" cy="2172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C04BD77-5FDE-BC73-C01B-129EB0800058}"/>
              </a:ext>
            </a:extLst>
          </p:cNvPr>
          <p:cNvSpPr>
            <a:spLocks noChangeAspect="1"/>
          </p:cNvSpPr>
          <p:nvPr/>
        </p:nvSpPr>
        <p:spPr>
          <a:xfrm>
            <a:off x="3147278" y="2844955"/>
            <a:ext cx="217283" cy="2172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FD66197-1C02-50A0-ED22-54723707BD9A}"/>
              </a:ext>
            </a:extLst>
          </p:cNvPr>
          <p:cNvSpPr>
            <a:spLocks noChangeAspect="1"/>
          </p:cNvSpPr>
          <p:nvPr/>
        </p:nvSpPr>
        <p:spPr>
          <a:xfrm>
            <a:off x="3147276" y="3409535"/>
            <a:ext cx="217283" cy="2172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5680E13-D40E-2F4C-A83D-0F0AACD9A6A9}"/>
              </a:ext>
            </a:extLst>
          </p:cNvPr>
          <p:cNvSpPr>
            <a:spLocks noChangeAspect="1"/>
          </p:cNvSpPr>
          <p:nvPr/>
        </p:nvSpPr>
        <p:spPr>
          <a:xfrm>
            <a:off x="3147277" y="3981362"/>
            <a:ext cx="217283" cy="2172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262FF2D-086C-A100-FD7C-8A300B7FF982}"/>
              </a:ext>
            </a:extLst>
          </p:cNvPr>
          <p:cNvSpPr>
            <a:spLocks noChangeAspect="1"/>
          </p:cNvSpPr>
          <p:nvPr/>
        </p:nvSpPr>
        <p:spPr>
          <a:xfrm>
            <a:off x="4496249" y="3981361"/>
            <a:ext cx="217283" cy="2172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C4B6519-2834-A5ED-D90C-E51419448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447403"/>
              </p:ext>
            </p:extLst>
          </p:nvPr>
        </p:nvGraphicFramePr>
        <p:xfrm>
          <a:off x="7073265" y="2560320"/>
          <a:ext cx="3702685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359468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발동 대상이 객체인가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스킬을 사용할 때 추락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점프 등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공중 액션 상태가 아닌가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대상인 객체가 존재하는가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42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투사체를 발사하는 스킬인가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995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이동을 동반하는 스킬인가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669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액션 </a:t>
                      </a:r>
                      <a:r>
                        <a:rPr lang="en-US" altLang="ko-KR" sz="1400" dirty="0"/>
                        <a:t>&amp; </a:t>
                      </a:r>
                      <a:r>
                        <a:rPr lang="ko-KR" altLang="en-US" sz="1400" dirty="0"/>
                        <a:t>슈팅 </a:t>
                      </a:r>
                      <a:r>
                        <a:rPr lang="en-US" altLang="ko-KR" sz="1400" dirty="0"/>
                        <a:t>– 3. </a:t>
                      </a:r>
                      <a:r>
                        <a:rPr lang="ko-KR" altLang="en-US" sz="1400" dirty="0"/>
                        <a:t>공통 처리 단계 차트</a:t>
                      </a:r>
                      <a:r>
                        <a:rPr lang="en-US" altLang="ko-KR" sz="1400" dirty="0"/>
                        <a:t>’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에서 추가 설명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579477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ADBDB694-C153-463F-B020-17ACC1988AA2}"/>
              </a:ext>
            </a:extLst>
          </p:cNvPr>
          <p:cNvSpPr>
            <a:spLocks noChangeAspect="1"/>
          </p:cNvSpPr>
          <p:nvPr/>
        </p:nvSpPr>
        <p:spPr>
          <a:xfrm>
            <a:off x="4387607" y="2844955"/>
            <a:ext cx="217283" cy="21728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BCC0CF9-7D17-450F-9170-65C77C1B5C2C}"/>
              </a:ext>
            </a:extLst>
          </p:cNvPr>
          <p:cNvSpPr>
            <a:spLocks noChangeAspect="1"/>
          </p:cNvSpPr>
          <p:nvPr/>
        </p:nvSpPr>
        <p:spPr>
          <a:xfrm>
            <a:off x="5763327" y="3981360"/>
            <a:ext cx="217283" cy="21728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4914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CFA81-8F2E-D76B-2F1D-0851EB53A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7E60A9E-8E52-FB45-F902-AEF29FB5A5A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충전 시전 차트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D018D40-718B-4162-AADA-C099D6B7D582}"/>
              </a:ext>
            </a:extLst>
          </p:cNvPr>
          <p:cNvGrpSpPr/>
          <p:nvPr/>
        </p:nvGrpSpPr>
        <p:grpSpPr>
          <a:xfrm>
            <a:off x="1516006" y="1419225"/>
            <a:ext cx="4019550" cy="4019550"/>
            <a:chOff x="1312846" y="1230418"/>
            <a:chExt cx="4019550" cy="4019550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73C2F21-E0FA-4EF9-8ACD-5C1FDB673C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2846" y="1230418"/>
              <a:ext cx="4019550" cy="401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53C1A05-88CE-14C4-1B85-576CE32FE7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6004" y="2916743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71DE44B-B18C-FDB4-7D36-80953ED77E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6003" y="3462526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5327AB-793A-F4CC-BD85-9E7753FBE7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2504" y="3462526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23101AA-784E-EC48-3A87-1F56CA99B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667500"/>
              </p:ext>
            </p:extLst>
          </p:nvPr>
        </p:nvGraphicFramePr>
        <p:xfrm>
          <a:off x="6674774" y="2971800"/>
          <a:ext cx="4097972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754755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스킬을 사용할 수 없는 상태인가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충전 시간이 최대 충전 시간에 도달했는가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충전 시간에 도달하기 전에 사용했는가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42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액션 </a:t>
                      </a:r>
                      <a:r>
                        <a:rPr lang="en-US" altLang="ko-KR" sz="1400" dirty="0"/>
                        <a:t>&amp; </a:t>
                      </a:r>
                      <a:r>
                        <a:rPr lang="ko-KR" altLang="en-US" sz="1400" dirty="0"/>
                        <a:t>슈팅 </a:t>
                      </a:r>
                      <a:r>
                        <a:rPr lang="en-US" altLang="ko-KR" sz="1400" dirty="0"/>
                        <a:t>– 3. </a:t>
                      </a:r>
                      <a:r>
                        <a:rPr lang="ko-KR" altLang="en-US" sz="1400" dirty="0"/>
                        <a:t>공통 처리 단계 차트</a:t>
                      </a:r>
                      <a:r>
                        <a:rPr lang="en-US" altLang="ko-KR" sz="1400" dirty="0"/>
                        <a:t>’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에서 추가 설명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341776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F2B0466D-5A61-4A9D-BFF2-DB14A0635227}"/>
              </a:ext>
            </a:extLst>
          </p:cNvPr>
          <p:cNvSpPr>
            <a:spLocks noChangeAspect="1"/>
          </p:cNvSpPr>
          <p:nvPr/>
        </p:nvSpPr>
        <p:spPr>
          <a:xfrm>
            <a:off x="2840934" y="4864299"/>
            <a:ext cx="217283" cy="21728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F40CE1B-9A0C-4C0D-9597-801CFD32344B}"/>
              </a:ext>
            </a:extLst>
          </p:cNvPr>
          <p:cNvSpPr>
            <a:spLocks noChangeAspect="1"/>
          </p:cNvSpPr>
          <p:nvPr/>
        </p:nvSpPr>
        <p:spPr>
          <a:xfrm>
            <a:off x="4257164" y="3173239"/>
            <a:ext cx="217283" cy="21728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4968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0E098-F1EA-8A8E-1E8C-0B1DAC6E0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C5210AA-46C4-C8A4-5EC3-2129BC3D496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캐스팅 시전 차트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D3F62C8-556F-47CF-97F2-0175FDB0BA71}"/>
              </a:ext>
            </a:extLst>
          </p:cNvPr>
          <p:cNvGrpSpPr/>
          <p:nvPr/>
        </p:nvGrpSpPr>
        <p:grpSpPr>
          <a:xfrm>
            <a:off x="1450975" y="1704975"/>
            <a:ext cx="5353050" cy="3448050"/>
            <a:chOff x="2736375" y="1153795"/>
            <a:chExt cx="5353050" cy="3448050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93B333DB-BFA1-483A-AAEE-48ABAAD80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375" y="1153795"/>
              <a:ext cx="5353050" cy="344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FB60AE9-7DAC-5EC1-4B26-216FFA2CE7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4102" y="3409145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AB3AF22-8C84-5648-CB86-F81DC1D811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59236" y="3429000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544636A-173C-CEB7-FB06-11F06F120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23403"/>
              </p:ext>
            </p:extLst>
          </p:nvPr>
        </p:nvGraphicFramePr>
        <p:xfrm>
          <a:off x="7211378" y="3017520"/>
          <a:ext cx="356457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221355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캐스팅한 시간이 필요 캐스팅 시간에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도달 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캐스팅 중 다른 추가 조작을 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228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D397-8241-68F5-0C99-16B6DD4A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0E65F7-42A7-558C-BDE8-3103369C9E1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 err="1"/>
              <a:t>채널링</a:t>
            </a:r>
            <a:r>
              <a:rPr lang="ko-KR" altLang="en-US" dirty="0"/>
              <a:t> 시전 차트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9523166-E564-CAE4-3B1E-480CE3E0D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024940"/>
              </p:ext>
            </p:extLst>
          </p:nvPr>
        </p:nvGraphicFramePr>
        <p:xfrm>
          <a:off x="7078028" y="3124200"/>
          <a:ext cx="3662997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319780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현재 해당 스킬을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중 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시간에 도달했는가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11976CA0-5C63-4589-9489-10D6C738C285}"/>
              </a:ext>
            </a:extLst>
          </p:cNvPr>
          <p:cNvGrpSpPr/>
          <p:nvPr/>
        </p:nvGrpSpPr>
        <p:grpSpPr>
          <a:xfrm>
            <a:off x="1450975" y="1704975"/>
            <a:ext cx="5353050" cy="3448050"/>
            <a:chOff x="1416050" y="1160463"/>
            <a:chExt cx="5353050" cy="3448050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65F6F395-E930-420B-88A1-147BD8BE4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50" y="1160463"/>
              <a:ext cx="5353050" cy="344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3079FDFA-A9B7-F2B7-6915-4704B0BBFF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6083" y="3435668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B8B685D-7665-6858-B6B8-26410D8BD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6942" y="3435668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0809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D397-8241-68F5-0C99-16B6DD4A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0E65F7-42A7-558C-BDE8-3103369C9E1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공통 처리 단계 차트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9523166-E564-CAE4-3B1E-480CE3E0D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995810"/>
              </p:ext>
            </p:extLst>
          </p:nvPr>
        </p:nvGraphicFramePr>
        <p:xfrm>
          <a:off x="6646228" y="3413627"/>
          <a:ext cx="4129722" cy="21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786505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스킬 액션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연출이 재생되는 동안 떨어지지 않을 높이에 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해당 스킬을 사용이 제한되는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상태 이상 상태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해당 스킬을 사용하는 중 공격을 받아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피격 상태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되었는가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피격 상태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최대 체력의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10%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이상을 피해를 받거나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체력이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30%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이하일 때 공격을 받을 경우 피격 상태가 된다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402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효과 범위에 장애물이 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396452"/>
                  </a:ext>
                </a:extLst>
              </a:tr>
            </a:tbl>
          </a:graphicData>
        </a:graphic>
      </p:graphicFrame>
      <p:pic>
        <p:nvPicPr>
          <p:cNvPr id="8194" name="Picture 2">
            <a:extLst>
              <a:ext uri="{FF2B5EF4-FFF2-40B4-BE49-F238E27FC236}">
                <a16:creationId xmlns:a16="http://schemas.microsoft.com/office/drawing/2014/main" id="{EAF81134-A21A-49D5-BEA0-B87BE50FB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23" y="3436326"/>
            <a:ext cx="535305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A93DB27-E4CF-4567-A529-80829E1FC23F}"/>
              </a:ext>
            </a:extLst>
          </p:cNvPr>
          <p:cNvGrpSpPr/>
          <p:nvPr/>
        </p:nvGrpSpPr>
        <p:grpSpPr>
          <a:xfrm>
            <a:off x="1800536" y="1153795"/>
            <a:ext cx="8590927" cy="2315260"/>
            <a:chOff x="1416050" y="1153795"/>
            <a:chExt cx="8590927" cy="231526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1EA6753-D0EB-4870-A663-35CDAF8C5B4D}"/>
                </a:ext>
              </a:extLst>
            </p:cNvPr>
            <p:cNvGrpSpPr/>
            <p:nvPr/>
          </p:nvGrpSpPr>
          <p:grpSpPr>
            <a:xfrm>
              <a:off x="1416050" y="1164005"/>
              <a:ext cx="2676525" cy="1733550"/>
              <a:chOff x="1416050" y="1164005"/>
              <a:chExt cx="2676525" cy="1733550"/>
            </a:xfrm>
          </p:grpSpPr>
          <p:pic>
            <p:nvPicPr>
              <p:cNvPr id="8196" name="Picture 4">
                <a:extLst>
                  <a:ext uri="{FF2B5EF4-FFF2-40B4-BE49-F238E27FC236}">
                    <a16:creationId xmlns:a16="http://schemas.microsoft.com/office/drawing/2014/main" id="{D1EE1E57-FA30-4D2D-B3BE-399084DE81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050" y="1164005"/>
                <a:ext cx="2676525" cy="1733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4C76157-8589-40F2-B043-B97AC44DCA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01884" y="1761363"/>
                <a:ext cx="217283" cy="21728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EB84CF9-65D0-46AA-BF83-DA22BC403ADA}"/>
                </a:ext>
              </a:extLst>
            </p:cNvPr>
            <p:cNvGrpSpPr/>
            <p:nvPr/>
          </p:nvGrpSpPr>
          <p:grpSpPr>
            <a:xfrm>
              <a:off x="4282343" y="1164005"/>
              <a:ext cx="2952750" cy="2305050"/>
              <a:chOff x="4092575" y="1164005"/>
              <a:chExt cx="2952750" cy="2305050"/>
            </a:xfrm>
          </p:grpSpPr>
          <p:pic>
            <p:nvPicPr>
              <p:cNvPr id="8198" name="Picture 6">
                <a:extLst>
                  <a:ext uri="{FF2B5EF4-FFF2-40B4-BE49-F238E27FC236}">
                    <a16:creationId xmlns:a16="http://schemas.microsoft.com/office/drawing/2014/main" id="{EEDB30E2-D3B8-4CD5-AB9C-0FC1323CC6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2575" y="1164005"/>
                <a:ext cx="2952750" cy="2305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CD5188C-238C-4C78-9C8A-3BBBFB3F15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8409" y="1761363"/>
                <a:ext cx="217283" cy="21728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2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8EBBB2F-739B-4406-9DBF-E34C8AB0D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3225" y="1761363"/>
                <a:ext cx="217283" cy="21728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3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8465A62-E836-47E0-B9B1-FFB84BEF2C05}"/>
                </a:ext>
              </a:extLst>
            </p:cNvPr>
            <p:cNvGrpSpPr/>
            <p:nvPr/>
          </p:nvGrpSpPr>
          <p:grpSpPr>
            <a:xfrm>
              <a:off x="7320927" y="1153795"/>
              <a:ext cx="2686050" cy="1733550"/>
              <a:chOff x="6769100" y="4579326"/>
              <a:chExt cx="2686050" cy="1733550"/>
            </a:xfrm>
          </p:grpSpPr>
          <p:pic>
            <p:nvPicPr>
              <p:cNvPr id="8200" name="Picture 8">
                <a:extLst>
                  <a:ext uri="{FF2B5EF4-FFF2-40B4-BE49-F238E27FC236}">
                    <a16:creationId xmlns:a16="http://schemas.microsoft.com/office/drawing/2014/main" id="{73D5D4FF-EF88-4AA5-8B01-12964F2B6A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69100" y="4579326"/>
                <a:ext cx="2686050" cy="1733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4E7EAB9-5769-401B-B6F9-21A8CCFAE9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95670" y="5129252"/>
                <a:ext cx="217283" cy="21728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4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001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DDAC91-298F-4505-98B6-D737525A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48" y="1328737"/>
            <a:ext cx="1809750" cy="4200525"/>
          </a:xfrm>
          <a:prstGeom prst="rect">
            <a:avLst/>
          </a:prstGeom>
        </p:spPr>
      </p:pic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A60EB73D-5B09-42DC-9F67-10C1E176A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9076"/>
              </p:ext>
            </p:extLst>
          </p:nvPr>
        </p:nvGraphicFramePr>
        <p:xfrm>
          <a:off x="1409700" y="1996440"/>
          <a:ext cx="595376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1337267540"/>
                    </a:ext>
                  </a:extLst>
                </a:gridCol>
                <a:gridCol w="4694555">
                  <a:extLst>
                    <a:ext uri="{9D8B030D-6E8A-4147-A177-3AD203B41FA5}">
                      <a16:colId xmlns:a16="http://schemas.microsoft.com/office/drawing/2014/main" val="20317389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 조건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1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1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내에서의 계급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40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비급서의 사용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공헌도의 사용하여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서고에서 획득 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03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스킬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스킬의 활성화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14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퀘스트의 완료 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20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8106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058DD-7B33-04DF-964E-FFB072747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D79921-F610-C53A-F7D2-55674A9A2E2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2. </a:t>
            </a:r>
            <a:r>
              <a:rPr lang="ko-KR" altLang="en-US" dirty="0"/>
              <a:t>투사체 스킬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F1BE45-6B30-6BF6-0B70-39EBCE4D9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292527"/>
              </p:ext>
            </p:extLst>
          </p:nvPr>
        </p:nvGraphicFramePr>
        <p:xfrm>
          <a:off x="3524091" y="2880360"/>
          <a:ext cx="514381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8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투사체 스킬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투사체에 대한 처리이다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스킬의 적용 대상에 따라서 처리 방법이 다르다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148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2850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D397-8241-68F5-0C99-16B6DD4A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0E65F7-42A7-558C-BDE8-3103369C9E1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투사체 스킬 차트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AEE62E8-C4DB-2470-5BE6-2273ACE48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989819"/>
              </p:ext>
            </p:extLst>
          </p:nvPr>
        </p:nvGraphicFramePr>
        <p:xfrm>
          <a:off x="6252960" y="1164468"/>
          <a:ext cx="51107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4767580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이동을 동반하는가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발동 대상이 객체인가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투사체가 충돌했는가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735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투사체가 최대 이동 거리에 도달했는가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476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투사체가 충돌한 대상이 해당 스킬의 적용 대상 객체인가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92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액션 </a:t>
                      </a:r>
                      <a:r>
                        <a:rPr lang="en-US" altLang="ko-KR" sz="1400" dirty="0"/>
                        <a:t>&amp; </a:t>
                      </a:r>
                      <a:r>
                        <a:rPr lang="ko-KR" altLang="en-US" sz="1400" dirty="0"/>
                        <a:t>슈팅 </a:t>
                      </a:r>
                      <a:r>
                        <a:rPr lang="en-US" altLang="ko-KR" sz="1400" dirty="0"/>
                        <a:t>– 3. </a:t>
                      </a:r>
                      <a:r>
                        <a:rPr lang="ko-KR" altLang="en-US" sz="1400" dirty="0"/>
                        <a:t>이동 스킬 차트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에서 추가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78323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1F3D63-2984-433C-BA90-B52BFF4FF633}"/>
              </a:ext>
            </a:extLst>
          </p:cNvPr>
          <p:cNvGrpSpPr/>
          <p:nvPr/>
        </p:nvGrpSpPr>
        <p:grpSpPr>
          <a:xfrm>
            <a:off x="1416050" y="1164468"/>
            <a:ext cx="4019550" cy="4591050"/>
            <a:chOff x="695325" y="1974849"/>
            <a:chExt cx="4019550" cy="459105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C4F5362-6484-47D7-8173-1A1C986ECA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325" y="1974849"/>
              <a:ext cx="4019550" cy="459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9F8C70E-E86D-B815-61B8-ECD30583C4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1679" y="3108705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EE6298F-06A2-4B01-F37F-B341358879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1678" y="3704926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216C489-9BB5-420D-E0DD-234E378A35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1678" y="4827606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65CCBFD-A93A-BDE9-C245-E1C070EEB0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1678" y="5379867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5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CC34625-17DE-588A-22C7-3935F5D14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3484" y="4827606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00AE7BF-F7EC-4C54-9AAA-D33A1DD67FA9}"/>
              </a:ext>
            </a:extLst>
          </p:cNvPr>
          <p:cNvGrpSpPr/>
          <p:nvPr/>
        </p:nvGrpSpPr>
        <p:grpSpPr>
          <a:xfrm>
            <a:off x="5987358" y="3314859"/>
            <a:ext cx="4072964" cy="3513466"/>
            <a:chOff x="5987358" y="3344534"/>
            <a:chExt cx="4072964" cy="3513466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A537ECFC-00CF-4BF0-B07F-BF9BAA362A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0772" y="3409950"/>
              <a:ext cx="4019550" cy="344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777DB2D-024C-49CD-92B1-2ABE75801AFD}"/>
                </a:ext>
              </a:extLst>
            </p:cNvPr>
            <p:cNvSpPr/>
            <p:nvPr/>
          </p:nvSpPr>
          <p:spPr>
            <a:xfrm>
              <a:off x="6096000" y="3429000"/>
              <a:ext cx="3964322" cy="342900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62AAE93-E60B-915F-5663-0B342A1162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87358" y="3344534"/>
              <a:ext cx="217283" cy="21728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6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9433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14D4C-DB34-85A2-417A-D7A7E4C72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1A8323-1CB0-AC03-4B3B-E7F82A2E5D7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이동 스킬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E1E824-6656-5F4E-4943-3BA14C0ED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554327"/>
              </p:ext>
            </p:extLst>
          </p:nvPr>
        </p:nvGraphicFramePr>
        <p:xfrm>
          <a:off x="3524091" y="2880360"/>
          <a:ext cx="514381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8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이동 스킬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스킬이 이동을 동반하는 경우에 대한 처리이다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스킬의 적용 대상에 따라서 처리 방법이 다르다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148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5614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2CBF4-DCFE-76B7-7925-9E2931CFA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F0F9F26-2EE3-F886-D0E1-085A65BF2F9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이동 스킬 차트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E7580A3-988B-4746-8B98-561FDD2275A4}"/>
              </a:ext>
            </a:extLst>
          </p:cNvPr>
          <p:cNvGrpSpPr/>
          <p:nvPr/>
        </p:nvGrpSpPr>
        <p:grpSpPr>
          <a:xfrm>
            <a:off x="1416050" y="1704975"/>
            <a:ext cx="4019550" cy="3448050"/>
            <a:chOff x="1749314" y="1455501"/>
            <a:chExt cx="4019550" cy="3448050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7E511B0-73DD-4EE7-B8B0-90A4FE218B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9314" y="1455501"/>
              <a:ext cx="4019550" cy="344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398AE0A-D17B-5602-BB1A-D92D97454F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75451" y="2029683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6611763-F698-8D15-5C51-AE432BC8FE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6253" y="2606892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311F5F6-1099-A962-F0DB-B206CA9161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6253" y="3152362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BFD4E08-D72D-F96B-2200-E6CD4350C0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0010" y="2029683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9B68A2A-50D7-76DB-EED4-8F0B10911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890172"/>
              </p:ext>
            </p:extLst>
          </p:nvPr>
        </p:nvGraphicFramePr>
        <p:xfrm>
          <a:off x="5922328" y="2819400"/>
          <a:ext cx="485362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434212212"/>
                    </a:ext>
                  </a:extLst>
                </a:gridCol>
                <a:gridCol w="4510405">
                  <a:extLst>
                    <a:ext uri="{9D8B030D-6E8A-4147-A177-3AD203B41FA5}">
                      <a16:colId xmlns:a16="http://schemas.microsoft.com/office/drawing/2014/main" val="30470726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발동 대상이 객체인가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54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 사용 중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최대 이동 거리에 도달했는가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8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 사용 중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충돌했는가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505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충돌한 대상이 해당 스킬의 적용 대상 객체인가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71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451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C1DA5-3104-5839-BC1F-459CC613F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C04F9E0-EDE2-83AB-5FF8-80CCAD8FB42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변화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6E2D43B-6423-EE3C-D8BA-A3477356A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801855"/>
              </p:ext>
            </p:extLst>
          </p:nvPr>
        </p:nvGraphicFramePr>
        <p:xfrm>
          <a:off x="1572736" y="2514600"/>
          <a:ext cx="904652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1435418">
                  <a:extLst>
                    <a:ext uri="{9D8B030D-6E8A-4147-A177-3AD203B41FA5}">
                      <a16:colId xmlns:a16="http://schemas.microsoft.com/office/drawing/2014/main" val="3012709225"/>
                    </a:ext>
                  </a:extLst>
                </a:gridCol>
                <a:gridCol w="6415405">
                  <a:extLst>
                    <a:ext uri="{9D8B030D-6E8A-4147-A177-3AD203B41FA5}">
                      <a16:colId xmlns:a16="http://schemas.microsoft.com/office/drawing/2014/main" val="156993289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다양한 요소에 따른 스킬의 변화에 따른 처리이다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 가능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파괴가 가능한 항아리 같은 오브젝트들이다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넘을 수 없는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넘을 수 없는 벽과 같은 지형들이다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830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80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AF86D-ED23-C2F1-A461-0EB250A9C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E061D75-CEC0-292C-A1C7-11F4656F4B8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장애물 차트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E891B2C-658E-7419-61BC-F313BD818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107298"/>
              </p:ext>
            </p:extLst>
          </p:nvPr>
        </p:nvGraphicFramePr>
        <p:xfrm>
          <a:off x="7033578" y="3134008"/>
          <a:ext cx="374237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399155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장애물이 파괴 가능한 장애물인가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장애물이 통과 가능한 장애물인가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C2A56BAF-1153-4A50-9AB0-AE914CEC4161}"/>
              </a:ext>
            </a:extLst>
          </p:cNvPr>
          <p:cNvGrpSpPr/>
          <p:nvPr/>
        </p:nvGrpSpPr>
        <p:grpSpPr>
          <a:xfrm>
            <a:off x="1416050" y="1168498"/>
            <a:ext cx="5511025" cy="4647020"/>
            <a:chOff x="1928000" y="1168498"/>
            <a:chExt cx="5511025" cy="464702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6648779-B9D6-4045-BECE-DAAC416C5BEA}"/>
                </a:ext>
              </a:extLst>
            </p:cNvPr>
            <p:cNvGrpSpPr/>
            <p:nvPr/>
          </p:nvGrpSpPr>
          <p:grpSpPr>
            <a:xfrm>
              <a:off x="1928000" y="1205418"/>
              <a:ext cx="2686050" cy="2305050"/>
              <a:chOff x="1319761" y="2044764"/>
              <a:chExt cx="2686050" cy="2305050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C71BF01C-07A2-ACF2-BC86-39240DD18E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58686" y="2562924"/>
                <a:ext cx="217283" cy="21728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89301DCE-6308-BE4E-B8C8-0BF29DAAB5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58686" y="3128455"/>
                <a:ext cx="217283" cy="21728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2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7170" name="Picture 2">
                <a:extLst>
                  <a:ext uri="{FF2B5EF4-FFF2-40B4-BE49-F238E27FC236}">
                    <a16:creationId xmlns:a16="http://schemas.microsoft.com/office/drawing/2014/main" id="{036FBFFC-4425-495C-997A-AA261418A2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9761" y="2044764"/>
                <a:ext cx="2686050" cy="2305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89D0B965-96BB-4734-9A12-34312CC23E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975" y="1168498"/>
              <a:ext cx="2686050" cy="2876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4" name="Picture 6">
              <a:extLst>
                <a:ext uri="{FF2B5EF4-FFF2-40B4-BE49-F238E27FC236}">
                  <a16:creationId xmlns:a16="http://schemas.microsoft.com/office/drawing/2014/main" id="{65387FFE-DA9E-476D-AA4B-017ACD70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000" y="3510468"/>
              <a:ext cx="2686050" cy="230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716563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9CEA0-7671-6602-C58D-55B482E19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4ED0CEF-75BD-C166-74A5-F9968860FA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04A2C1EF-9EF2-56A4-3D86-7F9D6EDA154E}"/>
              </a:ext>
            </a:extLst>
          </p:cNvPr>
          <p:cNvSpPr/>
          <p:nvPr/>
        </p:nvSpPr>
        <p:spPr>
          <a:xfrm flipH="1">
            <a:off x="2605207" y="26920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크리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30E39-2400-2A6F-9E03-F0CC835042BF}"/>
              </a:ext>
            </a:extLst>
          </p:cNvPr>
          <p:cNvSpPr txBox="1"/>
          <p:nvPr/>
        </p:nvSpPr>
        <p:spPr>
          <a:xfrm>
            <a:off x="2325324" y="3771898"/>
            <a:ext cx="18892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사용한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 err="1">
                <a:solidFill>
                  <a:schemeClr val="tx1"/>
                </a:solidFill>
              </a:rPr>
              <a:t>스텟에</a:t>
            </a:r>
            <a:r>
              <a:rPr lang="en-US" altLang="ko-KR" sz="1050" dirty="0"/>
              <a:t> </a:t>
            </a:r>
            <a:r>
              <a:rPr lang="ko-KR" altLang="en-US" sz="1050" dirty="0"/>
              <a:t>따른 </a:t>
            </a:r>
            <a:r>
              <a:rPr lang="ko-KR" altLang="en-US" sz="1050" b="0" dirty="0">
                <a:solidFill>
                  <a:schemeClr val="tx1"/>
                </a:solidFill>
              </a:rPr>
              <a:t>치명타 확률과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치명타 데미지를</a:t>
            </a:r>
            <a:r>
              <a:rPr lang="en-US" altLang="ko-KR" sz="1050" dirty="0"/>
              <a:t> </a:t>
            </a:r>
            <a:r>
              <a:rPr lang="ko-KR" altLang="en-US" sz="1050" b="0" dirty="0">
                <a:solidFill>
                  <a:schemeClr val="tx1"/>
                </a:solidFill>
              </a:rPr>
              <a:t>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E7D3ED33-B6DA-5FAB-1DA7-2A73EC4B6590}"/>
              </a:ext>
            </a:extLst>
          </p:cNvPr>
          <p:cNvSpPr/>
          <p:nvPr/>
        </p:nvSpPr>
        <p:spPr>
          <a:xfrm flipH="1">
            <a:off x="4513255" y="26920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A0CDD-1E0E-27B1-896A-A4DE4E956624}"/>
              </a:ext>
            </a:extLst>
          </p:cNvPr>
          <p:cNvSpPr txBox="1"/>
          <p:nvPr/>
        </p:nvSpPr>
        <p:spPr>
          <a:xfrm>
            <a:off x="4247634" y="3771898"/>
            <a:ext cx="17929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사용한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 err="1">
                <a:solidFill>
                  <a:schemeClr val="tx1"/>
                </a:solidFill>
              </a:rPr>
              <a:t>스텟에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r>
              <a:rPr lang="ko-KR" altLang="en-US" sz="1050" dirty="0"/>
              <a:t>따른 </a:t>
            </a:r>
            <a:r>
              <a:rPr lang="ko-KR" altLang="en-US" sz="1050" b="0" dirty="0">
                <a:solidFill>
                  <a:schemeClr val="tx1"/>
                </a:solidFill>
              </a:rPr>
              <a:t>공격력을 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83B3167F-0EBF-AFE7-48E2-3F677FB304C8}"/>
              </a:ext>
            </a:extLst>
          </p:cNvPr>
          <p:cNvSpPr/>
          <p:nvPr/>
        </p:nvSpPr>
        <p:spPr>
          <a:xfrm flipH="1">
            <a:off x="10247076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데미지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46A72-9F35-BC01-823C-FC470B9487EB}"/>
              </a:ext>
            </a:extLst>
          </p:cNvPr>
          <p:cNvSpPr txBox="1"/>
          <p:nvPr/>
        </p:nvSpPr>
        <p:spPr>
          <a:xfrm>
            <a:off x="9981455" y="3770198"/>
            <a:ext cx="17929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실제 스킬의 </a:t>
            </a:r>
            <a:endParaRPr lang="en-US" altLang="ko-KR" sz="1050" dirty="0"/>
          </a:p>
          <a:p>
            <a:pPr algn="ctr" latinLnBrk="1"/>
            <a:r>
              <a:rPr lang="ko-KR" altLang="en-US" sz="1050" dirty="0" err="1"/>
              <a:t>피해량을</a:t>
            </a:r>
            <a:r>
              <a:rPr lang="ko-KR" altLang="en-US" sz="1050" dirty="0"/>
              <a:t> 계산</a:t>
            </a:r>
            <a:endParaRPr lang="en-US" altLang="ko-KR" sz="1050" dirty="0"/>
          </a:p>
        </p:txBody>
      </p:sp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CA37B925-A164-E0D0-F843-4E1E86E34E2B}"/>
              </a:ext>
            </a:extLst>
          </p:cNvPr>
          <p:cNvSpPr/>
          <p:nvPr/>
        </p:nvSpPr>
        <p:spPr>
          <a:xfrm flipH="1">
            <a:off x="695326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D8E863-0678-160F-62F6-44A6F3230414}"/>
              </a:ext>
            </a:extLst>
          </p:cNvPr>
          <p:cNvSpPr txBox="1"/>
          <p:nvPr/>
        </p:nvSpPr>
        <p:spPr>
          <a:xfrm>
            <a:off x="415443" y="3770198"/>
            <a:ext cx="18892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스킬의 대상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 err="1"/>
              <a:t>스텟에</a:t>
            </a:r>
            <a:r>
              <a:rPr lang="ko-KR" altLang="en-US" sz="1050" dirty="0"/>
              <a:t> 따른 적용 여부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0" name="사각형: 둥근 대각선 방향 모서리 19">
            <a:extLst>
              <a:ext uri="{FF2B5EF4-FFF2-40B4-BE49-F238E27FC236}">
                <a16:creationId xmlns:a16="http://schemas.microsoft.com/office/drawing/2014/main" id="{8C1631AC-BF37-C774-131A-E23307AA971B}"/>
              </a:ext>
            </a:extLst>
          </p:cNvPr>
          <p:cNvSpPr/>
          <p:nvPr/>
        </p:nvSpPr>
        <p:spPr>
          <a:xfrm flipH="1">
            <a:off x="6429146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1428FB-43F7-CDDB-8D12-89277BF47AA8}"/>
              </a:ext>
            </a:extLst>
          </p:cNvPr>
          <p:cNvSpPr txBox="1"/>
          <p:nvPr/>
        </p:nvSpPr>
        <p:spPr>
          <a:xfrm>
            <a:off x="6163525" y="3770198"/>
            <a:ext cx="17929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스킬의 대상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방어력을 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E7A87ADB-A961-12F8-B8A1-DF18363A94A8}"/>
              </a:ext>
            </a:extLst>
          </p:cNvPr>
          <p:cNvSpPr/>
          <p:nvPr/>
        </p:nvSpPr>
        <p:spPr>
          <a:xfrm flipH="1">
            <a:off x="8345037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힐량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B2546-2C9F-CA59-16F6-89808107D0E3}"/>
              </a:ext>
            </a:extLst>
          </p:cNvPr>
          <p:cNvSpPr txBox="1"/>
          <p:nvPr/>
        </p:nvSpPr>
        <p:spPr>
          <a:xfrm>
            <a:off x="8052869" y="3770198"/>
            <a:ext cx="197217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사용한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 err="1">
                <a:solidFill>
                  <a:schemeClr val="tx1"/>
                </a:solidFill>
              </a:rPr>
              <a:t>스텟에</a:t>
            </a:r>
            <a:r>
              <a:rPr lang="en-US" altLang="ko-KR" sz="1050" dirty="0"/>
              <a:t> </a:t>
            </a:r>
            <a:r>
              <a:rPr lang="ko-KR" altLang="en-US" sz="1050" dirty="0"/>
              <a:t>따른 </a:t>
            </a:r>
            <a:r>
              <a:rPr lang="ko-KR" altLang="en-US" sz="1050" dirty="0" err="1"/>
              <a:t>회복량</a:t>
            </a:r>
            <a:r>
              <a:rPr lang="ko-KR" altLang="en-US" sz="1050" b="0" dirty="0" err="1">
                <a:solidFill>
                  <a:schemeClr val="tx1"/>
                </a:solidFill>
              </a:rPr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C13C2B3-97E1-0F1E-ED81-E868CEEFEA4B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>
            <a:off x="1944926" y="3230267"/>
            <a:ext cx="660280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622DFCE-0BDB-9D91-6153-D12AD6B8ED6A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3854807" y="3231967"/>
            <a:ext cx="658448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EFD4890A-6391-4925-191E-C84CB5E34457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flipV="1">
            <a:off x="5762856" y="3230267"/>
            <a:ext cx="666290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4D4D5EB-112F-AB4C-49C4-203202B89C5D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7678747" y="3230267"/>
            <a:ext cx="666290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5418C2A-2614-A5EC-3659-AA321EF15439}"/>
              </a:ext>
            </a:extLst>
          </p:cNvPr>
          <p:cNvCxnSpPr>
            <a:cxnSpLocks/>
            <a:stCxn id="22" idx="2"/>
            <a:endCxn id="8" idx="0"/>
          </p:cNvCxnSpPr>
          <p:nvPr/>
        </p:nvCxnSpPr>
        <p:spPr>
          <a:xfrm>
            <a:off x="9594637" y="3230267"/>
            <a:ext cx="652438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8502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9BB26-F2D9-CFCE-90D0-06BDA123E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02D2BEB-643D-713F-8B6F-239EE2CE097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명중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3106C6-05C0-F00E-BD66-4E63578E2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191656"/>
              </p:ext>
            </p:extLst>
          </p:nvPr>
        </p:nvGraphicFramePr>
        <p:xfrm>
          <a:off x="2532697" y="2301240"/>
          <a:ext cx="7126605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66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명중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적중했을 경우 스킬의 효과가 적용여부를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명중하지 않는 경우에는 상대가 스킬을 방어했을 경우와 회피했을 경우가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76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157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(1 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적용 대상의 방어 성공률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n%) 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 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적용 대상의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회피률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n%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명중 확률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2112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4581C-FC6E-C811-C93E-13D05E476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63C36D5-E094-528E-0C03-F36B922E0D0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크리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E2A7B84-13ED-6699-F7BF-B8280AA1B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586061"/>
              </p:ext>
            </p:extLst>
          </p:nvPr>
        </p:nvGraphicFramePr>
        <p:xfrm>
          <a:off x="2135028" y="2026920"/>
          <a:ext cx="7921943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94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크리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스텟에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따른 치명타가 발생할 확률과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치명타 확률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 치명타 확률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상승된 치명타 확률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1.1 ~ 1.3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배율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상승된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배율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6724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3C888-0275-F13A-5F00-2D1E7D4AA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17FDCF8-5AFD-1D08-9A6F-B7F421C2EF6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공격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20C9A-8F35-AB04-2856-59B1DB856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31314"/>
              </p:ext>
            </p:extLst>
          </p:nvPr>
        </p:nvGraphicFramePr>
        <p:xfrm>
          <a:off x="3205797" y="2453640"/>
          <a:ext cx="578040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04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스텟에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따른 최대 공격력을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공격력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 공격력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{PC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능력치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착용 중인 장비의 공격력 옵션의 합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적용된 스킬의 공격력 증가 옵션의 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 +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증가량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92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습득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78091"/>
              </p:ext>
            </p:extLst>
          </p:nvPr>
        </p:nvGraphicFramePr>
        <p:xfrm>
          <a:off x="1700847" y="2636520"/>
          <a:ext cx="879030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습득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 해금 조건을 만족하여 스킬 습득 가능 상태가 된 스킬 포인트를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소비하여 활성화 해서 사용할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스킬의 해금 조건을 달성해도 스킬 포인트를 사용하지 않을 경우 해당 스킬을 사용할 수 없다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스킬 포인트는 한정되어 있기에 플레이어는 자신의 게임 플레이 방식에 따라 스킬 포인트를 배치하여 자신만의 스킬 트리를 만들 수 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371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73A3F-72F2-6B25-4D14-A41C8492B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754B6BC-D2AA-E797-D97C-9F2FCDDA666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방어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D96C0D-A145-E30C-160A-EABE8F50A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194725"/>
              </p:ext>
            </p:extLst>
          </p:nvPr>
        </p:nvGraphicFramePr>
        <p:xfrm>
          <a:off x="3445510" y="2453640"/>
          <a:ext cx="530098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방어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공격력을 감소 시키는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실제 적용 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최대 공격력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대상의 방어력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7417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EE9F0-C725-3AA5-5BD5-CEAC921F9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1406DC1-5796-1479-3980-A553AFB06F4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 err="1"/>
              <a:t>힐량</a:t>
            </a:r>
            <a:r>
              <a:rPr lang="ko-KR" altLang="en-US" dirty="0"/>
              <a:t>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27DB98B-A9EC-6C2A-7D58-F8C82A86D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85658"/>
              </p:ext>
            </p:extLst>
          </p:nvPr>
        </p:nvGraphicFramePr>
        <p:xfrm>
          <a:off x="3890010" y="2453640"/>
          <a:ext cx="441198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1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힐량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스텟에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따른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실제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 +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증가량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계수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8879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A0296-4B8A-A0D8-CE1C-9D136BDD6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3DF2D92-9526-F66A-8CCF-9816EBB2D3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데미지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649CBDF-128E-54F8-4B3B-FABAE1425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841836"/>
              </p:ext>
            </p:extLst>
          </p:nvPr>
        </p:nvGraphicFramePr>
        <p:xfrm>
          <a:off x="3445510" y="1920240"/>
          <a:ext cx="530098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적중했을 경우 실제로 적용되는 데미지를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치명타 성공 시 실제 데미지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대상의 방어력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데미지 배율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(1.1 ~ 1.3 +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상승된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배율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치명타 실패 시 실제 데미지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대상의 방어력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데미지 배율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2518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A0296-4B8A-A0D8-CE1C-9D136BDD6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3DF2D92-9526-F66A-8CCF-9816EBB2D3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데미지 계산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E665E9D-1DE2-405B-818E-60652E4AE0E6}"/>
              </a:ext>
            </a:extLst>
          </p:cNvPr>
          <p:cNvGrpSpPr/>
          <p:nvPr/>
        </p:nvGrpSpPr>
        <p:grpSpPr>
          <a:xfrm>
            <a:off x="761201" y="1211142"/>
            <a:ext cx="4286250" cy="5162550"/>
            <a:chOff x="1416050" y="1160463"/>
            <a:chExt cx="4286250" cy="5162550"/>
          </a:xfrm>
        </p:grpSpPr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1F27CD6C-0D5D-47E7-8DA1-61F4C8DDE0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50" y="1160463"/>
              <a:ext cx="4286250" cy="516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AB29D39-D63F-455C-B4AD-0AA7E95B8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81926" y="1734987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6155537-D484-49F9-895C-AFADB6B26A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24757" y="1734987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590F206-E9AD-4C5C-A705-76F7206899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9271" y="1734987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1E4F66B-93BD-4BE0-8221-8E7462FC93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9271" y="2309511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09C446D-2214-4D7C-889A-19AAAD00D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9271" y="2884035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5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2683195-A868-4C3B-AC15-B2D1BC869D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9271" y="3454476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6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5130A43-AB45-4539-B0F5-1EF38BDDF9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9271" y="4022957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7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7F0D6B2-9CB7-4835-A39B-D6EB496E3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9271" y="4591438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8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F97F8CE-F65F-413E-8A77-22EDAB3125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9271" y="5159919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9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531BEFC-826B-4326-BB85-B05A3027A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434268"/>
              </p:ext>
            </p:extLst>
          </p:nvPr>
        </p:nvGraphicFramePr>
        <p:xfrm>
          <a:off x="7026825" y="1140925"/>
          <a:ext cx="3750310" cy="558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3538365881"/>
                    </a:ext>
                  </a:extLst>
                </a:gridCol>
                <a:gridCol w="3407093">
                  <a:extLst>
                    <a:ext uri="{9D8B030D-6E8A-4147-A177-3AD203B41FA5}">
                      <a16:colId xmlns:a16="http://schemas.microsoft.com/office/drawing/2014/main" val="9493798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 적용 대상이 스킬을 방어 성공했는가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142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 적용 대상이 스킬을 회피 성공했는가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817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PC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가 사용한 스킬의 치명타가 성공했는가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801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치명타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1.1 ~ 1.3 + 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치명타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180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현재 공격력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내공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외공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상승한 공격력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× (1 + n) </a:t>
                      </a:r>
                    </a:p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(n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은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로 공격력을 상승 시키는 수치의 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794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 적용 대상의 방어력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948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해당 스킬의 회복 효과가 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0060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회복량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내공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외공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× (1 + n)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회복량을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상승 시키는 수치의 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543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치명타 성공 시 데미지 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=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(PC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의 현재 공격력 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 적용 대상의 방어력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×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치명타 </a:t>
                      </a:r>
                      <a:r>
                        <a:rPr lang="ko-KR" altLang="en-US" sz="1200" b="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피해량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×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스킬의 공격 계수</a:t>
                      </a:r>
                      <a:endParaRPr lang="en-US" altLang="ko-KR" sz="12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치명타 실패 시 데미지 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=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(PC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의 현재 공격력 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 적용 대상의 방어력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×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스킬의 공격 계수</a:t>
                      </a:r>
                      <a:endParaRPr lang="en-US" altLang="ko-KR" sz="12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실제 </a:t>
                      </a:r>
                      <a:r>
                        <a:rPr lang="ko-KR" altLang="en-US" sz="1200" b="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회복량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=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회복량</a:t>
                      </a:r>
                      <a:endParaRPr lang="en-US" altLang="ko-KR" sz="12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×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스킬의 회복 계수</a:t>
                      </a:r>
                      <a:endParaRPr lang="en-US" altLang="ko-KR" sz="12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0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0263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-UI </a:t>
            </a:r>
            <a:r>
              <a:rPr lang="ko-KR" altLang="en-US" dirty="0"/>
              <a:t>표현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E302D9-CB5C-6FA2-52C6-8A56E4F50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437686"/>
              </p:ext>
            </p:extLst>
          </p:nvPr>
        </p:nvGraphicFramePr>
        <p:xfrm>
          <a:off x="3158966" y="3529330"/>
          <a:ext cx="587406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406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UI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데미지의 최대 표기 시간은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초이다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데미지의 최대 표기량은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40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표기된 데미지가 최대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표기량일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때 새로운 데미지가 표기될 경우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가장 오래전에 표기된 데미지를 소멸시키고 새로운 데미지를 표기한다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559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데미지는 대상의 머리 위에 표기된다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234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생성된 데미지는 조금씩 위로 이동한다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49124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262B533-D7B5-5708-B5C0-CD0F3B21C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771033"/>
              </p:ext>
            </p:extLst>
          </p:nvPr>
        </p:nvGraphicFramePr>
        <p:xfrm>
          <a:off x="2032000" y="2624455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60736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296771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 데미지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치명타 데미지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0798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397B2E5-3B15-7DB9-6607-7A510E98358F}"/>
              </a:ext>
            </a:extLst>
          </p:cNvPr>
          <p:cNvSpPr txBox="1"/>
          <p:nvPr/>
        </p:nvSpPr>
        <p:spPr>
          <a:xfrm>
            <a:off x="2543175" y="1793240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Aharoni" panose="020F0502020204030204" pitchFamily="2" charset="-79"/>
                <a:cs typeface="Aharoni" panose="020F0502020204030204" pitchFamily="2" charset="-79"/>
              </a:rPr>
              <a:t>12345</a:t>
            </a:r>
            <a:endParaRPr lang="ko-KR" altLang="en-US" sz="4400" dirty="0"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5F612-DFD4-DE94-F285-2C3077BCF3DF}"/>
              </a:ext>
            </a:extLst>
          </p:cNvPr>
          <p:cNvSpPr txBox="1"/>
          <p:nvPr/>
        </p:nvSpPr>
        <p:spPr>
          <a:xfrm>
            <a:off x="6677025" y="1623675"/>
            <a:ext cx="29718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i="1" dirty="0">
                <a:latin typeface="Berlin Sans FB Demi" panose="020E0802020502020306" pitchFamily="34" charset="0"/>
                <a:cs typeface="Aharoni" panose="020F0502020204030204" pitchFamily="2" charset="-79"/>
              </a:rPr>
              <a:t>12345</a:t>
            </a:r>
            <a:endParaRPr lang="ko-KR" altLang="en-US" sz="5400" i="1" dirty="0">
              <a:latin typeface="Berlin Sans FB Demi" panose="020E0802020502020306" pitchFamily="34" charset="0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26107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9CEA0-7671-6602-C58D-55B482E19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4ED0CEF-75BD-C166-74A5-F9968860FA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후처리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785EFF1-7386-BF5C-7AA2-95020ECCC748}"/>
              </a:ext>
            </a:extLst>
          </p:cNvPr>
          <p:cNvGrpSpPr/>
          <p:nvPr/>
        </p:nvGrpSpPr>
        <p:grpSpPr>
          <a:xfrm>
            <a:off x="4196438" y="1746494"/>
            <a:ext cx="3799123" cy="3365012"/>
            <a:chOff x="3276287" y="1753010"/>
            <a:chExt cx="3799123" cy="3365012"/>
          </a:xfrm>
        </p:grpSpPr>
        <p:sp>
          <p:nvSpPr>
            <p:cNvPr id="3" name="사각형: 둥근 대각선 방향 모서리 2">
              <a:extLst>
                <a:ext uri="{FF2B5EF4-FFF2-40B4-BE49-F238E27FC236}">
                  <a16:creationId xmlns:a16="http://schemas.microsoft.com/office/drawing/2014/main" id="{04A2C1EF-9EF2-56A4-3D86-7F9D6EDA154E}"/>
                </a:ext>
              </a:extLst>
            </p:cNvPr>
            <p:cNvSpPr/>
            <p:nvPr/>
          </p:nvSpPr>
          <p:spPr>
            <a:xfrm flipH="1">
              <a:off x="5466051" y="1754710"/>
              <a:ext cx="124960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디버프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D530E39-2400-2A6F-9E03-F0CC835042BF}"/>
                </a:ext>
              </a:extLst>
            </p:cNvPr>
            <p:cNvSpPr txBox="1"/>
            <p:nvPr/>
          </p:nvSpPr>
          <p:spPr>
            <a:xfrm>
              <a:off x="5186168" y="2834573"/>
              <a:ext cx="188924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해로운 효과를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dirty="0"/>
                <a:t>가진 버프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대각선 방향 모서리 4">
              <a:extLst>
                <a:ext uri="{FF2B5EF4-FFF2-40B4-BE49-F238E27FC236}">
                  <a16:creationId xmlns:a16="http://schemas.microsoft.com/office/drawing/2014/main" id="{E7D3ED33-B6DA-5FAB-1DA7-2A73EC4B6590}"/>
                </a:ext>
              </a:extLst>
            </p:cNvPr>
            <p:cNvSpPr/>
            <p:nvPr/>
          </p:nvSpPr>
          <p:spPr>
            <a:xfrm flipH="1">
              <a:off x="3628339" y="3622661"/>
              <a:ext cx="124960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이상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0A0CDD-1E0E-27B1-896A-A4DE4E956624}"/>
                </a:ext>
              </a:extLst>
            </p:cNvPr>
            <p:cNvSpPr txBox="1"/>
            <p:nvPr/>
          </p:nvSpPr>
          <p:spPr>
            <a:xfrm>
              <a:off x="3362718" y="4702524"/>
              <a:ext cx="179297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행동을 제한하거나 지속적인 피해를 주는 상태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대각선 방향 모서리 15">
              <a:extLst>
                <a:ext uri="{FF2B5EF4-FFF2-40B4-BE49-F238E27FC236}">
                  <a16:creationId xmlns:a16="http://schemas.microsoft.com/office/drawing/2014/main" id="{CA37B925-A164-E0D0-F843-4E1E86E34E2B}"/>
                </a:ext>
              </a:extLst>
            </p:cNvPr>
            <p:cNvSpPr/>
            <p:nvPr/>
          </p:nvSpPr>
          <p:spPr>
            <a:xfrm flipH="1">
              <a:off x="3556170" y="1753010"/>
              <a:ext cx="124960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버프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D8E863-0678-160F-62F6-44A6F3230414}"/>
                </a:ext>
              </a:extLst>
            </p:cNvPr>
            <p:cNvSpPr txBox="1"/>
            <p:nvPr/>
          </p:nvSpPr>
          <p:spPr>
            <a:xfrm>
              <a:off x="3276287" y="2832873"/>
              <a:ext cx="188924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1050" dirty="0"/>
                <a:t>PC</a:t>
              </a:r>
              <a:r>
                <a:rPr lang="ko-KR" altLang="en-US" sz="1050" dirty="0"/>
                <a:t>에게 이로운 효과를</a:t>
              </a:r>
              <a:endParaRPr lang="en-US" altLang="ko-KR" sz="1050" dirty="0"/>
            </a:p>
            <a:p>
              <a:pPr algn="ctr" latinLnBrk="1"/>
              <a:r>
                <a:rPr lang="ko-KR" altLang="en-US" sz="1050" dirty="0"/>
                <a:t> 가진 버프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대각선 방향 모서리 19">
              <a:extLst>
                <a:ext uri="{FF2B5EF4-FFF2-40B4-BE49-F238E27FC236}">
                  <a16:creationId xmlns:a16="http://schemas.microsoft.com/office/drawing/2014/main" id="{8C1631AC-BF37-C774-131A-E23307AA971B}"/>
                </a:ext>
              </a:extLst>
            </p:cNvPr>
            <p:cNvSpPr/>
            <p:nvPr/>
          </p:nvSpPr>
          <p:spPr>
            <a:xfrm flipH="1">
              <a:off x="5548057" y="3622661"/>
              <a:ext cx="124960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리액션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1428FB-43F7-CDDB-8D12-89277BF47AA8}"/>
                </a:ext>
              </a:extLst>
            </p:cNvPr>
            <p:cNvSpPr txBox="1"/>
            <p:nvPr/>
          </p:nvSpPr>
          <p:spPr>
            <a:xfrm>
              <a:off x="5282436" y="4702524"/>
              <a:ext cx="179297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에어본</a:t>
              </a:r>
              <a:r>
                <a:rPr lang="en-US" altLang="ko-KR" sz="1050" b="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b="0" dirty="0" err="1">
                  <a:solidFill>
                    <a:schemeClr val="tx1"/>
                  </a:solidFill>
                </a:rPr>
                <a:t>넉백</a:t>
              </a:r>
              <a:r>
                <a:rPr lang="en-US" altLang="ko-KR" sz="1050" b="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b="0" dirty="0" err="1">
                  <a:solidFill>
                    <a:schemeClr val="tx1"/>
                  </a:solidFill>
                </a:rPr>
                <a:t>넉백</a:t>
              </a:r>
              <a:r>
                <a:rPr lang="ko-KR" altLang="en-US" sz="1050" b="0" dirty="0">
                  <a:solidFill>
                    <a:schemeClr val="tx1"/>
                  </a:solidFill>
                </a:rPr>
                <a:t> 등에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대한 액션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78015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버프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6F22A4-3261-2BED-93D0-209EE0399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730433"/>
              </p:ext>
            </p:extLst>
          </p:nvPr>
        </p:nvGraphicFramePr>
        <p:xfrm>
          <a:off x="2598261" y="1391193"/>
          <a:ext cx="6995477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1791017">
                  <a:extLst>
                    <a:ext uri="{9D8B030D-6E8A-4147-A177-3AD203B41FA5}">
                      <a16:colId xmlns:a16="http://schemas.microsoft.com/office/drawing/2014/main" val="502842821"/>
                    </a:ext>
                  </a:extLst>
                </a:gridCol>
                <a:gridCol w="4008755">
                  <a:extLst>
                    <a:ext uri="{9D8B030D-6E8A-4147-A177-3AD203B41FA5}">
                      <a16:colId xmlns:a16="http://schemas.microsoft.com/office/drawing/2014/main" val="392501344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버프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능력치를 상승시키는 강화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5791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능력치 상승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체력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최대 체력을 상승시킨다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3734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지구력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지구력을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8013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내공을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7997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내공을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0769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속도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이동 속도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공격 속도를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62949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피해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가하는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 가하는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피해량을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095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 사용하는 스킬의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피해량을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730803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버프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방어력 무시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공격이 대상의 방어력을 일정량 무시한다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1394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회복력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체력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지구력의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회복량을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8946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회복 속도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체력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지구력의 회복 속도를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774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0618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디버프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90FB5F-DF92-792C-E674-D0D0527F8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169696"/>
              </p:ext>
            </p:extLst>
          </p:nvPr>
        </p:nvGraphicFramePr>
        <p:xfrm>
          <a:off x="2598261" y="1447800"/>
          <a:ext cx="6995477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1791017">
                  <a:extLst>
                    <a:ext uri="{9D8B030D-6E8A-4147-A177-3AD203B41FA5}">
                      <a16:colId xmlns:a16="http://schemas.microsoft.com/office/drawing/2014/main" val="502842821"/>
                    </a:ext>
                  </a:extLst>
                </a:gridCol>
                <a:gridCol w="4008755">
                  <a:extLst>
                    <a:ext uri="{9D8B030D-6E8A-4147-A177-3AD203B41FA5}">
                      <a16:colId xmlns:a16="http://schemas.microsoft.com/office/drawing/2014/main" val="392501344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디버프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능력치를 감소시키는 약화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5791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능력치 감소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체력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체력을 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3734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방어력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방어력을 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9430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지구력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지구력을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8013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내공을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7997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내공을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0769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속도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이동 속도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공격 속도를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62949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디버프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받는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증가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받는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피해량을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증가시킨다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1394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회복력 감소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체력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지구력의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회복량을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감소시킨다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894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9740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상태 이상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593CB81-E8CD-67FF-25FA-5498DD32E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944562"/>
              </p:ext>
            </p:extLst>
          </p:nvPr>
        </p:nvGraphicFramePr>
        <p:xfrm>
          <a:off x="3185636" y="1182144"/>
          <a:ext cx="5820728" cy="5534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1259205">
                  <a:extLst>
                    <a:ext uri="{9D8B030D-6E8A-4147-A177-3AD203B41FA5}">
                      <a16:colId xmlns:a16="http://schemas.microsoft.com/office/drawing/2014/main" val="502842821"/>
                    </a:ext>
                  </a:extLst>
                </a:gridCol>
                <a:gridCol w="3302318">
                  <a:extLst>
                    <a:ext uri="{9D8B030D-6E8A-4147-A177-3AD203B41FA5}">
                      <a16:colId xmlns:a16="http://schemas.microsoft.com/office/drawing/2014/main" val="1805442210"/>
                    </a:ext>
                  </a:extLst>
                </a:gridCol>
              </a:tblGrid>
              <a:tr h="17040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상태 이상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17040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이동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행동을 제한하거나 지속적인 피해를 주는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170405"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57912"/>
                  </a:ext>
                </a:extLst>
              </a:tr>
              <a:tr h="17040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153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 이상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  <a:tr h="153365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행동 불가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기절 시켜 모든 행동을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701779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빙결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얼려 모든 행동을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044619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석화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돌로 만들어 모든 행동을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535255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수면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잠들게 만들어 모든 행동을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피해를 받을 경우 수면이 풀린다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010237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혼란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혼란에 빠트려 모든 행동을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무작위 방향으로 이동한다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146712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대상을 공포에 빠트려 모든 행동을 제한한다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시전자의 반대 방향으로 이동한다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373470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대상을 매혹하여 모든 행동을 제한한다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시전자의 방향으로 이동한다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943083"/>
                  </a:ext>
                </a:extLst>
              </a:tr>
              <a:tr h="153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시전 불가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침묵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대상의 스킬 시전을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801395"/>
                  </a:ext>
                </a:extLst>
              </a:tr>
              <a:tr h="153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불가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속박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대상의 이동과 이동을 동반하는 스킬을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799742"/>
                  </a:ext>
                </a:extLst>
              </a:tr>
              <a:tr h="25560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지속 피해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중독 시켜 지속적인 피해를 준다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076921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출혈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대상에게 상처를 내서 지속적인 피해를 준다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629493"/>
                  </a:ext>
                </a:extLst>
              </a:tr>
              <a:tr h="15336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행동 제한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둔화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대상의 이동 속도를 감소 시킨다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139450"/>
                  </a:ext>
                </a:extLst>
              </a:tr>
              <a:tr h="1533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대상의 시야를 감소 시킨다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894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981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리액션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4C78248-F4A3-E897-C925-B895DF144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160093"/>
              </p:ext>
            </p:extLst>
          </p:nvPr>
        </p:nvGraphicFramePr>
        <p:xfrm>
          <a:off x="4018438" y="2057400"/>
          <a:ext cx="415512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1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3376930">
                  <a:extLst>
                    <a:ext uri="{9D8B030D-6E8A-4147-A177-3AD203B41FA5}">
                      <a16:colId xmlns:a16="http://schemas.microsoft.com/office/drawing/2014/main" val="22076538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리액션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에어본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넉백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그랩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상황에 대한 액션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5791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에어본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짧은 시간 동안 공중에 뜬다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807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짧은 시간 동안 눕는다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816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넉백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시전자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반대 방향으로 강제로 이동한다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82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그랩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시전자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방향으로 강제로 이동한다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8222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82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67792"/>
              </p:ext>
            </p:extLst>
          </p:nvPr>
        </p:nvGraphicFramePr>
        <p:xfrm>
          <a:off x="1555591" y="2423160"/>
          <a:ext cx="908081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습득하기 위해서는 스킬 창에서 해금된 스킬에 스킬 포인트를 투자하여 활성화 해야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포인트는 레벨 업 및 수련으로 획득할 수 있으며 경지별로 얻을 수 있는 한계치가 존재한다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활성화시 소비 되는 스킬 포인트는 스킬의 종류에 따라서 다르다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상위의 스킬일 수록 소비되는 스킬 포인트의 량이 늘어난다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67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선행 스킬이 활성화 되어있고 활성화에 필요한 스킬 포인트를 보유한 스킬은 테두리가 생긴다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306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985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CB8ABA4-6A2D-FFD1-D5B0-11ED54353B38}"/>
              </a:ext>
            </a:extLst>
          </p:cNvPr>
          <p:cNvCxnSpPr>
            <a:endCxn id="54" idx="0"/>
          </p:cNvCxnSpPr>
          <p:nvPr/>
        </p:nvCxnSpPr>
        <p:spPr>
          <a:xfrm>
            <a:off x="3486553" y="1339913"/>
            <a:ext cx="1902689" cy="706730"/>
          </a:xfrm>
          <a:prstGeom prst="bentConnector2">
            <a:avLst/>
          </a:prstGeom>
          <a:ln w="444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6FCA6588-0006-B1A5-D2FE-00F45E0FF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431678"/>
              </p:ext>
            </p:extLst>
          </p:nvPr>
        </p:nvGraphicFramePr>
        <p:xfrm>
          <a:off x="1473855" y="1203614"/>
          <a:ext cx="2012698" cy="2862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232353577"/>
                    </a:ext>
                  </a:extLst>
                </a:gridCol>
                <a:gridCol w="1063055">
                  <a:extLst>
                    <a:ext uri="{9D8B030D-6E8A-4147-A177-3AD203B41FA5}">
                      <a16:colId xmlns:a16="http://schemas.microsoft.com/office/drawing/2014/main" val="25689311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아이콘 테두리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06378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버프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678392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디버프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961204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4930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</a:t>
            </a:r>
            <a:r>
              <a:rPr lang="ko-KR" altLang="en-US" dirty="0"/>
              <a:t>표현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063FC3C-1708-E338-F469-E2DED70F8B74}"/>
              </a:ext>
            </a:extLst>
          </p:cNvPr>
          <p:cNvSpPr>
            <a:spLocks noChangeAspect="1"/>
          </p:cNvSpPr>
          <p:nvPr/>
        </p:nvSpPr>
        <p:spPr>
          <a:xfrm>
            <a:off x="2616447" y="1624000"/>
            <a:ext cx="720000" cy="7200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2D2AC01-7DEA-601B-B089-98A9C1A6BDE8}"/>
              </a:ext>
            </a:extLst>
          </p:cNvPr>
          <p:cNvSpPr>
            <a:spLocks noChangeAspect="1"/>
          </p:cNvSpPr>
          <p:nvPr/>
        </p:nvSpPr>
        <p:spPr>
          <a:xfrm>
            <a:off x="2616447" y="2460865"/>
            <a:ext cx="720000" cy="7200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3CD60EC-ADE8-F129-7EC2-2818B5343E76}"/>
              </a:ext>
            </a:extLst>
          </p:cNvPr>
          <p:cNvSpPr>
            <a:spLocks noChangeAspect="1"/>
          </p:cNvSpPr>
          <p:nvPr/>
        </p:nvSpPr>
        <p:spPr>
          <a:xfrm>
            <a:off x="2616447" y="3280024"/>
            <a:ext cx="720000" cy="720000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C508E30-4B75-112B-E72C-73BFF5C117EC}"/>
              </a:ext>
            </a:extLst>
          </p:cNvPr>
          <p:cNvGrpSpPr>
            <a:grpSpLocks noChangeAspect="1"/>
          </p:cNvGrpSpPr>
          <p:nvPr/>
        </p:nvGrpSpPr>
        <p:grpSpPr>
          <a:xfrm>
            <a:off x="1536354" y="4300456"/>
            <a:ext cx="4383572" cy="1642835"/>
            <a:chOff x="1473855" y="4829346"/>
            <a:chExt cx="4944929" cy="1853215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71919BFC-0A15-C69A-4F01-3DCA8633EE7B}"/>
                </a:ext>
              </a:extLst>
            </p:cNvPr>
            <p:cNvGrpSpPr/>
            <p:nvPr/>
          </p:nvGrpSpPr>
          <p:grpSpPr>
            <a:xfrm>
              <a:off x="1473855" y="4882561"/>
              <a:ext cx="4944929" cy="1800000"/>
              <a:chOff x="1473855" y="4882561"/>
              <a:chExt cx="4944929" cy="180000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ADF30D8-34AD-ACEC-2A76-1F1C4BA8987A}"/>
                  </a:ext>
                </a:extLst>
              </p:cNvPr>
              <p:cNvSpPr/>
              <p:nvPr/>
            </p:nvSpPr>
            <p:spPr>
              <a:xfrm>
                <a:off x="2818784" y="5782561"/>
                <a:ext cx="3600000" cy="4500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46000">
                    <a:srgbClr val="FF0000"/>
                  </a:gs>
                  <a:gs pos="100000">
                    <a:srgbClr val="C00000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A205661-46FA-E3C6-02F2-70F2632258E0}"/>
                  </a:ext>
                </a:extLst>
              </p:cNvPr>
              <p:cNvSpPr/>
              <p:nvPr/>
            </p:nvSpPr>
            <p:spPr>
              <a:xfrm>
                <a:off x="2382424" y="6232561"/>
                <a:ext cx="3600000" cy="450000"/>
              </a:xfrm>
              <a:prstGeom prst="rect">
                <a:avLst/>
              </a:pr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46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순서도: 데이터 14">
                <a:extLst>
                  <a:ext uri="{FF2B5EF4-FFF2-40B4-BE49-F238E27FC236}">
                    <a16:creationId xmlns:a16="http://schemas.microsoft.com/office/drawing/2014/main" id="{AA798D20-2680-08B9-529B-7EDFD279A7DD}"/>
                  </a:ext>
                </a:extLst>
              </p:cNvPr>
              <p:cNvSpPr/>
              <p:nvPr/>
            </p:nvSpPr>
            <p:spPr>
              <a:xfrm flipH="1">
                <a:off x="1473855" y="5782560"/>
                <a:ext cx="898118" cy="900001"/>
              </a:xfrm>
              <a:prstGeom prst="flowChartInputOutput">
                <a:avLst/>
              </a:prstGeom>
              <a:gradFill>
                <a:gsLst>
                  <a:gs pos="68000">
                    <a:schemeClr val="accent6">
                      <a:lumMod val="40000"/>
                      <a:lumOff val="60000"/>
                    </a:schemeClr>
                  </a:gs>
                  <a:gs pos="51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다이아몬드 7">
                <a:extLst>
                  <a:ext uri="{FF2B5EF4-FFF2-40B4-BE49-F238E27FC236}">
                    <a16:creationId xmlns:a16="http://schemas.microsoft.com/office/drawing/2014/main" id="{E0B09662-D655-593F-487D-37050853BA34}"/>
                  </a:ext>
                </a:extLst>
              </p:cNvPr>
              <p:cNvSpPr/>
              <p:nvPr/>
            </p:nvSpPr>
            <p:spPr>
              <a:xfrm>
                <a:off x="1482424" y="4882561"/>
                <a:ext cx="1800000" cy="1800000"/>
              </a:xfrm>
              <a:prstGeom prst="diamond">
                <a:avLst/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91CAC9-E411-667C-CDFC-767802028830}"/>
                  </a:ext>
                </a:extLst>
              </p:cNvPr>
              <p:cNvSpPr txBox="1"/>
              <p:nvPr/>
            </p:nvSpPr>
            <p:spPr>
              <a:xfrm>
                <a:off x="1760537" y="5551728"/>
                <a:ext cx="12437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/>
                  <a:t>LV.150</a:t>
                </a:r>
                <a:endParaRPr lang="ko-KR" altLang="en-US" sz="24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6FF094-A795-5434-8638-90E2EC979696}"/>
                  </a:ext>
                </a:extLst>
              </p:cNvPr>
              <p:cNvSpPr txBox="1"/>
              <p:nvPr/>
            </p:nvSpPr>
            <p:spPr>
              <a:xfrm>
                <a:off x="1595756" y="6195951"/>
                <a:ext cx="532756" cy="486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Exp</a:t>
                </a:r>
              </a:p>
              <a:p>
                <a:r>
                  <a:rPr lang="en-US" altLang="ko-KR" sz="1100" dirty="0"/>
                  <a:t>45%</a:t>
                </a:r>
                <a:endParaRPr lang="ko-KR" altLang="en-US" sz="110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800D08-50DF-719B-EF49-C7B8B1292930}"/>
                  </a:ext>
                </a:extLst>
              </p:cNvPr>
              <p:cNvSpPr txBox="1"/>
              <p:nvPr/>
            </p:nvSpPr>
            <p:spPr>
              <a:xfrm>
                <a:off x="3864250" y="5853672"/>
                <a:ext cx="15090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1000/1000</a:t>
                </a:r>
                <a:endParaRPr lang="ko-KR" altLang="en-US" sz="14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E460B8E-0BC6-CD39-6D2B-DAD0DC427C56}"/>
                  </a:ext>
                </a:extLst>
              </p:cNvPr>
              <p:cNvSpPr txBox="1"/>
              <p:nvPr/>
            </p:nvSpPr>
            <p:spPr>
              <a:xfrm>
                <a:off x="3427890" y="6297840"/>
                <a:ext cx="15090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150/150</a:t>
                </a:r>
                <a:endParaRPr lang="ko-KR" altLang="en-US" sz="1400" dirty="0"/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5907795-9542-2295-05F6-49C49D583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4436" y="4832670"/>
              <a:ext cx="270000" cy="270000"/>
            </a:xfrm>
            <a:prstGeom prst="roundRect">
              <a:avLst/>
            </a:prstGeom>
            <a:gradFill flip="none" rotWithShape="1">
              <a:gsLst>
                <a:gs pos="50000">
                  <a:schemeClr val="accent6">
                    <a:lumMod val="5000"/>
                    <a:lumOff val="95000"/>
                  </a:schemeClr>
                </a:gs>
                <a:gs pos="55000">
                  <a:schemeClr val="bg1">
                    <a:lumMod val="7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FA84DF-75BB-9EB0-FD7D-D351E51EEDA5}"/>
                </a:ext>
              </a:extLst>
            </p:cNvPr>
            <p:cNvSpPr txBox="1"/>
            <p:nvPr/>
          </p:nvSpPr>
          <p:spPr>
            <a:xfrm>
              <a:off x="2567552" y="4829346"/>
              <a:ext cx="543767" cy="2864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50" dirty="0"/>
                <a:t>45</a:t>
              </a:r>
              <a:endParaRPr lang="ko-KR" altLang="en-US" sz="1050" dirty="0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208399D9-2487-C53B-BD2B-276AA96035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06056" y="5152561"/>
              <a:ext cx="270000" cy="270000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22F0FA18-5FD5-3A16-A835-E1D48A1BE1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3342" y="5477005"/>
              <a:ext cx="270000" cy="270000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4C6B3BB-CDE7-05C3-EE8D-8BC14D92B3B5}"/>
              </a:ext>
            </a:extLst>
          </p:cNvPr>
          <p:cNvSpPr>
            <a:spLocks noChangeAspect="1"/>
          </p:cNvSpPr>
          <p:nvPr/>
        </p:nvSpPr>
        <p:spPr>
          <a:xfrm>
            <a:off x="8447745" y="1618348"/>
            <a:ext cx="720000" cy="720000"/>
          </a:xfrm>
          <a:prstGeom prst="roundRect">
            <a:avLst/>
          </a:prstGeom>
          <a:solidFill>
            <a:srgbClr val="BFBFBF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C1D9D5F-7357-B016-1C37-9213DAAEAAA8}"/>
              </a:ext>
            </a:extLst>
          </p:cNvPr>
          <p:cNvSpPr>
            <a:spLocks noChangeAspect="1"/>
          </p:cNvSpPr>
          <p:nvPr/>
        </p:nvSpPr>
        <p:spPr>
          <a:xfrm>
            <a:off x="8447745" y="2454197"/>
            <a:ext cx="720000" cy="720000"/>
          </a:xfrm>
          <a:prstGeom prst="roundRect">
            <a:avLst/>
          </a:prstGeom>
          <a:gradFill flip="none" rotWithShape="1">
            <a:gsLst>
              <a:gs pos="50000">
                <a:schemeClr val="accent6">
                  <a:lumMod val="5000"/>
                  <a:lumOff val="95000"/>
                </a:schemeClr>
              </a:gs>
              <a:gs pos="55000">
                <a:schemeClr val="bg1">
                  <a:lumMod val="75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0A585EB-B96F-87C5-B4D5-B67B5BD006FB}"/>
              </a:ext>
            </a:extLst>
          </p:cNvPr>
          <p:cNvSpPr>
            <a:spLocks noChangeAspect="1"/>
          </p:cNvSpPr>
          <p:nvPr/>
        </p:nvSpPr>
        <p:spPr>
          <a:xfrm>
            <a:off x="8447745" y="3296272"/>
            <a:ext cx="350725" cy="350725"/>
          </a:xfrm>
          <a:prstGeom prst="roundRect">
            <a:avLst/>
          </a:prstGeom>
          <a:gradFill flip="none" rotWithShape="1">
            <a:gsLst>
              <a:gs pos="50000">
                <a:schemeClr val="accent6">
                  <a:lumMod val="5000"/>
                  <a:lumOff val="95000"/>
                </a:schemeClr>
              </a:gs>
              <a:gs pos="8000">
                <a:schemeClr val="bg1">
                  <a:lumMod val="7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54C4463-6ECB-3809-8A81-7CB33ABB5694}"/>
              </a:ext>
            </a:extLst>
          </p:cNvPr>
          <p:cNvSpPr>
            <a:spLocks noChangeAspect="1"/>
          </p:cNvSpPr>
          <p:nvPr/>
        </p:nvSpPr>
        <p:spPr>
          <a:xfrm>
            <a:off x="8447745" y="3718109"/>
            <a:ext cx="350725" cy="350725"/>
          </a:xfrm>
          <a:prstGeom prst="roundRect">
            <a:avLst/>
          </a:prstGeom>
          <a:gradFill flip="none" rotWithShape="1">
            <a:gsLst>
              <a:gs pos="50000">
                <a:schemeClr val="accent6">
                  <a:lumMod val="5000"/>
                  <a:lumOff val="95000"/>
                </a:schemeClr>
              </a:gs>
              <a:gs pos="8000">
                <a:schemeClr val="bg1">
                  <a:lumMod val="7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C5F5DF-AB38-56B2-DC32-A33275FC9215}"/>
              </a:ext>
            </a:extLst>
          </p:cNvPr>
          <p:cNvSpPr txBox="1"/>
          <p:nvPr/>
        </p:nvSpPr>
        <p:spPr>
          <a:xfrm>
            <a:off x="8623107" y="3462584"/>
            <a:ext cx="2127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n w="3175">
                  <a:noFill/>
                </a:ln>
              </a:rPr>
              <a:t>남은 시간이 적을 수록</a:t>
            </a:r>
            <a:endParaRPr lang="en-US" altLang="ko-KR" sz="1100" dirty="0">
              <a:ln w="3175">
                <a:noFill/>
              </a:ln>
            </a:endParaRPr>
          </a:p>
          <a:p>
            <a:pPr algn="ctr"/>
            <a:r>
              <a:rPr lang="ko-KR" altLang="en-US" sz="1100" dirty="0">
                <a:ln w="3175">
                  <a:noFill/>
                </a:ln>
              </a:rPr>
              <a:t>빠르게 점멸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C47ACFD-CDB8-49A8-CBFD-FE32B070993D}"/>
              </a:ext>
            </a:extLst>
          </p:cNvPr>
          <p:cNvGrpSpPr/>
          <p:nvPr/>
        </p:nvGrpSpPr>
        <p:grpSpPr>
          <a:xfrm>
            <a:off x="4579242" y="2046643"/>
            <a:ext cx="1620000" cy="1620000"/>
            <a:chOff x="1715684" y="1519517"/>
            <a:chExt cx="1620000" cy="1620000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E721AF65-2143-8BC8-961F-F62F5C417610}"/>
                </a:ext>
              </a:extLst>
            </p:cNvPr>
            <p:cNvGrpSpPr/>
            <p:nvPr/>
          </p:nvGrpSpPr>
          <p:grpSpPr>
            <a:xfrm>
              <a:off x="2252035" y="1725932"/>
              <a:ext cx="630390" cy="1162713"/>
              <a:chOff x="4391552" y="2125373"/>
              <a:chExt cx="630390" cy="1162713"/>
            </a:xfrm>
          </p:grpSpPr>
          <p:sp>
            <p:nvSpPr>
              <p:cNvPr id="47" name="번개 46">
                <a:extLst>
                  <a:ext uri="{FF2B5EF4-FFF2-40B4-BE49-F238E27FC236}">
                    <a16:creationId xmlns:a16="http://schemas.microsoft.com/office/drawing/2014/main" id="{28BB2C7A-63BC-A5EF-1DB6-3952429D722F}"/>
                  </a:ext>
                </a:extLst>
              </p:cNvPr>
              <p:cNvSpPr/>
              <p:nvPr/>
            </p:nvSpPr>
            <p:spPr>
              <a:xfrm rot="20133323">
                <a:off x="4428359" y="2341053"/>
                <a:ext cx="173694" cy="679707"/>
              </a:xfrm>
              <a:prstGeom prst="lightningBol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344EE592-0A2F-D114-44F5-8D1EE53882ED}"/>
                  </a:ext>
                </a:extLst>
              </p:cNvPr>
              <p:cNvGrpSpPr/>
              <p:nvPr/>
            </p:nvGrpSpPr>
            <p:grpSpPr>
              <a:xfrm>
                <a:off x="4391552" y="2125373"/>
                <a:ext cx="543767" cy="1162713"/>
                <a:chOff x="2300202" y="2526730"/>
                <a:chExt cx="543767" cy="1162713"/>
              </a:xfrm>
            </p:grpSpPr>
            <p:sp>
              <p:nvSpPr>
                <p:cNvPr id="50" name="화살표: 아래쪽 49">
                  <a:extLst>
                    <a:ext uri="{FF2B5EF4-FFF2-40B4-BE49-F238E27FC236}">
                      <a16:creationId xmlns:a16="http://schemas.microsoft.com/office/drawing/2014/main" id="{66ADA235-D6F7-FF7C-867B-67AA1F1D9AB5}"/>
                    </a:ext>
                  </a:extLst>
                </p:cNvPr>
                <p:cNvSpPr/>
                <p:nvPr/>
              </p:nvSpPr>
              <p:spPr>
                <a:xfrm rot="10800000">
                  <a:off x="2509991" y="2556935"/>
                  <a:ext cx="117437" cy="711112"/>
                </a:xfrm>
                <a:prstGeom prst="downArrow">
                  <a:avLst>
                    <a:gd name="adj1" fmla="val 100000"/>
                    <a:gd name="adj2" fmla="val 64219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화살표: 아래쪽 50">
                  <a:extLst>
                    <a:ext uri="{FF2B5EF4-FFF2-40B4-BE49-F238E27FC236}">
                      <a16:creationId xmlns:a16="http://schemas.microsoft.com/office/drawing/2014/main" id="{037B1030-398B-3558-5CF3-14CAD79020C2}"/>
                    </a:ext>
                  </a:extLst>
                </p:cNvPr>
                <p:cNvSpPr/>
                <p:nvPr/>
              </p:nvSpPr>
              <p:spPr>
                <a:xfrm>
                  <a:off x="2494812" y="2978331"/>
                  <a:ext cx="154548" cy="711112"/>
                </a:xfrm>
                <a:prstGeom prst="downArrow">
                  <a:avLst>
                    <a:gd name="adj1" fmla="val 100000"/>
                    <a:gd name="adj2" fmla="val 64219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화살표: 왼쪽/오른쪽 51">
                  <a:extLst>
                    <a:ext uri="{FF2B5EF4-FFF2-40B4-BE49-F238E27FC236}">
                      <a16:creationId xmlns:a16="http://schemas.microsoft.com/office/drawing/2014/main" id="{2D240465-E80A-FDFC-BF17-6203B04002F7}"/>
                    </a:ext>
                  </a:extLst>
                </p:cNvPr>
                <p:cNvSpPr/>
                <p:nvPr/>
              </p:nvSpPr>
              <p:spPr>
                <a:xfrm>
                  <a:off x="2300202" y="2941721"/>
                  <a:ext cx="543767" cy="91336"/>
                </a:xfrm>
                <a:prstGeom prst="leftRightArrow">
                  <a:avLst>
                    <a:gd name="adj1" fmla="val 100000"/>
                    <a:gd name="adj2" fmla="val 18902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다이아몬드 52">
                  <a:extLst>
                    <a:ext uri="{FF2B5EF4-FFF2-40B4-BE49-F238E27FC236}">
                      <a16:creationId xmlns:a16="http://schemas.microsoft.com/office/drawing/2014/main" id="{8183AE31-425A-E3D4-3739-7DFE2E6AEDA5}"/>
                    </a:ext>
                  </a:extLst>
                </p:cNvPr>
                <p:cNvSpPr/>
                <p:nvPr/>
              </p:nvSpPr>
              <p:spPr>
                <a:xfrm>
                  <a:off x="2478709" y="2526730"/>
                  <a:ext cx="180000" cy="180000"/>
                </a:xfrm>
                <a:prstGeom prst="diamond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9" name="번개 48">
                <a:extLst>
                  <a:ext uri="{FF2B5EF4-FFF2-40B4-BE49-F238E27FC236}">
                    <a16:creationId xmlns:a16="http://schemas.microsoft.com/office/drawing/2014/main" id="{5118463A-09CB-6558-1A95-938BCA1E5400}"/>
                  </a:ext>
                </a:extLst>
              </p:cNvPr>
              <p:cNvSpPr/>
              <p:nvPr/>
            </p:nvSpPr>
            <p:spPr>
              <a:xfrm rot="1023827" flipH="1">
                <a:off x="4478175" y="2436732"/>
                <a:ext cx="543767" cy="841151"/>
              </a:xfrm>
              <a:prstGeom prst="lightningBol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5F576CE-DEB8-2DEA-978C-C142310D12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5684" y="1519517"/>
              <a:ext cx="1620000" cy="1620000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E2AED8C-DCE4-BC39-F2FA-7321477BAB18}"/>
                </a:ext>
              </a:extLst>
            </p:cNvPr>
            <p:cNvSpPr txBox="1"/>
            <p:nvPr/>
          </p:nvSpPr>
          <p:spPr>
            <a:xfrm>
              <a:off x="2213781" y="2149871"/>
              <a:ext cx="589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360</a:t>
              </a:r>
              <a:endParaRPr lang="ko-KR" altLang="en-US" dirty="0"/>
            </a:p>
          </p:txBody>
        </p:sp>
      </p:grp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AAA5AE67-B220-5549-6AC7-024EF4EE444C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5666791" y="1397115"/>
            <a:ext cx="1771516" cy="1448159"/>
          </a:xfrm>
          <a:prstGeom prst="bentConnector3">
            <a:avLst>
              <a:gd name="adj1" fmla="val 50000"/>
            </a:avLst>
          </a:prstGeom>
          <a:ln w="444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BB09656B-C0FE-D6FE-F646-B8547341C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909676"/>
              </p:ext>
            </p:extLst>
          </p:nvPr>
        </p:nvGraphicFramePr>
        <p:xfrm>
          <a:off x="7286741" y="1203614"/>
          <a:ext cx="3431404" cy="2862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232353577"/>
                    </a:ext>
                  </a:extLst>
                </a:gridCol>
                <a:gridCol w="2481761">
                  <a:extLst>
                    <a:ext uri="{9D8B030D-6E8A-4147-A177-3AD203B41FA5}">
                      <a16:colId xmlns:a16="http://schemas.microsoft.com/office/drawing/2014/main" val="25689311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남은 시간별 차이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06378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678392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미만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961204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49303"/>
                  </a:ext>
                </a:extLst>
              </a:tr>
            </a:tbl>
          </a:graphicData>
        </a:graphic>
      </p:graphicFrame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6FBA951-D83D-FA2C-5DC2-B06CE3A51A5E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5982424" y="3296272"/>
            <a:ext cx="1304317" cy="1055320"/>
          </a:xfrm>
          <a:prstGeom prst="bentConnector3">
            <a:avLst>
              <a:gd name="adj1" fmla="val 43059"/>
            </a:avLst>
          </a:prstGeom>
          <a:ln w="444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49416BF-1771-C864-0DB3-7207DE3142BF}"/>
              </a:ext>
            </a:extLst>
          </p:cNvPr>
          <p:cNvSpPr/>
          <p:nvPr/>
        </p:nvSpPr>
        <p:spPr>
          <a:xfrm>
            <a:off x="7286741" y="4176229"/>
            <a:ext cx="1703350" cy="3507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아이콘 이미지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0BDDB95-0AEF-F30F-37E8-3E9C236269CE}"/>
              </a:ext>
            </a:extLst>
          </p:cNvPr>
          <p:cNvSpPr/>
          <p:nvPr/>
        </p:nvSpPr>
        <p:spPr>
          <a:xfrm>
            <a:off x="5115593" y="2696171"/>
            <a:ext cx="551198" cy="29820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9C162EC3-22A9-46E3-9C2E-80C3A5BBE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932118"/>
              </p:ext>
            </p:extLst>
          </p:nvPr>
        </p:nvGraphicFramePr>
        <p:xfrm>
          <a:off x="6107770" y="5121874"/>
          <a:ext cx="46799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각각 남은 시간이 가장 적은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까지 표시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남은 지속 시간이 적은 것부터 왼쪽에 배치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40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95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9ED83C-A707-4979-9E88-8EB588BAE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64" y="1153795"/>
            <a:ext cx="5542271" cy="561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창</a:t>
            </a:r>
          </a:p>
        </p:txBody>
      </p:sp>
      <p:graphicFrame>
        <p:nvGraphicFramePr>
          <p:cNvPr id="507" name="표 507">
            <a:extLst>
              <a:ext uri="{FF2B5EF4-FFF2-40B4-BE49-F238E27FC236}">
                <a16:creationId xmlns:a16="http://schemas.microsoft.com/office/drawing/2014/main" id="{AB42501C-9E28-4554-95F0-10E756B8C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91303"/>
              </p:ext>
            </p:extLst>
          </p:nvPr>
        </p:nvGraphicFramePr>
        <p:xfrm>
          <a:off x="6611903" y="2514600"/>
          <a:ext cx="48761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333724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별로 스킬을 정리해서 볼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확인 중인 스킬의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스킬들을 아이콘으로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사용 가능한 스킬 포인트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플레이어가 획득한 스킬 포인트의 총합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이름으로 검색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372628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D1EC1142-3E56-44BC-ACC3-7D55CC503719}"/>
              </a:ext>
            </a:extLst>
          </p:cNvPr>
          <p:cNvGrpSpPr/>
          <p:nvPr/>
        </p:nvGrpSpPr>
        <p:grpSpPr>
          <a:xfrm>
            <a:off x="703931" y="1178564"/>
            <a:ext cx="5472304" cy="5462867"/>
            <a:chOff x="732173" y="1103033"/>
            <a:chExt cx="5472304" cy="5462867"/>
          </a:xfrm>
        </p:grpSpPr>
        <p:sp>
          <p:nvSpPr>
            <p:cNvPr id="15" name="사각형: 잘린 한쪽 모서리 14">
              <a:extLst>
                <a:ext uri="{FF2B5EF4-FFF2-40B4-BE49-F238E27FC236}">
                  <a16:creationId xmlns:a16="http://schemas.microsoft.com/office/drawing/2014/main" id="{F3E0CF41-0368-4410-B7CD-A64962915DB0}"/>
                </a:ext>
              </a:extLst>
            </p:cNvPr>
            <p:cNvSpPr/>
            <p:nvPr/>
          </p:nvSpPr>
          <p:spPr>
            <a:xfrm flipH="1">
              <a:off x="1409700" y="1153795"/>
              <a:ext cx="4686300" cy="5412105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459D1B7-D81C-4C4C-A25A-F6255AEE66C6}"/>
                </a:ext>
              </a:extLst>
            </p:cNvPr>
            <p:cNvSpPr/>
            <p:nvPr/>
          </p:nvSpPr>
          <p:spPr>
            <a:xfrm>
              <a:off x="984738" y="257960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소림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B0285C8-654D-499E-9F57-A84AC79C76ED}"/>
                </a:ext>
              </a:extLst>
            </p:cNvPr>
            <p:cNvSpPr/>
            <p:nvPr/>
          </p:nvSpPr>
          <p:spPr>
            <a:xfrm>
              <a:off x="984738" y="2893908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무당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E8C0DF3-7475-4D6A-912B-A6EB8ECD0960}"/>
                </a:ext>
              </a:extLst>
            </p:cNvPr>
            <p:cNvSpPr/>
            <p:nvPr/>
          </p:nvSpPr>
          <p:spPr>
            <a:xfrm>
              <a:off x="984738" y="226530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개방</a:t>
              </a:r>
            </a:p>
          </p:txBody>
        </p:sp>
        <p:sp>
          <p:nvSpPr>
            <p:cNvPr id="456" name="직사각형 455">
              <a:extLst>
                <a:ext uri="{FF2B5EF4-FFF2-40B4-BE49-F238E27FC236}">
                  <a16:creationId xmlns:a16="http://schemas.microsoft.com/office/drawing/2014/main" id="{23484106-6B73-48B7-BA17-51A73978612A}"/>
                </a:ext>
              </a:extLst>
            </p:cNvPr>
            <p:cNvSpPr/>
            <p:nvPr/>
          </p:nvSpPr>
          <p:spPr>
            <a:xfrm>
              <a:off x="984738" y="3527477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곤륜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7" name="직사각형 456">
              <a:extLst>
                <a:ext uri="{FF2B5EF4-FFF2-40B4-BE49-F238E27FC236}">
                  <a16:creationId xmlns:a16="http://schemas.microsoft.com/office/drawing/2014/main" id="{896E1A46-431D-4782-9A14-9E5A5C6AD12A}"/>
                </a:ext>
              </a:extLst>
            </p:cNvPr>
            <p:cNvSpPr/>
            <p:nvPr/>
          </p:nvSpPr>
          <p:spPr>
            <a:xfrm>
              <a:off x="984738" y="3857085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종남</a:t>
              </a:r>
            </a:p>
          </p:txBody>
        </p:sp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BC81AF2F-6F0A-4E3F-8772-08AF10A05689}"/>
                </a:ext>
              </a:extLst>
            </p:cNvPr>
            <p:cNvSpPr/>
            <p:nvPr/>
          </p:nvSpPr>
          <p:spPr>
            <a:xfrm>
              <a:off x="984738" y="4171389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A86D438E-4C8F-418F-9F18-9E3D2FED9E86}"/>
                </a:ext>
              </a:extLst>
            </p:cNvPr>
            <p:cNvSpPr/>
            <p:nvPr/>
          </p:nvSpPr>
          <p:spPr>
            <a:xfrm>
              <a:off x="984738" y="4485693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0" name="직사각형 459">
              <a:extLst>
                <a:ext uri="{FF2B5EF4-FFF2-40B4-BE49-F238E27FC236}">
                  <a16:creationId xmlns:a16="http://schemas.microsoft.com/office/drawing/2014/main" id="{3125FFD6-B7CA-4F6A-86B6-13E26A0DAC6E}"/>
                </a:ext>
              </a:extLst>
            </p:cNvPr>
            <p:cNvSpPr/>
            <p:nvPr/>
          </p:nvSpPr>
          <p:spPr>
            <a:xfrm>
              <a:off x="984738" y="4815302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하오문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B77C40A3-8429-43C7-B0C0-C0A26473A54E}"/>
                </a:ext>
              </a:extLst>
            </p:cNvPr>
            <p:cNvSpPr/>
            <p:nvPr/>
          </p:nvSpPr>
          <p:spPr>
            <a:xfrm>
              <a:off x="984738" y="5129606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일월신교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FBD0AF60-85D8-494D-B3C5-9CF8D4D2FB4C}"/>
                </a:ext>
              </a:extLst>
            </p:cNvPr>
            <p:cNvSpPr/>
            <p:nvPr/>
          </p:nvSpPr>
          <p:spPr>
            <a:xfrm>
              <a:off x="984738" y="544391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좌도방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BED9C9DE-2E19-430F-8B1D-A9D01E215D5C}"/>
                </a:ext>
              </a:extLst>
            </p:cNvPr>
            <p:cNvSpPr/>
            <p:nvPr/>
          </p:nvSpPr>
          <p:spPr>
            <a:xfrm>
              <a:off x="984738" y="575821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사각형: 잘린 한쪽 모서리 52">
              <a:extLst>
                <a:ext uri="{FF2B5EF4-FFF2-40B4-BE49-F238E27FC236}">
                  <a16:creationId xmlns:a16="http://schemas.microsoft.com/office/drawing/2014/main" id="{250C1BEF-79DB-4325-8C7F-2E0C38B9396E}"/>
                </a:ext>
              </a:extLst>
            </p:cNvPr>
            <p:cNvSpPr/>
            <p:nvPr/>
          </p:nvSpPr>
          <p:spPr>
            <a:xfrm flipH="1">
              <a:off x="1529862" y="1272479"/>
              <a:ext cx="4440025" cy="5100741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44EA888-FB79-4203-B91E-02FBEE4275D7}"/>
                </a:ext>
              </a:extLst>
            </p:cNvPr>
            <p:cNvSpPr/>
            <p:nvPr/>
          </p:nvSpPr>
          <p:spPr>
            <a:xfrm>
              <a:off x="2140903" y="1641810"/>
              <a:ext cx="3626851" cy="4193711"/>
            </a:xfrm>
            <a:prstGeom prst="roundRect">
              <a:avLst>
                <a:gd name="adj" fmla="val 8018"/>
              </a:avLst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0BE0A22-0552-4E74-A76C-7811BE70FEEE}"/>
                </a:ext>
              </a:extLst>
            </p:cNvPr>
            <p:cNvSpPr/>
            <p:nvPr/>
          </p:nvSpPr>
          <p:spPr>
            <a:xfrm>
              <a:off x="5356585" y="1103033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25" name="사각형: 둥근 모서리 424">
              <a:extLst>
                <a:ext uri="{FF2B5EF4-FFF2-40B4-BE49-F238E27FC236}">
                  <a16:creationId xmlns:a16="http://schemas.microsoft.com/office/drawing/2014/main" id="{ADE92162-046B-4D54-B0F6-F8987F6B2015}"/>
                </a:ext>
              </a:extLst>
            </p:cNvPr>
            <p:cNvSpPr/>
            <p:nvPr/>
          </p:nvSpPr>
          <p:spPr>
            <a:xfrm>
              <a:off x="5750169" y="1805144"/>
              <a:ext cx="45719" cy="389906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사각형: 둥근 모서리 425">
              <a:extLst>
                <a:ext uri="{FF2B5EF4-FFF2-40B4-BE49-F238E27FC236}">
                  <a16:creationId xmlns:a16="http://schemas.microsoft.com/office/drawing/2014/main" id="{708FF318-E756-4A97-AF91-BA878075016D}"/>
                </a:ext>
              </a:extLst>
            </p:cNvPr>
            <p:cNvSpPr/>
            <p:nvPr/>
          </p:nvSpPr>
          <p:spPr>
            <a:xfrm>
              <a:off x="5715001" y="1866271"/>
              <a:ext cx="109216" cy="42238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9E0822B6-9064-4B2E-B9FB-CB069433913E}"/>
                </a:ext>
              </a:extLst>
            </p:cNvPr>
            <p:cNvSpPr/>
            <p:nvPr/>
          </p:nvSpPr>
          <p:spPr>
            <a:xfrm>
              <a:off x="3945830" y="6028202"/>
              <a:ext cx="1829710" cy="2143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BCBEC122-7459-4D94-BC52-562AE6CF9278}"/>
                </a:ext>
              </a:extLst>
            </p:cNvPr>
            <p:cNvSpPr/>
            <p:nvPr/>
          </p:nvSpPr>
          <p:spPr>
            <a:xfrm flipV="1">
              <a:off x="1131223" y="1153794"/>
              <a:ext cx="1087331" cy="594023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40A361-7924-4331-A7C5-FED72B009C22}"/>
                </a:ext>
              </a:extLst>
            </p:cNvPr>
            <p:cNvSpPr txBox="1"/>
            <p:nvPr/>
          </p:nvSpPr>
          <p:spPr>
            <a:xfrm>
              <a:off x="1191334" y="1270704"/>
              <a:ext cx="970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스킬 창</a:t>
              </a:r>
            </a:p>
          </p:txBody>
        </p:sp>
        <p:sp>
          <p:nvSpPr>
            <p:cNvPr id="465" name="사각형: 둥근 모서리 464">
              <a:extLst>
                <a:ext uri="{FF2B5EF4-FFF2-40B4-BE49-F238E27FC236}">
                  <a16:creationId xmlns:a16="http://schemas.microsoft.com/office/drawing/2014/main" id="{4B321857-11E4-4F7D-9DE3-DDD9A8623340}"/>
                </a:ext>
              </a:extLst>
            </p:cNvPr>
            <p:cNvSpPr/>
            <p:nvPr/>
          </p:nvSpPr>
          <p:spPr>
            <a:xfrm>
              <a:off x="1607925" y="6001654"/>
              <a:ext cx="1312218" cy="31873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120 / 250</a:t>
              </a:r>
              <a:endParaRPr lang="ko-KR" altLang="en-US" dirty="0"/>
            </a:p>
          </p:txBody>
        </p:sp>
        <p:grpSp>
          <p:nvGrpSpPr>
            <p:cNvPr id="481" name="그룹 480">
              <a:extLst>
                <a:ext uri="{FF2B5EF4-FFF2-40B4-BE49-F238E27FC236}">
                  <a16:creationId xmlns:a16="http://schemas.microsoft.com/office/drawing/2014/main" id="{69A32E9C-B8C7-4874-8DAB-25BC17B1FD9F}"/>
                </a:ext>
              </a:extLst>
            </p:cNvPr>
            <p:cNvGrpSpPr/>
            <p:nvPr/>
          </p:nvGrpSpPr>
          <p:grpSpPr>
            <a:xfrm rot="18875921">
              <a:off x="4002943" y="6058119"/>
              <a:ext cx="102841" cy="179573"/>
              <a:chOff x="7192108" y="2400294"/>
              <a:chExt cx="360000" cy="628608"/>
            </a:xfrm>
          </p:grpSpPr>
          <p:sp>
            <p:nvSpPr>
              <p:cNvPr id="474" name="원형: 비어 있음 473">
                <a:extLst>
                  <a:ext uri="{FF2B5EF4-FFF2-40B4-BE49-F238E27FC236}">
                    <a16:creationId xmlns:a16="http://schemas.microsoft.com/office/drawing/2014/main" id="{07B9F184-11F0-4C77-96F9-8DEFE003C065}"/>
                  </a:ext>
                </a:extLst>
              </p:cNvPr>
              <p:cNvSpPr/>
              <p:nvPr/>
            </p:nvSpPr>
            <p:spPr>
              <a:xfrm>
                <a:off x="7192108" y="2400294"/>
                <a:ext cx="360000" cy="360000"/>
              </a:xfrm>
              <a:prstGeom prst="donut">
                <a:avLst>
                  <a:gd name="adj" fmla="val 539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6" name="직선 연결선 475">
                <a:extLst>
                  <a:ext uri="{FF2B5EF4-FFF2-40B4-BE49-F238E27FC236}">
                    <a16:creationId xmlns:a16="http://schemas.microsoft.com/office/drawing/2014/main" id="{F6D770CF-8DDB-4EDC-82A9-E3A0CC95FC12}"/>
                  </a:ext>
                </a:extLst>
              </p:cNvPr>
              <p:cNvCxnSpPr>
                <a:cxnSpLocks/>
                <a:stCxn id="474" idx="4"/>
              </p:cNvCxnSpPr>
              <p:nvPr/>
            </p:nvCxnSpPr>
            <p:spPr>
              <a:xfrm>
                <a:off x="7372108" y="2760294"/>
                <a:ext cx="0" cy="268608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타원 478">
                <a:extLst>
                  <a:ext uri="{FF2B5EF4-FFF2-40B4-BE49-F238E27FC236}">
                    <a16:creationId xmlns:a16="http://schemas.microsoft.com/office/drawing/2014/main" id="{5DC1BEF6-58C0-4002-B7D1-ECABED680B17}"/>
                  </a:ext>
                </a:extLst>
              </p:cNvPr>
              <p:cNvSpPr/>
              <p:nvPr/>
            </p:nvSpPr>
            <p:spPr>
              <a:xfrm>
                <a:off x="7430811" y="2603302"/>
                <a:ext cx="59289" cy="592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85" name="그림 484">
              <a:extLst>
                <a:ext uri="{FF2B5EF4-FFF2-40B4-BE49-F238E27FC236}">
                  <a16:creationId xmlns:a16="http://schemas.microsoft.com/office/drawing/2014/main" id="{FD01D92D-4CA5-45BC-A15A-7AE285EE3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55"/>
            <a:stretch/>
          </p:blipFill>
          <p:spPr>
            <a:xfrm>
              <a:off x="2445186" y="2057956"/>
              <a:ext cx="3057334" cy="3781700"/>
            </a:xfrm>
            <a:prstGeom prst="rect">
              <a:avLst/>
            </a:prstGeom>
          </p:spPr>
        </p:pic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0C0AD466-3D59-4F50-A25C-D6B630993EBB}"/>
                </a:ext>
              </a:extLst>
            </p:cNvPr>
            <p:cNvSpPr/>
            <p:nvPr/>
          </p:nvSpPr>
          <p:spPr>
            <a:xfrm>
              <a:off x="867586" y="2179598"/>
              <a:ext cx="721388" cy="3899363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0F987CE0-B91D-43DB-AF5B-06B6BDC3E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1999585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4695F91C-8A62-40A9-926B-FE2B0D08D0AF}"/>
                </a:ext>
              </a:extLst>
            </p:cNvPr>
            <p:cNvSpPr/>
            <p:nvPr/>
          </p:nvSpPr>
          <p:spPr>
            <a:xfrm>
              <a:off x="984738" y="3213173"/>
              <a:ext cx="1000819" cy="269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화산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118097C4-1217-47CF-BA57-4187D715D98E}"/>
                </a:ext>
              </a:extLst>
            </p:cNvPr>
            <p:cNvSpPr/>
            <p:nvPr/>
          </p:nvSpPr>
          <p:spPr>
            <a:xfrm>
              <a:off x="947577" y="3163002"/>
              <a:ext cx="1101025" cy="36447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7401B38F-AD90-41E5-9303-D56A6A1A384B}"/>
                </a:ext>
              </a:extLst>
            </p:cNvPr>
            <p:cNvSpPr/>
            <p:nvPr/>
          </p:nvSpPr>
          <p:spPr>
            <a:xfrm>
              <a:off x="1699120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4BA88CD3-B9D2-426F-A8C0-C5272AC9D4F7}"/>
                </a:ext>
              </a:extLst>
            </p:cNvPr>
            <p:cNvSpPr/>
            <p:nvPr/>
          </p:nvSpPr>
          <p:spPr>
            <a:xfrm>
              <a:off x="2351987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7C6AF0BD-AFDD-4D25-A8D5-CE63E2EA65F9}"/>
                </a:ext>
              </a:extLst>
            </p:cNvPr>
            <p:cNvSpPr/>
            <p:nvPr/>
          </p:nvSpPr>
          <p:spPr>
            <a:xfrm>
              <a:off x="3928245" y="6002626"/>
              <a:ext cx="1878387" cy="269988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id="{E098CC0A-4883-4DB9-B690-5231654C9C00}"/>
                </a:ext>
              </a:extLst>
            </p:cNvPr>
            <p:cNvSpPr/>
            <p:nvPr/>
          </p:nvSpPr>
          <p:spPr>
            <a:xfrm>
              <a:off x="2410519" y="2023508"/>
              <a:ext cx="3196005" cy="381614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AC9A8E19-6961-4F3A-A8DA-64A1EF741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3009713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948EA565-BD12-477F-B03E-802372DB4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8841" y="200191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4307B3-C109-4A27-B314-D680ED008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3772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A3E23520-D58E-4AE8-84F2-FB7AB6EB5F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5198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19653C07-1F5E-4EC9-A25F-7E9905787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545" y="597208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731DC6-FAC3-4CBB-9007-0AC7E50DA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3580" y="4781451"/>
              <a:ext cx="430295" cy="43029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C032FB-0770-4D49-AFB7-98CBB8B6572E}"/>
                </a:ext>
              </a:extLst>
            </p:cNvPr>
            <p:cNvSpPr/>
            <p:nvPr/>
          </p:nvSpPr>
          <p:spPr>
            <a:xfrm>
              <a:off x="4563559" y="4648200"/>
              <a:ext cx="1211981" cy="1146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아이콘을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마우스 왼쪽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더블 클릭해서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해당 스킬의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200" dirty="0">
                  <a:solidFill>
                    <a:schemeClr val="tx1"/>
                  </a:solidFill>
                </a:rPr>
                <a:t>‘</a:t>
              </a:r>
              <a:r>
                <a:rPr lang="ko-KR" altLang="en-US" sz="1200" dirty="0">
                  <a:solidFill>
                    <a:schemeClr val="tx1"/>
                  </a:solidFill>
                </a:rPr>
                <a:t>설명 창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팝업</a:t>
              </a: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C1C02C2-9593-49E1-941E-9F66844CC5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5339" y="3104559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1EE7DAA3-D017-4FDB-AABF-5A0A3E216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1089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B9605FA-A6B1-428D-841C-06CC9A828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0917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04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3260</TotalTime>
  <Pages>17</Pages>
  <Words>3314</Words>
  <Characters>0</Characters>
  <Application>Microsoft Office PowerPoint</Application>
  <DocSecurity>0</DocSecurity>
  <PresentationFormat>와이드스크린</PresentationFormat>
  <Lines>0</Lines>
  <Paragraphs>854</Paragraphs>
  <Slides>70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7" baseType="lpstr">
      <vt:lpstr>맑은 고딕</vt:lpstr>
      <vt:lpstr>함초롬바탕</vt:lpstr>
      <vt:lpstr>Aharoni</vt:lpstr>
      <vt:lpstr>Arial</vt:lpstr>
      <vt:lpstr>Berlin Sans FB Demi</vt:lpstr>
      <vt:lpstr>Wingdings</vt:lpstr>
      <vt:lpstr>Office 테마</vt:lpstr>
      <vt:lpstr>스킬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정근 윤</cp:lastModifiedBy>
  <cp:revision>1096</cp:revision>
  <dcterms:modified xsi:type="dcterms:W3CDTF">2024-03-11T18:12:32Z</dcterms:modified>
  <cp:version>9.103.97.45139</cp:version>
</cp:coreProperties>
</file>