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328" r:id="rId2"/>
    <p:sldId id="382" r:id="rId3"/>
    <p:sldId id="364" r:id="rId4"/>
    <p:sldId id="383" r:id="rId5"/>
    <p:sldId id="3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6279" autoAdjust="0"/>
  </p:normalViewPr>
  <p:slideViewPr>
    <p:cSldViewPr snapToGrid="0" snapToObjects="1" showGuides="1">
      <p:cViewPr varScale="1">
        <p:scale>
          <a:sx n="104" d="100"/>
          <a:sy n="104" d="100"/>
        </p:scale>
        <p:origin x="120" y="300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17/12/2024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51C82D-46F6-A9DB-4B8D-657BA8B49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4650"/>
              </p:ext>
            </p:extLst>
          </p:nvPr>
        </p:nvGraphicFramePr>
        <p:xfrm>
          <a:off x="1055528" y="1270419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게임 내에 존재하는 카드들을 플레이어가 열람할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특정 카드나 원하는 조건의 카드만을 표기하는 필터나 카드의 정렬 규칙을 설정하여 원하는 카드를 빠르게 찾을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또한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분해 및 제작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덱 생성 및 편집 등의 다양한 시스템에서 활용 할 수 있게 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F9448E6A-9146-4493-A0EC-7DB458CE8795}"/>
              </a:ext>
            </a:extLst>
          </p:cNvPr>
          <p:cNvGrpSpPr>
            <a:grpSpLocks noChangeAspect="1"/>
          </p:cNvGrpSpPr>
          <p:nvPr/>
        </p:nvGrpSpPr>
        <p:grpSpPr>
          <a:xfrm>
            <a:off x="1857540" y="3429000"/>
            <a:ext cx="3664212" cy="2278040"/>
            <a:chOff x="770979" y="2182159"/>
            <a:chExt cx="4847665" cy="3013793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B6B47167-87EF-46CB-8D80-53B49BF0CF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0979" y="2182159"/>
              <a:ext cx="4847665" cy="3013793"/>
              <a:chOff x="950170" y="1510577"/>
              <a:chExt cx="3558744" cy="2212471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15FB6296-3E69-48EA-9B0D-511B9F98E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50171" y="1510577"/>
                <a:ext cx="3558743" cy="1828367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22D297-8B4D-41E2-88A1-F87995C7E1B0}"/>
                  </a:ext>
                </a:extLst>
              </p:cNvPr>
              <p:cNvSpPr txBox="1"/>
              <p:nvPr/>
            </p:nvSpPr>
            <p:spPr>
              <a:xfrm>
                <a:off x="950170" y="3338944"/>
                <a:ext cx="3558743" cy="384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/>
                  <a:t>메인 화면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카드 일람 버튼 클릭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96F4D28-C22D-4D8B-8B10-A6F232F80FEA}"/>
                </a:ext>
              </a:extLst>
            </p:cNvPr>
            <p:cNvSpPr/>
            <p:nvPr/>
          </p:nvSpPr>
          <p:spPr>
            <a:xfrm>
              <a:off x="862607" y="3852201"/>
              <a:ext cx="888904" cy="338473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DDF1A3-ADE9-4AF6-ABB9-F42FD096F834}"/>
              </a:ext>
            </a:extLst>
          </p:cNvPr>
          <p:cNvGrpSpPr>
            <a:grpSpLocks noChangeAspect="1"/>
          </p:cNvGrpSpPr>
          <p:nvPr/>
        </p:nvGrpSpPr>
        <p:grpSpPr>
          <a:xfrm>
            <a:off x="6670249" y="3357466"/>
            <a:ext cx="3972038" cy="2349574"/>
            <a:chOff x="6913369" y="2182159"/>
            <a:chExt cx="3865712" cy="228667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C38F2C4-4FC5-4293-A74C-DB1B8A499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>
            <a:xfrm>
              <a:off x="6913369" y="2182159"/>
              <a:ext cx="3865712" cy="186126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457552-BFEF-4C4B-8C9D-5C1E186A6D79}"/>
                </a:ext>
              </a:extLst>
            </p:cNvPr>
            <p:cNvSpPr txBox="1"/>
            <p:nvPr/>
          </p:nvSpPr>
          <p:spPr>
            <a:xfrm>
              <a:off x="7573563" y="4040012"/>
              <a:ext cx="2545327" cy="428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우측 카드 일람 시스템 팝업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좌측 카드 일람 보조 </a:t>
              </a:r>
              <a:r>
                <a:rPr lang="en-US" altLang="ko-KR" sz="1400" dirty="0"/>
                <a:t>UI</a:t>
              </a:r>
              <a:r>
                <a:rPr lang="ko-KR" altLang="en-US" sz="1400" dirty="0"/>
                <a:t> 팝업</a:t>
              </a:r>
              <a:endParaRPr lang="en-US" altLang="ko-KR" sz="14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569DD97-79E2-425E-906C-891A2F9B6C5F}"/>
                </a:ext>
              </a:extLst>
            </p:cNvPr>
            <p:cNvSpPr/>
            <p:nvPr/>
          </p:nvSpPr>
          <p:spPr>
            <a:xfrm>
              <a:off x="6913369" y="2182160"/>
              <a:ext cx="3865712" cy="1861268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F0C901FB-942E-468C-86D9-BFEE51911ED7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5400000" flipH="1" flipV="1">
            <a:off x="4149758" y="2426688"/>
            <a:ext cx="633480" cy="4407501"/>
          </a:xfrm>
          <a:prstGeom prst="bentConnector4">
            <a:avLst>
              <a:gd name="adj1" fmla="val -36086"/>
              <a:gd name="adj2" fmla="val 81263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제목 1">
            <a:extLst>
              <a:ext uri="{FF2B5EF4-FFF2-40B4-BE49-F238E27FC236}">
                <a16:creationId xmlns:a16="http://schemas.microsoft.com/office/drawing/2014/main" id="{B50731EC-2CF2-4B87-811C-D5BE34E71101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개요 및 알고리즘</a:t>
            </a:r>
          </a:p>
        </p:txBody>
      </p:sp>
    </p:spTree>
    <p:extLst>
      <p:ext uri="{BB962C8B-B14F-4D97-AF65-F5344CB8AC3E}">
        <p14:creationId xmlns:p14="http://schemas.microsoft.com/office/powerpoint/2010/main" val="411476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59D40-4598-2514-A06B-2D6ADE7B6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51354F-59CC-BFE3-8372-4CE7A0A8F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038351"/>
              </p:ext>
            </p:extLst>
          </p:nvPr>
        </p:nvGraphicFramePr>
        <p:xfrm>
          <a:off x="1660525" y="1830283"/>
          <a:ext cx="4339971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971">
                  <a:extLst>
                    <a:ext uri="{9D8B030D-6E8A-4147-A177-3AD203B41FA5}">
                      <a16:colId xmlns:a16="http://schemas.microsoft.com/office/drawing/2014/main" val="101093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데이터 로딩 우선 순서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49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DB_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보유 카드 목록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(Held Card Data)”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907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데이터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일람 시스템 관련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561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기본 정렬 규칙 데이터 로딩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9455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4C69E4-4974-4084-9690-17EFD2422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775044"/>
              </p:ext>
            </p:extLst>
          </p:nvPr>
        </p:nvGraphicFramePr>
        <p:xfrm>
          <a:off x="1660525" y="4166977"/>
          <a:ext cx="611695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6955">
                  <a:extLst>
                    <a:ext uri="{9D8B030D-6E8A-4147-A177-3AD203B41FA5}">
                      <a16:colId xmlns:a16="http://schemas.microsoft.com/office/drawing/2014/main" val="1010935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카드 기본 정렬 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549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기본 정렬은 카드 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일련 번호 순서로 분류 및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77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종류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기물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카드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카드의 순으로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638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클래스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클래스는 킹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나이트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루크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비숍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폰의 순으로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분류는 기물 카드와 스킬 카드에만 적용하며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이벤트 카드에는 적용하지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236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카드 등급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레전드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유니크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에픽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베이직의 순서로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82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일련 번호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–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일련 번호에 따라서 오른 차순 정렬한다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114575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CE15ED02-775D-4560-8B24-AAF6CEF16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83" y="1268412"/>
            <a:ext cx="3025992" cy="5228340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BDC692E0-22D7-4558-A0D4-4759B0117920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로딩 우선 순서 및 카드 기본 정렬 규칙</a:t>
            </a:r>
          </a:p>
        </p:txBody>
      </p:sp>
    </p:spTree>
    <p:extLst>
      <p:ext uri="{BB962C8B-B14F-4D97-AF65-F5344CB8AC3E}">
        <p14:creationId xmlns:p14="http://schemas.microsoft.com/office/powerpoint/2010/main" val="21784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636-CC71-ED59-353F-38583054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347D0CF-2845-4ED5-AEF3-BB55B57A5FAA}"/>
              </a:ext>
            </a:extLst>
          </p:cNvPr>
          <p:cNvSpPr txBox="1">
            <a:spLocks/>
          </p:cNvSpPr>
          <p:nvPr/>
        </p:nvSpPr>
        <p:spPr>
          <a:xfrm>
            <a:off x="695325" y="368300"/>
            <a:ext cx="10801350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</a:t>
            </a:r>
            <a:r>
              <a:rPr lang="ko-KR" altLang="en-US" sz="2400" dirty="0"/>
              <a:t>데이터 참조 위치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B5452039-9EE7-4050-9AE4-DC57406BE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937564"/>
              </p:ext>
            </p:extLst>
          </p:nvPr>
        </p:nvGraphicFramePr>
        <p:xfrm>
          <a:off x="695326" y="2914650"/>
          <a:ext cx="1080134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16">
                  <a:extLst>
                    <a:ext uri="{9D8B030D-6E8A-4147-A177-3AD203B41FA5}">
                      <a16:colId xmlns:a16="http://schemas.microsoft.com/office/drawing/2014/main" val="496383144"/>
                    </a:ext>
                  </a:extLst>
                </a:gridCol>
                <a:gridCol w="1921484">
                  <a:extLst>
                    <a:ext uri="{9D8B030D-6E8A-4147-A177-3AD203B41FA5}">
                      <a16:colId xmlns:a16="http://schemas.microsoft.com/office/drawing/2014/main" val="3683499362"/>
                    </a:ext>
                  </a:extLst>
                </a:gridCol>
                <a:gridCol w="2721158">
                  <a:extLst>
                    <a:ext uri="{9D8B030D-6E8A-4147-A177-3AD203B41FA5}">
                      <a16:colId xmlns:a16="http://schemas.microsoft.com/office/drawing/2014/main" val="1218913743"/>
                    </a:ext>
                  </a:extLst>
                </a:gridCol>
                <a:gridCol w="1075592">
                  <a:extLst>
                    <a:ext uri="{9D8B030D-6E8A-4147-A177-3AD203B41FA5}">
                      <a16:colId xmlns:a16="http://schemas.microsoft.com/office/drawing/2014/main" val="1111129856"/>
                    </a:ext>
                  </a:extLst>
                </a:gridCol>
                <a:gridCol w="4146999">
                  <a:extLst>
                    <a:ext uri="{9D8B030D-6E8A-4147-A177-3AD203B41FA5}">
                      <a16:colId xmlns:a16="http://schemas.microsoft.com/office/drawing/2014/main" val="3707067078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카드 기본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정렬 시스템 참조 데이터 위치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086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Data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파일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인덱스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21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종류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종류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 Type)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기물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스킬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이벤트 카드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084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클래스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메인 클래스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(Main Class)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킹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나이트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2,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비숍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3,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루크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4,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33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등급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카드 데이터 테이블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등급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Tier)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Shot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베이직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0,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널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1,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레어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2,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에픽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3,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유니크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4,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레전드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= 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84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일련 번호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카드 데이터 테이블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카드 일련번호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(Card Serial Number)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Int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카드 생성 순서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82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52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2636-CC71-ED59-353F-385830541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716E0F2-BE25-4A8C-AE5A-2167F78CB975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UI </a:t>
            </a:r>
            <a:r>
              <a:rPr lang="ko-KR" altLang="en-US" sz="2400" dirty="0"/>
              <a:t>리소스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6E367-DD0B-4D1A-8166-B69EBACE8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80" y="1282224"/>
            <a:ext cx="6424440" cy="520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12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0990EA7-4452-39FF-026D-1321BEB7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177"/>
          <a:stretch/>
        </p:blipFill>
        <p:spPr>
          <a:xfrm>
            <a:off x="1298042" y="1412195"/>
            <a:ext cx="4163453" cy="32958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BE8D731-2580-53AA-1B72-118FD7C2A91A}"/>
              </a:ext>
            </a:extLst>
          </p:cNvPr>
          <p:cNvSpPr/>
          <p:nvPr/>
        </p:nvSpPr>
        <p:spPr>
          <a:xfrm>
            <a:off x="4503429" y="1819567"/>
            <a:ext cx="328359" cy="3642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4D8625-5547-1C24-168A-16D623CE2407}"/>
              </a:ext>
            </a:extLst>
          </p:cNvPr>
          <p:cNvSpPr/>
          <p:nvPr/>
        </p:nvSpPr>
        <p:spPr>
          <a:xfrm>
            <a:off x="4604378" y="2723506"/>
            <a:ext cx="509511" cy="21086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6348C4C-A359-4F1D-71FB-1EDAA6F9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-1091" r="59395" b="73258"/>
          <a:stretch/>
        </p:blipFill>
        <p:spPr>
          <a:xfrm>
            <a:off x="6096000" y="1292477"/>
            <a:ext cx="968625" cy="1084082"/>
          </a:xfrm>
          <a:prstGeom prst="rect">
            <a:avLst/>
          </a:prstGeom>
          <a:ln w="25400">
            <a:noFill/>
          </a:ln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D81F070-12F3-6531-8613-C78031141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84795"/>
              </p:ext>
            </p:extLst>
          </p:nvPr>
        </p:nvGraphicFramePr>
        <p:xfrm>
          <a:off x="6095998" y="2624801"/>
          <a:ext cx="540067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573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1100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 등급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카드의 등급을 라벨로 간략하게 표기한다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카드의 등급을 카드 위에 표기하여 카드의 파워를 시각적으로 전달한다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37421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399A2AB0-7638-765A-AA47-A9A0CA185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288" y="1364535"/>
            <a:ext cx="3389670" cy="10120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A9058A2D-0FCF-1B11-F647-04831E648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9104"/>
              </p:ext>
            </p:extLst>
          </p:nvPr>
        </p:nvGraphicFramePr>
        <p:xfrm>
          <a:off x="6096002" y="5104225"/>
          <a:ext cx="5400673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352">
                  <a:extLst>
                    <a:ext uri="{9D8B030D-6E8A-4147-A177-3AD203B41FA5}">
                      <a16:colId xmlns:a16="http://schemas.microsoft.com/office/drawing/2014/main" val="829995344"/>
                    </a:ext>
                  </a:extLst>
                </a:gridCol>
                <a:gridCol w="4801321">
                  <a:extLst>
                    <a:ext uri="{9D8B030D-6E8A-4147-A177-3AD203B41FA5}">
                      <a16:colId xmlns:a16="http://schemas.microsoft.com/office/drawing/2014/main" val="275557828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레어도별 보유 매수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82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보유한 카드의 매수를 레어도에 따라 표기한다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4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기획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의도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레어도에 따른 보유량을 카드 밑에 표기하여 레어도별 보유 매수를 빠르게 파악할 수 있게 한다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237421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C3C90674-A902-67D0-B386-9F9924ADB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2" y="3752850"/>
            <a:ext cx="4907705" cy="1268078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43232AB-7FC7-CDBD-857C-260CCE424A11}"/>
              </a:ext>
            </a:extLst>
          </p:cNvPr>
          <p:cNvSpPr/>
          <p:nvPr/>
        </p:nvSpPr>
        <p:spPr>
          <a:xfrm>
            <a:off x="6096002" y="1292478"/>
            <a:ext cx="5400673" cy="246037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34D61-8CB3-B4CC-FADE-1ACB29178F07}"/>
              </a:ext>
            </a:extLst>
          </p:cNvPr>
          <p:cNvSpPr/>
          <p:nvPr/>
        </p:nvSpPr>
        <p:spPr>
          <a:xfrm>
            <a:off x="6096002" y="3752561"/>
            <a:ext cx="5400669" cy="24847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8C19CDA-1CAF-9A75-AA6F-128316F2A51C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4831788" y="1834518"/>
            <a:ext cx="1264212" cy="167152"/>
          </a:xfrm>
          <a:prstGeom prst="bentConnector3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D9611B3-F5CB-313B-C5AF-602078322F08}"/>
              </a:ext>
            </a:extLst>
          </p:cNvPr>
          <p:cNvCxnSpPr>
            <a:cxnSpLocks/>
            <a:stCxn id="7" idx="2"/>
            <a:endCxn id="26" idx="1"/>
          </p:cNvCxnSpPr>
          <p:nvPr/>
        </p:nvCxnSpPr>
        <p:spPr>
          <a:xfrm rot="16200000" flipH="1">
            <a:off x="4751310" y="3042197"/>
            <a:ext cx="1452516" cy="1236868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제목 1">
            <a:extLst>
              <a:ext uri="{FF2B5EF4-FFF2-40B4-BE49-F238E27FC236}">
                <a16:creationId xmlns:a16="http://schemas.microsoft.com/office/drawing/2014/main" id="{F017A53C-210A-4B1C-8A8C-5D083D189F32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카드 일람 시스템 </a:t>
            </a:r>
            <a:r>
              <a:rPr lang="en-US" altLang="ko-KR" sz="3200" dirty="0"/>
              <a:t>-</a:t>
            </a:r>
            <a:r>
              <a:rPr lang="en-US" altLang="ko-KR" sz="2400" dirty="0"/>
              <a:t> UI </a:t>
            </a:r>
            <a:r>
              <a:rPr lang="ko-KR" altLang="en-US" sz="2400" dirty="0"/>
              <a:t>설명</a:t>
            </a:r>
            <a:r>
              <a:rPr lang="en-US" altLang="ko-KR" sz="2400" dirty="0"/>
              <a:t>(</a:t>
            </a:r>
            <a:r>
              <a:rPr lang="ko-KR" altLang="en-US" sz="2400" dirty="0"/>
              <a:t>카드 추가 표기 정보</a:t>
            </a:r>
            <a:r>
              <a:rPr lang="en-US" altLang="ko-KR" sz="2400" dirty="0"/>
              <a:t>)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F4073ED-76B7-45C1-88E7-F95BDCEAE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39119"/>
              </p:ext>
            </p:extLst>
          </p:nvPr>
        </p:nvGraphicFramePr>
        <p:xfrm>
          <a:off x="695324" y="5198317"/>
          <a:ext cx="540067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678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기획 의도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1443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카드 일람 시스템으로 표기되는 카드의 추가적인 정보를 표기하여 플레이어에게 정보를 더욱 빠르게 전달하기 위해서 기획하였다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08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Pages>7</Pages>
  <Words>463</Words>
  <Characters>0</Characters>
  <Application>Microsoft Office PowerPoint</Application>
  <DocSecurity>0</DocSecurity>
  <PresentationFormat>와이드스크린</PresentationFormat>
  <Lines>0</Lines>
  <Paragraphs>67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3960</cp:revision>
  <dcterms:modified xsi:type="dcterms:W3CDTF">2024-12-17T07:43:08Z</dcterms:modified>
  <cp:version>9.103.97.45139</cp:version>
</cp:coreProperties>
</file>