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71" r:id="rId5"/>
    <p:sldId id="261" r:id="rId6"/>
    <p:sldId id="259" r:id="rId7"/>
    <p:sldId id="262" r:id="rId8"/>
    <p:sldId id="268" r:id="rId9"/>
    <p:sldId id="270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6279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624" y="102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917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723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7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0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10/07/2024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카드 게임 분석서</a:t>
            </a:r>
            <a:br>
              <a:rPr lang="en-US" altLang="ko-KR" dirty="0"/>
            </a:br>
            <a:r>
              <a:rPr lang="en-US" altLang="ko-KR" sz="3200" dirty="0"/>
              <a:t>(</a:t>
            </a:r>
            <a:r>
              <a:rPr lang="ko-KR" altLang="en-US" sz="3200" dirty="0"/>
              <a:t>하스스톤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/>
              <a:t>Shadowverse, Yu-Gi-Oh Master Duel)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4669F-3994-4AD7-AC7E-EEE0CB0D8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257052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4400" dirty="0"/>
              <a:t>Q &amp; 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9292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목차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678563"/>
              </p:ext>
            </p:extLst>
          </p:nvPr>
        </p:nvGraphicFramePr>
        <p:xfrm>
          <a:off x="1600420" y="1917774"/>
          <a:ext cx="3241040" cy="364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개요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415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선정 이유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>
                        <a:lnSpc>
                          <a:spcPct val="100000"/>
                        </a:lnSpc>
                      </a:pPr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 텍스트</a:t>
                      </a:r>
                      <a:endParaRPr lang="en-US" altLang="ko-KR" sz="2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l" hangingPunct="1">
                        <a:lnSpc>
                          <a:spcPct val="100000"/>
                        </a:lnSpc>
                      </a:pPr>
                      <a:endParaRPr lang="en-US" altLang="ko-KR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과거 및 현 상황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개선 방향 및 기대 효과</a:t>
                      </a: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사견 및 이유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72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lang="ko-KR" altLang="en-US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분석적 결론</a:t>
                      </a: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886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 hangingPunct="1"/>
                      <a:endParaRPr lang="ko-KR" altLang="en-US" sz="2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002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Q &amp; A</a:t>
                      </a:r>
                      <a:endParaRPr lang="ko-KR" altLang="en-US" sz="2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647318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02395"/>
              </p:ext>
            </p:extLst>
          </p:nvPr>
        </p:nvGraphicFramePr>
        <p:xfrm>
          <a:off x="1539960" y="2848610"/>
          <a:ext cx="9112079" cy="116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문서는 각기 다른 카드 게임인 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Shadowverse, Yu-Gi-Oh Master Duel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시스템을 분석하여 게임 별 시스템적 문제와 원인 그리고 현 상황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파악하고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 내용을 토대로 개선 방향을 분석하기 위해 작성되었다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분석서를 작성하는 과정에서 나오는 결론들을 바탕으로 기획 중인 카드 게임의 카드 디자인 가이드 라인과 주의사항을 확립하여 해당 기획의 완성도를 높이는 것을 목표로 하고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5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게임 선정 이유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F7D57B44-39DB-9F4A-F88B-B7DCC8EE5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68306"/>
              </p:ext>
            </p:extLst>
          </p:nvPr>
        </p:nvGraphicFramePr>
        <p:xfrm>
          <a:off x="837566" y="1601946"/>
          <a:ext cx="10514647" cy="459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4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Yu-Gi-Oh Master Duel, Shadowverse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개의 게임은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환경에 따른 장단점을 비교하기 좋기에 선정했다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선정된 게임들은 개발된 환경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온라인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차이가 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환경의 차이는 게임의 다양한 요소에서 차이점을 만들어 내었다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각각 온라인과 오프라인 환경에서 개발된 게임이며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경우는 두 게임의 중간에 해당하는 환경에서 개발이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개발 환경에 따른 게임의 차이를 비교하여 기획 중인 게임의 카드 디자인에 어떠한 방식이 어울리는지 분석하기 위하여 해당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개의 게임을 선정하였다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29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온라인 환경을 전제로 제작되었기에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오프라인에서만 할 수 있는 요소들이 들어가 있기에 선정하였다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9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기존에 있었던 오프라인 환경의 카드 게임들인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‘Magic : the Gathering’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유희왕 오피셜 카드게임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달리 카드의 효과를 디자인 하는데 제약이 상대적으로 적어 오프라인 환경에서는 재현할 수 없는 효과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넓은 범위의 랜덤성 효과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변형 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구현할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카드에 문제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밸런스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오류 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발생할 경우 즉각적으로 수정 및 보완이 가능하며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효과들을 키워드로 축약하여 플레이어의 이해를 돕는 동시에 해당 키워드의 해설을 게임 중에 플레이어에게 보여줄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90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오프라인을 전제로 제작되었기에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대비되는 요소들을 가졌기에 선정하였다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40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 카드 게임인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유희왕 오피셜 카드게임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온라인에서 즐길 수 있게끔 제작된 게임이다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그렇기에 카드의 디자인 또한 오프라인 환경에서 사용하는 것을 전제로 설계되었다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달리 오프라인에서 발매된 카드들을 기반으로 만들어 졌고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이미 상품으로써 발매된 카드의 수정을 할 수 없기 때문에 카드의 문제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밸런스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오류 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발생하는 경우에도 즉각적인 수정 및 보완이 불가능하다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67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온라인에서 구현 가능한 요소를 가지고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어렵지만 오프라인에서 구현할 수 있기에 선정하였다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40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상대적으로 늦게 발매되었으며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같은 랜덤성을 가지고 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효과의 범위를 한정하여 오프라인에서 조금 어렵더라도 구현이 가능한 텍스트를 가지는 등 온라인 환경과 오프라인 환경의 중간에 해당하는 카드 디자인을 보여준다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967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7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과도한 </a:t>
            </a:r>
            <a:r>
              <a:rPr lang="ko-KR" altLang="en-US" dirty="0" err="1"/>
              <a:t>랜덤성</a:t>
            </a:r>
            <a:r>
              <a:rPr lang="ko-KR" altLang="en-US" dirty="0"/>
              <a:t> 텍스트의 영향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DEDED56A-C738-DB16-B7C6-C421F6EC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92835"/>
              </p:ext>
            </p:extLst>
          </p:nvPr>
        </p:nvGraphicFramePr>
        <p:xfrm>
          <a:off x="1004411" y="2397714"/>
          <a:ext cx="10183178" cy="317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 텍스트란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 게임의 카드들은 다양한 효과를 가진 텍스트를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 경우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같은 과도한 램던성을 가지는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가지는 카드가 존재한다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적절한 랜덤성은 플레이어에게 매순간 다른 경험을 주고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게임을 지루하기 않게 해주는 변수의 역할을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카드 게임에는 기본적으로 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 뽑는다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랜덤성을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경우는 ‘무작위 카드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 대상에게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같은 과도한 랜덤성의 텍스트를 가진 카드들이 다수 존재한다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랜덤성은 플레이어에게 즐거움이 아닌 불편함을 줄 수 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특히 카드 게임과 같이 사람과 사람 간의 대전을 전제로 하는 게임에서는 단순히 운으로 승패가 결판나는 불쾌한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경험으로 작용하게 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indent="0" hangingPunct="1"/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/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그렇기에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경우에는 랜덤성의 범위를 특정 키워드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종족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등등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으로 한정 시켜 랜덤성을 적절하게 조절하며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경우에는 오프라인 환경을 기반으로 개발되어 랜덤성 텍스트는 대부분 카드를 뽑거나 넘겨서 확인하는 방식을 갖고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15E44F-AA66-B589-8A00-8896C51E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44542"/>
              </p:ext>
            </p:extLst>
          </p:nvPr>
        </p:nvGraphicFramePr>
        <p:xfrm>
          <a:off x="1064260" y="1733368"/>
          <a:ext cx="10063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3480">
                  <a:extLst>
                    <a:ext uri="{9D8B030D-6E8A-4147-A177-3AD203B41FA5}">
                      <a16:colId xmlns:a16="http://schemas.microsoft.com/office/drawing/2014/main" val="41510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랜덤성은 플레이어에게 즐거운 경험이 아닌 불쾌함 경험으로 작용하여</a:t>
                      </a:r>
                      <a:r>
                        <a:rPr lang="en-US" altLang="ko-KR" sz="17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7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게임의 악영향을 준다</a:t>
                      </a:r>
                      <a:r>
                        <a:rPr lang="en-US" altLang="ko-KR" sz="17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7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0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과거 및 현 상황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pic>
        <p:nvPicPr>
          <p:cNvPr id="11" name="그림 10" descr="텍스트, 만화 영화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22CBA25B-5B41-52D3-421F-80A43BB96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" y="2474011"/>
            <a:ext cx="1157761" cy="1605619"/>
          </a:xfrm>
          <a:prstGeom prst="rect">
            <a:avLst/>
          </a:prstGeom>
        </p:spPr>
      </p:pic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FF59D5AF-A9BB-D997-8C45-4006D91D0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74798"/>
              </p:ext>
            </p:extLst>
          </p:nvPr>
        </p:nvGraphicFramePr>
        <p:xfrm>
          <a:off x="2133600" y="2492130"/>
          <a:ext cx="9218612" cy="180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8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에서 과도한 랜덤성을 가지는 카드 중 가장 극단적인 카드는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시리즈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시리즈인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운명의 지배자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해방된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장은 기본적으로 사용 후 결과를 아무도 예측할 수 없다는 문제를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단순하게 운이 좋아 불리한 게임을 역전하거나 해당 카드를 사용하는 순간 승패가 결정되는 극단적인 카드라는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특히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첫 공개 당시에는 단순한 예능 카드라는 평가를 받았지만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많은 플레이어들의 연구 결과로 불리한 상황의 경기도 역전할 수 있는 조커 카드로써 기용되기 시작했고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당시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프로 리그에서도 반 필수적으로 활용될 만큼 강력한 카드로 평가 받은 끝에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너프를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받게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해당 카드는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운빨ㅈㅁ겜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이라는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멸칭으로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부르는 가장 큰 원인이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1">
            <a:extLst>
              <a:ext uri="{FF2B5EF4-FFF2-40B4-BE49-F238E27FC236}">
                <a16:creationId xmlns:a16="http://schemas.microsoft.com/office/drawing/2014/main" id="{CFF51AFF-F0B7-B272-9DBC-9DA937872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7317"/>
              </p:ext>
            </p:extLst>
          </p:nvPr>
        </p:nvGraphicFramePr>
        <p:xfrm>
          <a:off x="839787" y="4464667"/>
          <a:ext cx="10512425" cy="137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현재도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카드들은 랜덤성을 가지고 있는 텍스트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가진 경우가 많지만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과거에 비하여 그 범위를 많이 한정하는 경우가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첫 번째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시리즈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희망의 끝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달리 가장 최신 카드인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해방된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요그사론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 그 랜덤성이 많이 줄어들어 결과적으로 적절한 랜덤성을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과거부터 꾸준히 랜덤성을 띄는 텍스트와 키워드가 주기적으로 추가 되었으며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현재는 이러한 랜덤성이 일종의 차별점으로 여겨지는 경향이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8618F42-2914-842C-F10B-67C4E88D7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60871"/>
              </p:ext>
            </p:extLst>
          </p:nvPr>
        </p:nvGraphicFramePr>
        <p:xfrm>
          <a:off x="1197610" y="1733368"/>
          <a:ext cx="9796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780">
                  <a:extLst>
                    <a:ext uri="{9D8B030D-6E8A-4147-A177-3AD203B41FA5}">
                      <a16:colId xmlns:a16="http://schemas.microsoft.com/office/drawing/2014/main" val="41510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과거에는 과도한 랜덤성으로 문제가 되었지만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현재는 랜덤성을 절제해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만의 차별점이 되었다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48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개선 방향 및 기대 효과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pic>
        <p:nvPicPr>
          <p:cNvPr id="6" name="그림 5" descr="텍스트, 스크린샷, PC 게임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9F23E14-B43B-7EE1-C445-A8402825E1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64"/>
          <a:stretch/>
        </p:blipFill>
        <p:spPr>
          <a:xfrm>
            <a:off x="839788" y="2635976"/>
            <a:ext cx="1349639" cy="1800000"/>
          </a:xfrm>
          <a:prstGeom prst="rect">
            <a:avLst/>
          </a:prstGeom>
        </p:spPr>
      </p:pic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9CF1248D-21A9-76D0-C31D-6A8C45438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23727"/>
              </p:ext>
            </p:extLst>
          </p:nvPr>
        </p:nvGraphicFramePr>
        <p:xfrm>
          <a:off x="2354051" y="2462286"/>
          <a:ext cx="8998160" cy="222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과도한 랜덤성을 줄이는 법에는 크게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가지 방법이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번째는 랜덤성에 범위를 한정하는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예시로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Shadowverse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얼음지옥의 왕 사탄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이라는 카드의 효과를 들겠다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카드의 가속화 효과는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코퀴토스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특정 카드들 중에서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랜덤한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장을 골라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넣는 효과를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달리 랜덤성의 효과의 범위를 다양한 텍스트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종족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등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 한정하여 랜덤성을 조절하였다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번째는 랜덤성을 드로우와 같은 방법 등으로 한정하는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‘Yu-Gi-Oh Master Duel’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경우는 게임의 기초를 오프라인 환경에 두고 있기 때문에 랜덤성 효과를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덱에서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카드를 뽑는 드로우나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카드를 넘겨 확인하는 등의 방법 오프라인에서 구현 가능한 효과들을 가지고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">
            <a:extLst>
              <a:ext uri="{FF2B5EF4-FFF2-40B4-BE49-F238E27FC236}">
                <a16:creationId xmlns:a16="http://schemas.microsoft.com/office/drawing/2014/main" id="{53657AC7-C305-CC9A-5319-CAC8DE11A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41679"/>
              </p:ext>
            </p:extLst>
          </p:nvPr>
        </p:nvGraphicFramePr>
        <p:xfrm>
          <a:off x="839787" y="4901369"/>
          <a:ext cx="10512424" cy="7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텍스트들은 게임의 승패가 극단적인 운으로 결정되는 상황을 방지하고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플레이어에게 운으로 인한 패배라는 불쾌감의 경험을 줄이게 되어 장기적으로 게임을 이용하는 플레이어의 숫자를 유지하는 효과를 가지게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적절하게 조절된 랜덤성은 게임의 재미요소이자 변수가 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플레이어들이 게임을 장시간 즐길 수 있는 변수로 작용한다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59F44C-D89F-532B-D014-876BE1CF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87511"/>
              </p:ext>
            </p:extLst>
          </p:nvPr>
        </p:nvGraphicFramePr>
        <p:xfrm>
          <a:off x="1825465" y="1733368"/>
          <a:ext cx="85410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1068">
                  <a:extLst>
                    <a:ext uri="{9D8B030D-6E8A-4147-A177-3AD203B41FA5}">
                      <a16:colId xmlns:a16="http://schemas.microsoft.com/office/drawing/2014/main" val="41510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적절한 랜덤성은 게임의 재미요소이자 변수가 되어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게임을 장시간 운영하는데 도움을 준다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305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사견 및 이유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  <p:graphicFrame>
        <p:nvGraphicFramePr>
          <p:cNvPr id="5" name="표 1">
            <a:extLst>
              <a:ext uri="{FF2B5EF4-FFF2-40B4-BE49-F238E27FC236}">
                <a16:creationId xmlns:a16="http://schemas.microsoft.com/office/drawing/2014/main" id="{ECF2151A-E419-41B5-BD66-4966FED48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62369"/>
              </p:ext>
            </p:extLst>
          </p:nvPr>
        </p:nvGraphicFramePr>
        <p:xfrm>
          <a:off x="839787" y="2128519"/>
          <a:ext cx="10512425" cy="436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랜덤성은 그 역사가 매우 깊다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온라인 환경에서 개발된 게임이기 때문인지 발매 초기 부터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텍스트는 꾸준히 등장하였고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이는 당시 오프라인에 뿌리를 두고 있는 다른 카드 게임과의 차별점이 되었을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새로운 </a:t>
                      </a:r>
                      <a:r>
                        <a:rPr lang="ko-KR" altLang="en-US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확장팩이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추가 될 때 마다 동시에 수많은 카드들이 추가되었고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라는 키워드의 편차는 점점 커져갔다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운영진 또한 이 문제를 알고 있었지만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그들은 이 문제를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사용하지 않는 방식이 아닌 해당 텍스트의 효율을 떨어트리는 카드를 추가하는 것으로 문제를 해결하려 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방법은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계속해서 사용할 수 있는 동시에 사용시 리스크를 높여 실전성을 떨어트려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 카드들이 예능 카드의 범주에 들어가게끔 만들었다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해결법은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텍스트를 계속 사용할 수 있는 동시에 과거에 발매된 카드들의 성능에도 영향을 끼쳐 밸런스를 잡을 수 있는 방법이다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해당 방법의 문제점 중 하나인 운에 의하여 승패를 결정하는 방식은 별로 좋은 방식이 아니라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전략 카드 게임은 상대방이 사용하는 카드와 카드를 사용하는 전략을 파악하고 자신이 사용할 수 있는 수단들을 최대한 효율적으로 사용하여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상대의 행동을 예측하는 게임이라고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텍스트와 같이 예측할 수 없고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운에 모든 것을 맡기는 방식의 텍스트는 이러한 전략적이고 예측을 필요로 하는 게임의 독이라 생각하기에 현재 기획중인 게임의 카드 디자인에 어울리지 않다고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카드의 효과를 디자인할 때 기준을 오프라인을 가정하고 만들어야 한다고 생각한다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오프라인을 가정하고 카드를 디자인하게 될 경우 자연스럽게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카드를 생성한다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와 같은 텍스트는 사용할 수 없다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이는 카드를 디자인 하는데 제약인 동시에 안전장치의 역할을 하게 될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또한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여러 카드에서 사용하는 등장 빈도가 높은 텍스트를 축약하여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키워드로 정리해야 한다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이러한 방식은 과도하게 길어질 수 있는 텍스트를 읽기 쉽게 줄일 수 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플레이어가 카드의 효과를 이해하는데 큰 도움을 주게 될 것이다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CFBC3ED2-4E48-4A48-7110-4C41EF327F27}"/>
              </a:ext>
            </a:extLst>
          </p:cNvPr>
          <p:cNvSpPr txBox="1">
            <a:spLocks/>
          </p:cNvSpPr>
          <p:nvPr/>
        </p:nvSpPr>
        <p:spPr>
          <a:xfrm>
            <a:off x="839788" y="6654935"/>
            <a:ext cx="10512425" cy="365760"/>
          </a:xfrm>
          <a:prstGeom prst="rect">
            <a:avLst/>
          </a:prstGeom>
        </p:spPr>
        <p:txBody>
          <a:bodyPr vert="horz" wrap="square" lIns="91440" tIns="45720" rIns="91440" bIns="45720" numCol="1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endParaRPr lang="ko-KR" altLang="en-US" sz="1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2ED2BC6-B01E-E978-20B5-AA59B60B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65093"/>
              </p:ext>
            </p:extLst>
          </p:nvPr>
        </p:nvGraphicFramePr>
        <p:xfrm>
          <a:off x="3629659" y="1675061"/>
          <a:ext cx="4932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2680">
                  <a:extLst>
                    <a:ext uri="{9D8B030D-6E8A-4147-A177-3AD203B41FA5}">
                      <a16:colId xmlns:a16="http://schemas.microsoft.com/office/drawing/2014/main" val="41510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6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 환경을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가정하여 카드를 디자인해야 한다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AA98-9B32-4446-981E-EED922B4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분석적 결론</a:t>
            </a:r>
          </a:p>
        </p:txBody>
      </p:sp>
      <p:graphicFrame>
        <p:nvGraphicFramePr>
          <p:cNvPr id="4" name="표 1">
            <a:extLst>
              <a:ext uri="{FF2B5EF4-FFF2-40B4-BE49-F238E27FC236}">
                <a16:creationId xmlns:a16="http://schemas.microsoft.com/office/drawing/2014/main" id="{E5E52D67-8378-26A4-0EED-64D5DA589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502581"/>
              </p:ext>
            </p:extLst>
          </p:nvPr>
        </p:nvGraphicFramePr>
        <p:xfrm>
          <a:off x="976544" y="2670450"/>
          <a:ext cx="10235953" cy="329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5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온라인을 환경을 기반으로 개발되었기에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오프라인에서는 구현 불가능한 기능들이 다수 구현되었다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사실상 온라인에서 가장 먼저 성공한 카드 게임이다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당시 출시되었던 카드 게임들은 대다수 오프라인에서 인기 있던 게임들을 개량은 방식이었지만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은 오직 온라인에서만 가능한 요소들을 다수 가지고 출시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해당 요소들은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만이 가지고 있는 특색이었지만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다른 비교군이 없었기에 시간이 지남에 따라서 문제점들이 발견되었다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특히 과도한 랜덤성을 가지는 텍스트인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무작위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는 시간이 지남에 따라서 그 랜덤성이 점점 더 커지면 밸런스적으로 문제가 되어 많은 유저들의 이탈로 이어지게 되었다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현재는 랜덤성을 조절하여 과도한 랜덤성을 가지는 카드는 숫자가 크게 줄게 되었으며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실전성이 크게 줄어들어 과거와 같은 문제는 더 이상 일어나지 않는다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상대적으로 늦게 출시된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‘Shadowverse’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또한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과 비슷한 요소들을 많이 가지고 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랜덤성 텍스트 대부분이 범위를 한정하여 랜덤성의 범위를 조절하였다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동시에 대부분의 효과들이 오프라인에서 구현이 가능은 하며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플레이어의 조작에 따라 랜덤성의 변수를 조절할 수 있다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결론적으로 온라인에서만 구현할 수 있는 카드의 변형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생성 등의 요소들은 장점이 되어 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만의 특색이 되었지만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플레이어가 조절할 수 없고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예측할 수 없는 랜덤성 텍스트의 변수는 단점이 되어 유저들의 이탈로 이어졌다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B861E43-867A-1D90-BCCA-0DFC7F519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91063"/>
              </p:ext>
            </p:extLst>
          </p:nvPr>
        </p:nvGraphicFramePr>
        <p:xfrm>
          <a:off x="1373822" y="1733368"/>
          <a:ext cx="944435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4355">
                  <a:extLst>
                    <a:ext uri="{9D8B030D-6E8A-4147-A177-3AD203B41FA5}">
                      <a16:colId xmlns:a16="http://schemas.microsoft.com/office/drawing/2014/main" val="4151026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카드의 변형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생성 등의 요소들은 장점이 되어 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하스스톤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만의 특색이 되었다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플레이어가 조절할 수 없고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</a:t>
                      </a: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예측할 수 없는 랜덤성 텍스트의 변수는 단점이 되어 유저들의 이탈로 이어졌다</a:t>
                      </a:r>
                      <a:r>
                        <a:rPr lang="en-US" altLang="ko-KR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94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34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Pages>7</Pages>
  <Words>1601</Words>
  <Characters>0</Characters>
  <Application>Microsoft Office PowerPoint</Application>
  <DocSecurity>0</DocSecurity>
  <PresentationFormat>와이드스크린</PresentationFormat>
  <Lines>0</Lines>
  <Paragraphs>90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카드 게임 분석서 (하스스톤, Shadowverse, Yu-Gi-Oh Master Duel)</vt:lpstr>
      <vt:lpstr>목차</vt:lpstr>
      <vt:lpstr>개요</vt:lpstr>
      <vt:lpstr>게임 선정 이유</vt:lpstr>
      <vt:lpstr>과도한 랜덤성 텍스트의 영향</vt:lpstr>
      <vt:lpstr>과거 및 현 상황</vt:lpstr>
      <vt:lpstr>개선 방향 및 기대 효과</vt:lpstr>
      <vt:lpstr>사견 및 이유</vt:lpstr>
      <vt:lpstr>분석적 결론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정근 윤</cp:lastModifiedBy>
  <cp:revision>242</cp:revision>
  <dcterms:modified xsi:type="dcterms:W3CDTF">2024-07-10T03:50:08Z</dcterms:modified>
  <cp:version>9.103.97.45139</cp:version>
</cp:coreProperties>
</file>