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7" r:id="rId5"/>
    <p:sldId id="261" r:id="rId6"/>
    <p:sldId id="259" r:id="rId7"/>
    <p:sldId id="262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6279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624" y="102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7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0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24/06/2024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카드 게임 분석서</a:t>
            </a:r>
            <a:br>
              <a:rPr lang="en-US" altLang="ko-KR" dirty="0"/>
            </a:br>
            <a:r>
              <a:rPr lang="en-US" altLang="ko-KR" sz="3200" dirty="0"/>
              <a:t>(</a:t>
            </a:r>
            <a:r>
              <a:rPr lang="ko-KR" altLang="en-US" sz="3200" dirty="0"/>
              <a:t>하스스톤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Shadowverse, Yu-Gi-Oh Master Duel)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목차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79065"/>
              </p:ext>
            </p:extLst>
          </p:nvPr>
        </p:nvGraphicFramePr>
        <p:xfrm>
          <a:off x="1600420" y="1917774"/>
          <a:ext cx="3241040" cy="244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1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선정 이유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>
                        <a:lnSpc>
                          <a:spcPct val="100000"/>
                        </a:lnSpc>
                      </a:pP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 텍스트</a:t>
                      </a:r>
                      <a:endParaRPr lang="en-US" altLang="ko-KR" sz="2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hangingPunct="1">
                        <a:lnSpc>
                          <a:spcPct val="100000"/>
                        </a:lnSpc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과거 및 현 상황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개선 방향 및 기대 효과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사견 및 이유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728684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671"/>
              </p:ext>
            </p:extLst>
          </p:nvPr>
        </p:nvGraphicFramePr>
        <p:xfrm>
          <a:off x="1539960" y="2848610"/>
          <a:ext cx="9112079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문서는 각기 다른 카드 게임인 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Shadowverse, Yu-Gi-Oh Master Duel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시스템을 분석하여 게임 별 시스템적 문제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문제의 원인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현 상황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파악하고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 내용을 토대로 개선 방향 분석하기 위해 작성되었다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분석서를 작성하는 과정에서 나오는 결론들을 바탕으로 기획 중인 카드 게임의 카드 디자인 가이드 라인과 주의사항을 확립하여 해당 기획의 완성도를 높이는 것을 목표로 하고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게임 선정 이유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76738"/>
              </p:ext>
            </p:extLst>
          </p:nvPr>
        </p:nvGraphicFramePr>
        <p:xfrm>
          <a:off x="839788" y="1547452"/>
          <a:ext cx="10514647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온라인 환경을 전제로 제작되었다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그렇기 때문에 기존에 있었던 오프라인 환경의 카드 게임들인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‘Magic : the Gathering’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유희왕 오피셜 카드게임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달리 카드의 효과를 디자인 하는데 제약이 상대적으로 적어 오프라인 환경에서는 재현할 수 없는 효과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넓은 범위의 랜덤성 효과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카드의 변형 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구현할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카드에 문제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밸런스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오류 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발생할 경우 즉각적으로 수정 및 보완이 가능하며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카드의 효과들을 키워드로 축약하여 플레이어의 이해를 돕는 동시에 해당 키워드의 해설을 게임 중에 플레이어에게 보여줄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graphicFrame>
        <p:nvGraphicFramePr>
          <p:cNvPr id="7" name="표 1">
            <a:extLst>
              <a:ext uri="{FF2B5EF4-FFF2-40B4-BE49-F238E27FC236}">
                <a16:creationId xmlns:a16="http://schemas.microsoft.com/office/drawing/2014/main" id="{F84C2742-8F05-2AF2-5525-2EB8F7A0A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35103"/>
              </p:ext>
            </p:extLst>
          </p:nvPr>
        </p:nvGraphicFramePr>
        <p:xfrm>
          <a:off x="839788" y="2746173"/>
          <a:ext cx="10514647" cy="94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오프라인 카드 게임인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유희왕 오피셜 카드게임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온라인에서 즐길 수 있게끔 제작된 게임이다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그렇기에 카드의 디자인 또한 오프라인 환경에서 사용하는 것을 전제로 설계되었다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달리 오프라인에서 발매된 카드들을 기반으로 만들어 졌고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 상품으로써 발매된 카드의 수정을 할 수 없기 때문에 카드의 문제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밸런스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오류 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발생하는 경우에도 즉각적인 수정 및 보완이 불가능하다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1">
            <a:extLst>
              <a:ext uri="{FF2B5EF4-FFF2-40B4-BE49-F238E27FC236}">
                <a16:creationId xmlns:a16="http://schemas.microsoft.com/office/drawing/2014/main" id="{30C56912-C09F-0706-C931-E27A193D9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0499"/>
              </p:ext>
            </p:extLst>
          </p:nvPr>
        </p:nvGraphicFramePr>
        <p:xfrm>
          <a:off x="839788" y="3731534"/>
          <a:ext cx="10514647" cy="7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‘Shadowverse’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보다 상대적으로 늦게 발매되었으며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같은 랜덤성을 가지고 있지만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효과의 범위를 한정하여 오프라인에서 조금 어렵더라도 구현이 가능한 텍스트를 가지는 등 온라인 환경과 오프라인 환경의 중간에 해당하는 카드 디자인을 보여준다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F7D57B44-39DB-9F4A-F88B-B7DCC8EE5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69924"/>
              </p:ext>
            </p:extLst>
          </p:nvPr>
        </p:nvGraphicFramePr>
        <p:xfrm>
          <a:off x="839788" y="4853202"/>
          <a:ext cx="10514647" cy="94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선정된 게임들은 개발된 환경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오프라인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온라인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차이가 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이러한 환경의 차이는 게임의 다양한 요소에서 차이점을 만들어 내었다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각각 온라인과 오프라인 환경에서 개발된 게임이며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‘Shadowverse’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경우는 두 게임의 중간에 해당하는 환경에서 개발이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이러한 개발 환경에 따른 게임의 차이를 비교하여 기획 중인 게임의 카드 디자인에 어떠한 방식이 어울리는지 분석하기 위하여 해당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개의 게임을 선정하였다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74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과도한 랜덤성 텍스트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DEDED56A-C738-DB16-B7C6-C421F6EC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87990"/>
              </p:ext>
            </p:extLst>
          </p:nvPr>
        </p:nvGraphicFramePr>
        <p:xfrm>
          <a:off x="1004411" y="2019645"/>
          <a:ext cx="10183178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 텍스트란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게임의 카드들은 다양한 효과를 가진 텍스트 가지고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경우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와 같은 과도한 램던성을 가지는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텍스트를 가지는 카드가 존재한다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적절한 랜덤성은 플레이어에게 매순간 다른 경험을 주고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게임을 지루하기 않게 해주는 변수의 역할을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카드 게임에는 기본적으로 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덱에서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카드를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 뽑는다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라는 랜덤성을 가지고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경우는 ‘무작위 카드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 대상에게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같은 과도한 랜덤성의 텍스트를 가진 카드들이 다수 존재한다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랜덤성은 플레이어에게 즐거움이 아닌 불편함을 줄 수 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특히 카드 게임과 같은 사람과 사람 간의 대전을 전제로 하는 게임에서는 단순히 운으로 승패가 결판나는 불쾌한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경험으로 작용한다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그렇기에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‘Shadowverse’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경우에는 랜덤성의 범위를 특정 키워드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종족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직업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등등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 한정 시켜 랜덤성을 적절하게 조절하며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경우에는 오프라인 환경을 기반으로 개발되어 랜덤성 텍스트는 대부분 카드를 뽑거나 넘겨서 확인하는 방식이다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0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과거 및 현 상황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  <p:pic>
        <p:nvPicPr>
          <p:cNvPr id="11" name="그림 10" descr="텍스트, 만화 영화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22CBA25B-5B41-52D3-421F-80A43BB96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1823381"/>
            <a:ext cx="1157761" cy="1605619"/>
          </a:xfrm>
          <a:prstGeom prst="rect">
            <a:avLst/>
          </a:prstGeom>
        </p:spPr>
      </p:pic>
      <p:graphicFrame>
        <p:nvGraphicFramePr>
          <p:cNvPr id="3" name="표 1">
            <a:extLst>
              <a:ext uri="{FF2B5EF4-FFF2-40B4-BE49-F238E27FC236}">
                <a16:creationId xmlns:a16="http://schemas.microsoft.com/office/drawing/2014/main" id="{FF59D5AF-A9BB-D997-8C45-4006D91D0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47478"/>
              </p:ext>
            </p:extLst>
          </p:nvPr>
        </p:nvGraphicFramePr>
        <p:xfrm>
          <a:off x="2133600" y="1841500"/>
          <a:ext cx="9218612" cy="158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에서 과도한 랜덤성을 가지는 카드 중에서도 가장 극단적인 카드는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희망의 끝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카드들의 문제점은 사용시 그 결과를 아무도 예측할 수 없으며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동시에 단순히 운이 좋을 경우 불리한 상황을 게임을 역전하거나 승패를 결정 지을 수 있는 극단적인 카드라는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특히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희망의 끝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 처음 공개되었을 때는 단순히 재미를 위한 예능 카드라는 평가가 많았지만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많은 플레이어들의 연구 결과 불리한 상황의 경기도 역전할 수 있는 조커 카드로써 기용되기 시작했고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프로 리그에서도 활용될 만큼 강력한 카드로 평가 받은 끝에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너프를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받게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결론적으로 해당 카드는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운빨ㅈㅁ겜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이라는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멸칭으로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부르는 가장 큰 원인이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1">
            <a:extLst>
              <a:ext uri="{FF2B5EF4-FFF2-40B4-BE49-F238E27FC236}">
                <a16:creationId xmlns:a16="http://schemas.microsoft.com/office/drawing/2014/main" id="{CFF51AFF-F0B7-B272-9DBC-9DA937872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71858"/>
              </p:ext>
            </p:extLst>
          </p:nvPr>
        </p:nvGraphicFramePr>
        <p:xfrm>
          <a:off x="839787" y="3814037"/>
          <a:ext cx="10512425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현재도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카드들은 랜덤성을 가지고 있는 텍스트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가진 경우가 많지만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과거에 비하여 그 범위를 많이 한정하는 경우가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희망의 끝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같은 극단적인 결과를 가지는 경우는 드물며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극단적인 결과를 가지는 카드들은 실전성이 부족한 예능 카드로 여겨지는 경우가 많다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결론적으로 과거부터 꾸준히 랜덤성을 띄는 텍스트와 키워드가 주기적으로 추가 되었으며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현재는 이러한 랜덤성이 일종의 차별점으로 여겨지는 경향이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8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개선 방향 및 기대 효과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  <p:pic>
        <p:nvPicPr>
          <p:cNvPr id="6" name="그림 5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9F23E14-B43B-7EE1-C445-A8402825E1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4"/>
          <a:stretch/>
        </p:blipFill>
        <p:spPr>
          <a:xfrm>
            <a:off x="839788" y="2197170"/>
            <a:ext cx="1349639" cy="1800000"/>
          </a:xfrm>
          <a:prstGeom prst="rect">
            <a:avLst/>
          </a:prstGeom>
        </p:spPr>
      </p:pic>
      <p:graphicFrame>
        <p:nvGraphicFramePr>
          <p:cNvPr id="3" name="표 1">
            <a:extLst>
              <a:ext uri="{FF2B5EF4-FFF2-40B4-BE49-F238E27FC236}">
                <a16:creationId xmlns:a16="http://schemas.microsoft.com/office/drawing/2014/main" id="{9CF1248D-21A9-76D0-C31D-6A8C45438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08479"/>
              </p:ext>
            </p:extLst>
          </p:nvPr>
        </p:nvGraphicFramePr>
        <p:xfrm>
          <a:off x="2354051" y="2090060"/>
          <a:ext cx="8998160" cy="201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랜덤성을 줄이는 법에는 크게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가지 방법이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번째는 랜덤성에 범위를 한정하는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예시로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Shadowverse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얼음지옥의 왕 사탄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이라는 카드의 효과를 들겠다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카드의 가속화 효과는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코퀴토스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라는 특정 카드들 중에서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랜덤한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장을 골라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덱에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넣는 효과로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텍스트와 달리 그 효과의 범위를 한정하고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번째는 랜덤성을 드로우와 같은 방법 등으로 한정하는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경우는 게임의 기초를 오프라인 환경에 두고 있기 때문에 랜덤성 효과를 모두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덱에서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카드를 뽑는 드로우나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카드를 넘겨 확인하는 등의 방법으로 구현되어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">
            <a:extLst>
              <a:ext uri="{FF2B5EF4-FFF2-40B4-BE49-F238E27FC236}">
                <a16:creationId xmlns:a16="http://schemas.microsoft.com/office/drawing/2014/main" id="{53657AC7-C305-CC9A-5319-CAC8DE11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35515"/>
              </p:ext>
            </p:extLst>
          </p:nvPr>
        </p:nvGraphicFramePr>
        <p:xfrm>
          <a:off x="839787" y="4471140"/>
          <a:ext cx="10512424" cy="52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이러한 텍스트들은 게임의 승패가 극단적으로 운으로 결정되는 상황을 방지하고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동시에 플레이어에게 단순한 운으로 인한 패배라는 불쾌감을 경험을 줄이게 되어 장기적으로 게임을 이용하는 플레이어의 숫자를 유지하는데 효과를 가지게 될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30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사견 및 이유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8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ECF2151A-E419-41B5-BD66-4966FED48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18456"/>
              </p:ext>
            </p:extLst>
          </p:nvPr>
        </p:nvGraphicFramePr>
        <p:xfrm>
          <a:off x="839787" y="1457166"/>
          <a:ext cx="10512425" cy="436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랜덤성은 그 역사가 매우 깊다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온라인 환경에서 개발된 게임이기 때문인지 발매 초기 부터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라는 텍스트는 꾸준히 등장하였고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이는 당시 오프라인에 뿌리를 두고 있는 다른 카드 게임과의 차별점이 되었을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새로운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확장팩을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추가 될 때 마다 동시에 수많은 카드들이 추가되었고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라는 키워드의 편차는 점점 커져갔다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운영진 또한 이 문제를 알고 있었지만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그들은 이 문제를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텍스트를 사용하지 않는 방식이 아닌 해당 텍스트의 효율을 떨어트리는 카드를 추가하는 것으로 문제를 해결하려 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방법은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텍스트를 계속해서 사용할 수 있는 동시에 사용시 리스크를 높여 실전성을 떨어트려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텍스트의 카드들이 예능 카드의 범주에 들어가게끔 만들었다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해결법은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텍스트를 계속 사용할 수 있는 동시에 과거에 발매된 카드들의 성능에도 영향을 끼쳐 밸런스를 잡을 수 있는 방법이다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해당 방법의 문제점 중 하나인 운에 의하여 승패를 결정하는 방식은 별로 좋은 방식이 아니라 생각한다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전략 카드 게임은 상대방이 사용하는 카드와 카드를 사용하는 전략을 파악하고 자신이 사용할 수 있는 수단들을 최대한 효율적으로 사용하고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상대의 행동을 예측하는 게임이라고 생각한다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텍스트와 같이 예측할 수 없고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운에 모든 것을 맡기는 방식의 텍스트는 이러한 전략적이고 예측을 필요로 하는 게임의 독이라 생각하기에 현재 기획중인 게임의 카드 디자인에 어울리지 않다고 생각한다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결론적으로 카드의 효과를 디자인의 기준을 오프라인을 가정으로 하고 만들어야 한다고 생각한다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오프라인을 가정하고 카드를 디자인하게 될 경우 자연스럽게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카드를 생성한다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와 같은 텍스트는 사용할 수 없다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이는 카드를 디자인 하는데 제약인 동시에 안전장치의 역할을 하게 될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여러 카드에서 사용하는 등장 빈도가 높은 텍스트를 축약하여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키워드로 정리해야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이러한 방식은 과도하게 길어질 수 있는 텍스트를 읽기 쉽게 줄일 수 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동시에 플레이어가 카드의 효과를 이해하는데 큰 도움을 주게 될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3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Pages>7</Pages>
  <Words>1216</Words>
  <Characters>0</Characters>
  <Application>Microsoft Office PowerPoint</Application>
  <DocSecurity>0</DocSecurity>
  <PresentationFormat>와이드스크린</PresentationFormat>
  <Lines>0</Lines>
  <Paragraphs>63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카드 게임 분석서 (하스스톤, Shadowverse, Yu-Gi-Oh Master Duel)</vt:lpstr>
      <vt:lpstr>목차</vt:lpstr>
      <vt:lpstr>개요</vt:lpstr>
      <vt:lpstr>게임 선정 이유</vt:lpstr>
      <vt:lpstr>과도한 랜덤성 텍스트</vt:lpstr>
      <vt:lpstr>과거 및 현 상황</vt:lpstr>
      <vt:lpstr>개선 방향 및 기대 효과</vt:lpstr>
      <vt:lpstr>사견 및 이유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194</cp:revision>
  <dcterms:modified xsi:type="dcterms:W3CDTF">2024-06-23T17:58:57Z</dcterms:modified>
  <cp:version>9.103.97.45139</cp:version>
</cp:coreProperties>
</file>