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12"/>
  </p:notesMasterIdLst>
  <p:sldIdLst>
    <p:sldId id="258" r:id="rId2"/>
    <p:sldId id="266" r:id="rId3"/>
    <p:sldId id="267" r:id="rId4"/>
    <p:sldId id="269" r:id="rId5"/>
    <p:sldId id="272" r:id="rId6"/>
    <p:sldId id="270" r:id="rId7"/>
    <p:sldId id="271" r:id="rId8"/>
    <p:sldId id="273" r:id="rId9"/>
    <p:sldId id="274" r:id="rId10"/>
    <p:sldId id="27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30" userDrawn="1">
          <p15:clr>
            <a:srgbClr val="A4A3A4"/>
          </p15:clr>
        </p15:guide>
        <p15:guide id="4" pos="435" userDrawn="1">
          <p15:clr>
            <a:srgbClr val="A4A3A4"/>
          </p15:clr>
        </p15:guide>
        <p15:guide id="5" pos="7239" userDrawn="1">
          <p15:clr>
            <a:srgbClr val="A4A3A4"/>
          </p15:clr>
        </p15:guide>
        <p15:guide id="6" pos="892" userDrawn="1">
          <p15:clr>
            <a:srgbClr val="A4A3A4"/>
          </p15:clr>
        </p15:guide>
        <p15:guide id="7" pos="676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A6A6A6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25" autoAdjust="0"/>
    <p:restoredTop sz="94660"/>
  </p:normalViewPr>
  <p:slideViewPr>
    <p:cSldViewPr snapToGrid="0" snapToObjects="1" showGuides="1">
      <p:cViewPr varScale="1">
        <p:scale>
          <a:sx n="109" d="100"/>
          <a:sy n="109" d="100"/>
        </p:scale>
        <p:origin x="780" y="108"/>
      </p:cViewPr>
      <p:guideLst>
        <p:guide orient="horz" pos="2160"/>
        <p:guide pos="3840"/>
        <p:guide orient="horz" pos="730"/>
        <p:guide pos="435"/>
        <p:guide pos="7239"/>
        <p:guide pos="892"/>
        <p:guide pos="67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23D6941-6B33-4834-BC65-A333846D27E6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2024-02-19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040765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스킬 시스템 기획서</a:t>
            </a:r>
            <a:br>
              <a:rPr lang="en-US" altLang="ko-KR" dirty="0"/>
            </a:br>
            <a:r>
              <a:rPr lang="en-US" altLang="ko-KR" sz="4400" dirty="0"/>
              <a:t>(</a:t>
            </a:r>
            <a:r>
              <a:rPr lang="ko-KR" altLang="en-US" sz="4400" dirty="0"/>
              <a:t>해금</a:t>
            </a:r>
            <a:r>
              <a:rPr lang="en-US" altLang="ko-KR" sz="4400" dirty="0"/>
              <a:t>, </a:t>
            </a:r>
            <a:r>
              <a:rPr lang="ko-KR" altLang="en-US" sz="4400" dirty="0"/>
              <a:t>활성화</a:t>
            </a:r>
            <a:r>
              <a:rPr lang="en-US" altLang="ko-KR" sz="4400" dirty="0"/>
              <a:t>)</a:t>
            </a:r>
            <a:endParaRPr lang="ko-KR" altLang="en-US" dirty="0"/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UI – </a:t>
            </a:r>
            <a:r>
              <a:rPr lang="ko-KR" altLang="en-US" dirty="0"/>
              <a:t>스킬 설명 창</a:t>
            </a:r>
          </a:p>
        </p:txBody>
      </p:sp>
      <p:graphicFrame>
        <p:nvGraphicFramePr>
          <p:cNvPr id="40" name="표 507">
            <a:extLst>
              <a:ext uri="{FF2B5EF4-FFF2-40B4-BE49-F238E27FC236}">
                <a16:creationId xmlns:a16="http://schemas.microsoft.com/office/drawing/2014/main" id="{DB85CE5F-7F77-4518-A410-38DE3FE5DF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294632"/>
              </p:ext>
            </p:extLst>
          </p:nvPr>
        </p:nvGraphicFramePr>
        <p:xfrm>
          <a:off x="6555421" y="2205888"/>
          <a:ext cx="4941254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8">
                  <a:extLst>
                    <a:ext uri="{9D8B030D-6E8A-4147-A177-3AD203B41FA5}">
                      <a16:colId xmlns:a16="http://schemas.microsoft.com/office/drawing/2014/main" val="3896270061"/>
                    </a:ext>
                  </a:extLst>
                </a:gridCol>
                <a:gridCol w="1914843">
                  <a:extLst>
                    <a:ext uri="{9D8B030D-6E8A-4147-A177-3AD203B41FA5}">
                      <a16:colId xmlns:a16="http://schemas.microsoft.com/office/drawing/2014/main" val="3688716788"/>
                    </a:ext>
                  </a:extLst>
                </a:gridCol>
                <a:gridCol w="2683193">
                  <a:extLst>
                    <a:ext uri="{9D8B030D-6E8A-4147-A177-3AD203B41FA5}">
                      <a16:colId xmlns:a16="http://schemas.microsoft.com/office/drawing/2014/main" val="16022956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스킬의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393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스킬의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736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스킬의 설명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효과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추가 효과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668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비용 및 쿨 타임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사용 시 소비되는 자원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스킬의 재사용 대기 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532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활성화 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스킬이 활성화 되지 않은 상태에서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나오는 팝업 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235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습득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스킬의 습득을 위해 필요한 조건들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8952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활성화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활성화 시 필요한 스킬 포인트가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표기 되어 있는 활성화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313457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7C7CEAD5-96F0-46A0-9BE7-2FCF45DEF764}"/>
              </a:ext>
            </a:extLst>
          </p:cNvPr>
          <p:cNvGrpSpPr/>
          <p:nvPr/>
        </p:nvGrpSpPr>
        <p:grpSpPr>
          <a:xfrm>
            <a:off x="386033" y="1662527"/>
            <a:ext cx="5477089" cy="3611229"/>
            <a:chOff x="386033" y="1662527"/>
            <a:chExt cx="5477089" cy="3611229"/>
          </a:xfrm>
        </p:grpSpPr>
        <p:sp>
          <p:nvSpPr>
            <p:cNvPr id="502" name="사각형: 잘린 한쪽 모서리 501">
              <a:extLst>
                <a:ext uri="{FF2B5EF4-FFF2-40B4-BE49-F238E27FC236}">
                  <a16:creationId xmlns:a16="http://schemas.microsoft.com/office/drawing/2014/main" id="{83F8C32F-7DE7-4C31-874E-CEE188FCA9A2}"/>
                </a:ext>
              </a:extLst>
            </p:cNvPr>
            <p:cNvSpPr/>
            <p:nvPr/>
          </p:nvSpPr>
          <p:spPr>
            <a:xfrm flipH="1">
              <a:off x="799741" y="3920045"/>
              <a:ext cx="4970951" cy="1155668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66675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9" name="사각형: 잘린 한쪽 모서리 488">
              <a:extLst>
                <a:ext uri="{FF2B5EF4-FFF2-40B4-BE49-F238E27FC236}">
                  <a16:creationId xmlns:a16="http://schemas.microsoft.com/office/drawing/2014/main" id="{49583D3A-8DFC-4CE6-BADD-76051AB3186C}"/>
                </a:ext>
              </a:extLst>
            </p:cNvPr>
            <p:cNvSpPr/>
            <p:nvPr/>
          </p:nvSpPr>
          <p:spPr>
            <a:xfrm flipH="1">
              <a:off x="799742" y="1784360"/>
              <a:ext cx="4970951" cy="2033125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66675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7" name="사각형: 둥근 모서리 486">
              <a:extLst>
                <a:ext uri="{FF2B5EF4-FFF2-40B4-BE49-F238E27FC236}">
                  <a16:creationId xmlns:a16="http://schemas.microsoft.com/office/drawing/2014/main" id="{7D597A2C-D8C0-4217-98A2-FC98CF5C7686}"/>
                </a:ext>
              </a:extLst>
            </p:cNvPr>
            <p:cNvSpPr/>
            <p:nvPr/>
          </p:nvSpPr>
          <p:spPr>
            <a:xfrm>
              <a:off x="1163135" y="2081015"/>
              <a:ext cx="720000" cy="720000"/>
            </a:xfrm>
            <a:prstGeom prst="roundRect">
              <a:avLst>
                <a:gd name="adj" fmla="val 1300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4" name="사각형: 잘린 한쪽 모서리 493">
              <a:extLst>
                <a:ext uri="{FF2B5EF4-FFF2-40B4-BE49-F238E27FC236}">
                  <a16:creationId xmlns:a16="http://schemas.microsoft.com/office/drawing/2014/main" id="{F7556DD6-278B-4EBD-A93D-9536E33C4387}"/>
                </a:ext>
              </a:extLst>
            </p:cNvPr>
            <p:cNvSpPr/>
            <p:nvPr/>
          </p:nvSpPr>
          <p:spPr>
            <a:xfrm flipV="1">
              <a:off x="799743" y="1698306"/>
              <a:ext cx="1639766" cy="305758"/>
            </a:xfrm>
            <a:prstGeom prst="snip1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5" name="TextBox 494">
              <a:extLst>
                <a:ext uri="{FF2B5EF4-FFF2-40B4-BE49-F238E27FC236}">
                  <a16:creationId xmlns:a16="http://schemas.microsoft.com/office/drawing/2014/main" id="{0A3F393F-730C-4431-A2A3-6CAC967E4C86}"/>
                </a:ext>
              </a:extLst>
            </p:cNvPr>
            <p:cNvSpPr txBox="1"/>
            <p:nvPr/>
          </p:nvSpPr>
          <p:spPr>
            <a:xfrm>
              <a:off x="908220" y="1681801"/>
              <a:ext cx="1639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/>
                <a:t>칠매검</a:t>
              </a:r>
              <a:r>
                <a:rPr lang="en-US" altLang="ko-KR" dirty="0"/>
                <a:t>-</a:t>
              </a:r>
              <a:r>
                <a:rPr lang="ko-KR" altLang="en-US" dirty="0"/>
                <a:t>기초</a:t>
              </a:r>
            </a:p>
          </p:txBody>
        </p:sp>
        <p:sp>
          <p:nvSpPr>
            <p:cNvPr id="496" name="사각형: 둥근 모서리 495">
              <a:extLst>
                <a:ext uri="{FF2B5EF4-FFF2-40B4-BE49-F238E27FC236}">
                  <a16:creationId xmlns:a16="http://schemas.microsoft.com/office/drawing/2014/main" id="{89CBA46D-D971-4A24-976A-A1170A7BB563}"/>
                </a:ext>
              </a:extLst>
            </p:cNvPr>
            <p:cNvSpPr/>
            <p:nvPr/>
          </p:nvSpPr>
          <p:spPr>
            <a:xfrm>
              <a:off x="5015230" y="1695999"/>
              <a:ext cx="847892" cy="24281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닫기 </a:t>
              </a:r>
              <a:r>
                <a:rPr lang="en-US" altLang="ko-KR" sz="1200" dirty="0"/>
                <a:t>ESC</a:t>
              </a:r>
              <a:endParaRPr lang="ko-KR" altLang="en-US" sz="1200" dirty="0"/>
            </a:p>
          </p:txBody>
        </p:sp>
        <p:sp>
          <p:nvSpPr>
            <p:cNvPr id="497" name="사각형: 둥근 모서리 496">
              <a:extLst>
                <a:ext uri="{FF2B5EF4-FFF2-40B4-BE49-F238E27FC236}">
                  <a16:creationId xmlns:a16="http://schemas.microsoft.com/office/drawing/2014/main" id="{C4470CA3-AD20-4F65-8F35-4DF714E2EB39}"/>
                </a:ext>
              </a:extLst>
            </p:cNvPr>
            <p:cNvSpPr/>
            <p:nvPr/>
          </p:nvSpPr>
          <p:spPr>
            <a:xfrm>
              <a:off x="4906162" y="4921211"/>
              <a:ext cx="916859" cy="334108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SP 20</a:t>
              </a:r>
              <a:endParaRPr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D115E64-ED01-4A18-BA7D-D523CC1F5A21}"/>
                </a:ext>
              </a:extLst>
            </p:cNvPr>
            <p:cNvSpPr/>
            <p:nvPr/>
          </p:nvSpPr>
          <p:spPr>
            <a:xfrm>
              <a:off x="780494" y="1662527"/>
              <a:ext cx="1667807" cy="375112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74845AE-B862-4141-8EFA-A673F727D747}"/>
                </a:ext>
              </a:extLst>
            </p:cNvPr>
            <p:cNvSpPr/>
            <p:nvPr/>
          </p:nvSpPr>
          <p:spPr>
            <a:xfrm>
              <a:off x="1107355" y="2058053"/>
              <a:ext cx="826170" cy="776092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F303173-47C9-408D-A59F-AD7049887A73}"/>
                </a:ext>
              </a:extLst>
            </p:cNvPr>
            <p:cNvSpPr/>
            <p:nvPr/>
          </p:nvSpPr>
          <p:spPr>
            <a:xfrm>
              <a:off x="1289616" y="3280064"/>
              <a:ext cx="661492" cy="458250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833F4CE-DB02-492C-8995-3B133735B89B}"/>
                </a:ext>
              </a:extLst>
            </p:cNvPr>
            <p:cNvSpPr/>
            <p:nvPr/>
          </p:nvSpPr>
          <p:spPr>
            <a:xfrm>
              <a:off x="4879787" y="4912419"/>
              <a:ext cx="956960" cy="36133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C38B63FC-E7A7-4985-9E29-BDF593F69C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472" y="1662527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A118269-2C08-49DA-A24D-0A22369D59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9665" y="2130984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B8704EC7-C75B-4275-9EBD-5D0AF04EA8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4690" y="3288196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BFCE0467-E11E-4337-BEDF-7DCCDBEE75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6033" y="3874548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DF321651-87F7-413C-81E5-C781A5BED2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5554" y="4945288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93820E9-ADF3-4AAF-A732-4763CCA894AB}"/>
                </a:ext>
              </a:extLst>
            </p:cNvPr>
            <p:cNvSpPr/>
            <p:nvPr/>
          </p:nvSpPr>
          <p:spPr>
            <a:xfrm>
              <a:off x="739864" y="3865756"/>
              <a:ext cx="5096884" cy="1408000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78122B71-B4BD-4AEC-B289-1BD2F0BA86E3}"/>
                </a:ext>
              </a:extLst>
            </p:cNvPr>
            <p:cNvGrpSpPr/>
            <p:nvPr/>
          </p:nvGrpSpPr>
          <p:grpSpPr>
            <a:xfrm>
              <a:off x="2009079" y="2053195"/>
              <a:ext cx="3652706" cy="1652491"/>
              <a:chOff x="2009079" y="2053195"/>
              <a:chExt cx="3652706" cy="1652491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E3E30DDF-A756-4ACA-B7F8-455009C09225}"/>
                  </a:ext>
                </a:extLst>
              </p:cNvPr>
              <p:cNvSpPr/>
              <p:nvPr/>
            </p:nvSpPr>
            <p:spPr>
              <a:xfrm>
                <a:off x="2009079" y="2053195"/>
                <a:ext cx="3652706" cy="1652491"/>
              </a:xfrm>
              <a:prstGeom prst="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CDCC4212-C518-45C5-A377-D700EB16A057}"/>
                  </a:ext>
                </a:extLst>
              </p:cNvPr>
              <p:cNvSpPr/>
              <p:nvPr/>
            </p:nvSpPr>
            <p:spPr>
              <a:xfrm>
                <a:off x="2009079" y="2879440"/>
                <a:ext cx="3652706" cy="411739"/>
              </a:xfrm>
              <a:prstGeom prst="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8929CEC-8684-4DC5-9E54-10F85A95199E}"/>
                  </a:ext>
                </a:extLst>
              </p:cNvPr>
              <p:cNvSpPr txBox="1"/>
              <p:nvPr/>
            </p:nvSpPr>
            <p:spPr>
              <a:xfrm>
                <a:off x="3285913" y="2334128"/>
                <a:ext cx="10990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/>
                  <a:t>스킬 설정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794DCC3-4B11-4940-AC8D-6B48F438396E}"/>
                  </a:ext>
                </a:extLst>
              </p:cNvPr>
              <p:cNvSpPr txBox="1"/>
              <p:nvPr/>
            </p:nvSpPr>
            <p:spPr>
              <a:xfrm>
                <a:off x="3285913" y="2954504"/>
                <a:ext cx="10990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/>
                  <a:t>스킬 효과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1208603-E8AB-455C-A5D4-B2DC7AB1885E}"/>
                  </a:ext>
                </a:extLst>
              </p:cNvPr>
              <p:cNvSpPr txBox="1"/>
              <p:nvPr/>
            </p:nvSpPr>
            <p:spPr>
              <a:xfrm>
                <a:off x="3253829" y="3366243"/>
                <a:ext cx="11632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/>
                  <a:t>스킬 추가 효과</a:t>
                </a:r>
                <a:endParaRPr lang="ko-KR" altLang="en-US" sz="1100" dirty="0"/>
              </a:p>
            </p:txBody>
          </p:sp>
        </p:grp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799836C-D8AC-4234-98AD-9BDE3796FCED}"/>
                </a:ext>
              </a:extLst>
            </p:cNvPr>
            <p:cNvSpPr/>
            <p:nvPr/>
          </p:nvSpPr>
          <p:spPr>
            <a:xfrm>
              <a:off x="2000287" y="2047573"/>
              <a:ext cx="3680653" cy="1666905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B6867DD-2A64-46C5-8EEE-9E16914B61EF}"/>
                </a:ext>
              </a:extLst>
            </p:cNvPr>
            <p:cNvSpPr/>
            <p:nvPr/>
          </p:nvSpPr>
          <p:spPr>
            <a:xfrm>
              <a:off x="1005524" y="4078963"/>
              <a:ext cx="4656261" cy="799948"/>
            </a:xfrm>
            <a:prstGeom prst="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r>
                <a:rPr lang="ko-KR" altLang="en-US" sz="1000" b="0" dirty="0">
                  <a:solidFill>
                    <a:schemeClr val="tx1"/>
                  </a:solidFill>
                </a:rPr>
                <a:t>스킬 습득 조건 해설</a:t>
              </a: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DD54189F-D34C-4E18-9496-5B6D6F7F30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4050" y="2715632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9F666E4-D906-42E9-8FF9-8F531D82286F}"/>
                </a:ext>
              </a:extLst>
            </p:cNvPr>
            <p:cNvSpPr/>
            <p:nvPr/>
          </p:nvSpPr>
          <p:spPr>
            <a:xfrm>
              <a:off x="1005524" y="4084962"/>
              <a:ext cx="4656261" cy="80695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835A29AD-969E-4EFC-825E-6D3EEEC3EF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7355" y="4333424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32A21F7-9E14-4E50-A789-B6F70BE46B09}"/>
                </a:ext>
              </a:extLst>
            </p:cNvPr>
            <p:cNvSpPr txBox="1"/>
            <p:nvPr/>
          </p:nvSpPr>
          <p:spPr>
            <a:xfrm>
              <a:off x="1235745" y="3309285"/>
              <a:ext cx="77859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지구력 </a:t>
              </a:r>
              <a:r>
                <a:rPr lang="en-US" altLang="ko-KR" sz="1050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F5602AB-617A-43F2-BFE0-E45CC3921437}"/>
                </a:ext>
              </a:extLst>
            </p:cNvPr>
            <p:cNvSpPr txBox="1"/>
            <p:nvPr/>
          </p:nvSpPr>
          <p:spPr>
            <a:xfrm>
              <a:off x="1235745" y="3488149"/>
              <a:ext cx="77859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쿨 타임 </a:t>
              </a:r>
              <a:r>
                <a:rPr lang="en-US" altLang="ko-KR" sz="1050" dirty="0">
                  <a:solidFill>
                    <a:schemeClr val="tx1"/>
                  </a:solidFill>
                </a:rPr>
                <a:t>5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125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9335E25-03C9-45D8-B4F4-5E3DD30E1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546555"/>
              </p:ext>
            </p:extLst>
          </p:nvPr>
        </p:nvGraphicFramePr>
        <p:xfrm>
          <a:off x="1660493" y="1389380"/>
          <a:ext cx="231171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718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해금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규칙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차트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942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활성화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03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71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규칙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42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차트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08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3.UI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4612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창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17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설명 창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85497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34030390-7ADB-4EFB-89E5-CFAD30D842F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5602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 </a:t>
            </a:r>
            <a:r>
              <a:rPr lang="en-US" altLang="ko-KR" dirty="0"/>
              <a:t>-</a:t>
            </a:r>
            <a:r>
              <a:rPr lang="ko-KR" altLang="en-US" dirty="0"/>
              <a:t> 개요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866496"/>
              </p:ext>
            </p:extLst>
          </p:nvPr>
        </p:nvGraphicFramePr>
        <p:xfrm>
          <a:off x="1700847" y="2636520"/>
          <a:ext cx="879030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</a:rPr>
                        <a:t>스킬 해금 이란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스킬을 해금하기 위한 조건을 달성하여 스킬을 활성화할 수 있는 상태가 되는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90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플레이어들은 자신이 원하는 스킬을 습득하기 위해서 게임의 다양한 요소들을 연구하고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플레이하게 될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또한 그 과정에서 자연스럽게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및 세력 등에 요소들을 접하게 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092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03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 </a:t>
            </a:r>
            <a:r>
              <a:rPr lang="en-US" altLang="ko-KR" dirty="0"/>
              <a:t>-</a:t>
            </a:r>
            <a:r>
              <a:rPr lang="ko-KR" altLang="en-US" dirty="0"/>
              <a:t> 규칙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545827"/>
              </p:ext>
            </p:extLst>
          </p:nvPr>
        </p:nvGraphicFramePr>
        <p:xfrm>
          <a:off x="1700847" y="2423160"/>
          <a:ext cx="8790305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규칙</a:t>
                      </a:r>
                      <a:endParaRPr lang="en-US" altLang="ko-KR" sz="16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890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스킬을 해금하기 위해서는 해당 스킬의 해금 조건을 모두 만족해야 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66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해금 조건에는 플레이어의 레벨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경지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문파의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계급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비급서의 사용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다른 스킬의 습득이 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746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해금 조건은 하나의 스킬에 복수로 존재할 수 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745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해금 조건이 모두 충족될 경우 해당 스킬은 스킬 습득 가능 상태가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383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습득 가능 상태가 된 스킬은 스킬 창에서 확인할 수 있게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283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213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 </a:t>
            </a:r>
            <a:r>
              <a:rPr lang="en-US" altLang="ko-KR" dirty="0"/>
              <a:t>-</a:t>
            </a:r>
            <a:r>
              <a:rPr lang="ko-KR" altLang="en-US" dirty="0"/>
              <a:t> 차트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DDAC91-298F-4505-98B6-D737525AA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948" y="1328737"/>
            <a:ext cx="1809750" cy="4200525"/>
          </a:xfrm>
          <a:prstGeom prst="rect">
            <a:avLst/>
          </a:prstGeom>
        </p:spPr>
      </p:pic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A60EB73D-5B09-42DC-9F67-10C1E176A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39076"/>
              </p:ext>
            </p:extLst>
          </p:nvPr>
        </p:nvGraphicFramePr>
        <p:xfrm>
          <a:off x="1409700" y="1996440"/>
          <a:ext cx="595376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205">
                  <a:extLst>
                    <a:ext uri="{9D8B030D-6E8A-4147-A177-3AD203B41FA5}">
                      <a16:colId xmlns:a16="http://schemas.microsoft.com/office/drawing/2014/main" val="1337267540"/>
                    </a:ext>
                  </a:extLst>
                </a:gridCol>
                <a:gridCol w="4694555">
                  <a:extLst>
                    <a:ext uri="{9D8B030D-6E8A-4147-A177-3AD203B41FA5}">
                      <a16:colId xmlns:a16="http://schemas.microsoft.com/office/drawing/2014/main" val="203173896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해금 조건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716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레벨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레벨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0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경지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경지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134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계급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내에서의 계급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40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아이템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비급서의 사용 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공헌도의 사용하여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서고에서 획득 등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034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선행 스킬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다른 스킬의 활성화 유무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14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퀘스트의 완료 보상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20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810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습득 </a:t>
            </a:r>
            <a:r>
              <a:rPr lang="en-US" altLang="ko-KR" dirty="0"/>
              <a:t>-</a:t>
            </a:r>
            <a:r>
              <a:rPr lang="ko-KR" altLang="en-US" dirty="0"/>
              <a:t> 개요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478091"/>
              </p:ext>
            </p:extLst>
          </p:nvPr>
        </p:nvGraphicFramePr>
        <p:xfrm>
          <a:off x="1700847" y="2636520"/>
          <a:ext cx="8790305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</a:rPr>
                        <a:t>스킬 습득 이란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 해금 조건을 만족하여 스킬 습득 가능 상태가 된 스킬 포인트를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소비하여 활성화 해서 사용할 수 있는 상태가 되는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90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스킬의 해금 조건을 달성해도 스킬 포인트를 사용하지 않을 경우 해당 스킬을 사용할 수 없다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또한 스킬 포인트는 한정되어 있기에 플레이어는 자신의 게임 플레이 방식에 따라 스킬 포인트를 배치하여 자신만의 스킬 트리를 만들 수 있다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092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37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활성화 </a:t>
            </a:r>
            <a:r>
              <a:rPr lang="en-US" altLang="ko-KR" dirty="0"/>
              <a:t>-</a:t>
            </a:r>
            <a:r>
              <a:rPr lang="ko-KR" altLang="en-US" dirty="0"/>
              <a:t> 규칙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867792"/>
              </p:ext>
            </p:extLst>
          </p:nvPr>
        </p:nvGraphicFramePr>
        <p:xfrm>
          <a:off x="1555591" y="2423160"/>
          <a:ext cx="908081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0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규칙</a:t>
                      </a:r>
                      <a:endParaRPr lang="en-US" altLang="ko-KR" sz="16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890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스킬을 습득하기 위해서는 스킬 창에서 해금된 스킬에 스킬 포인트를 투자하여 활성화 해야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66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포인트는 레벨 업 및 수련으로 획득할 수 있으며 경지별로 얻을 수 있는 한계치가 존재한다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746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활성화시 소비 되는 스킬 포인트는 스킬의 종류에 따라서 다르다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745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상위의 스킬일 수록 소비되는 스킬 포인트의 량이 늘어난다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671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선행 스킬이 활성화 되어있고 활성화에 필요한 스킬 포인트를 보유한 스킬은 테두리가 생긴다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4306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598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활성화 </a:t>
            </a:r>
            <a:r>
              <a:rPr lang="en-US" altLang="ko-KR" dirty="0"/>
              <a:t>-</a:t>
            </a:r>
            <a:r>
              <a:rPr lang="ko-KR" altLang="en-US" dirty="0"/>
              <a:t>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9ED83C-A707-4979-9E88-8EB588BAE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864" y="1153795"/>
            <a:ext cx="5542271" cy="561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40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UI – </a:t>
            </a:r>
            <a:r>
              <a:rPr lang="ko-KR" altLang="en-US" dirty="0"/>
              <a:t>스킬 창</a:t>
            </a:r>
          </a:p>
        </p:txBody>
      </p:sp>
      <p:graphicFrame>
        <p:nvGraphicFramePr>
          <p:cNvPr id="507" name="표 507">
            <a:extLst>
              <a:ext uri="{FF2B5EF4-FFF2-40B4-BE49-F238E27FC236}">
                <a16:creationId xmlns:a16="http://schemas.microsoft.com/office/drawing/2014/main" id="{AB42501C-9E28-4554-95F0-10E756B8C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791303"/>
              </p:ext>
            </p:extLst>
          </p:nvPr>
        </p:nvGraphicFramePr>
        <p:xfrm>
          <a:off x="6611903" y="2514600"/>
          <a:ext cx="487616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8">
                  <a:extLst>
                    <a:ext uri="{9D8B030D-6E8A-4147-A177-3AD203B41FA5}">
                      <a16:colId xmlns:a16="http://schemas.microsoft.com/office/drawing/2014/main" val="3896270061"/>
                    </a:ext>
                  </a:extLst>
                </a:gridCol>
                <a:gridCol w="1195705">
                  <a:extLst>
                    <a:ext uri="{9D8B030D-6E8A-4147-A177-3AD203B41FA5}">
                      <a16:colId xmlns:a16="http://schemas.microsoft.com/office/drawing/2014/main" val="3688716788"/>
                    </a:ext>
                  </a:extLst>
                </a:gridCol>
                <a:gridCol w="3337243">
                  <a:extLst>
                    <a:ext uri="{9D8B030D-6E8A-4147-A177-3AD203B41FA5}">
                      <a16:colId xmlns:a16="http://schemas.microsoft.com/office/drawing/2014/main" val="16022956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별로 스킬을 정리해서 볼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393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스킬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확인 중인 스킬의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736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스킬들을 아이콘으로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668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SP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사용 가능한 스킬 포인트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8952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총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SP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플레이어가 획득한 스킬 포인트의 총합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313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이름으로 검색 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372628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D1EC1142-3E56-44BC-ACC3-7D55CC503719}"/>
              </a:ext>
            </a:extLst>
          </p:cNvPr>
          <p:cNvGrpSpPr/>
          <p:nvPr/>
        </p:nvGrpSpPr>
        <p:grpSpPr>
          <a:xfrm>
            <a:off x="703931" y="1178564"/>
            <a:ext cx="5472304" cy="5462867"/>
            <a:chOff x="732173" y="1103033"/>
            <a:chExt cx="5472304" cy="5462867"/>
          </a:xfrm>
        </p:grpSpPr>
        <p:sp>
          <p:nvSpPr>
            <p:cNvPr id="15" name="사각형: 잘린 한쪽 모서리 14">
              <a:extLst>
                <a:ext uri="{FF2B5EF4-FFF2-40B4-BE49-F238E27FC236}">
                  <a16:creationId xmlns:a16="http://schemas.microsoft.com/office/drawing/2014/main" id="{F3E0CF41-0368-4410-B7CD-A64962915DB0}"/>
                </a:ext>
              </a:extLst>
            </p:cNvPr>
            <p:cNvSpPr/>
            <p:nvPr/>
          </p:nvSpPr>
          <p:spPr>
            <a:xfrm flipH="1">
              <a:off x="1409700" y="1153795"/>
              <a:ext cx="4686300" cy="5412105"/>
            </a:xfrm>
            <a:prstGeom prst="snip1Rect">
              <a:avLst>
                <a:gd name="adj" fmla="val 209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459D1B7-D81C-4C4C-A25A-F6255AEE66C6}"/>
                </a:ext>
              </a:extLst>
            </p:cNvPr>
            <p:cNvSpPr/>
            <p:nvPr/>
          </p:nvSpPr>
          <p:spPr>
            <a:xfrm>
              <a:off x="984738" y="2579604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소림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B0285C8-654D-499E-9F57-A84AC79C76ED}"/>
                </a:ext>
              </a:extLst>
            </p:cNvPr>
            <p:cNvSpPr/>
            <p:nvPr/>
          </p:nvSpPr>
          <p:spPr>
            <a:xfrm>
              <a:off x="984738" y="2893908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무당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E8C0DF3-7475-4D6A-912B-A6EB8ECD0960}"/>
                </a:ext>
              </a:extLst>
            </p:cNvPr>
            <p:cNvSpPr/>
            <p:nvPr/>
          </p:nvSpPr>
          <p:spPr>
            <a:xfrm>
              <a:off x="984738" y="2265300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개방</a:t>
              </a:r>
            </a:p>
          </p:txBody>
        </p:sp>
        <p:sp>
          <p:nvSpPr>
            <p:cNvPr id="456" name="직사각형 455">
              <a:extLst>
                <a:ext uri="{FF2B5EF4-FFF2-40B4-BE49-F238E27FC236}">
                  <a16:creationId xmlns:a16="http://schemas.microsoft.com/office/drawing/2014/main" id="{23484106-6B73-48B7-BA17-51A73978612A}"/>
                </a:ext>
              </a:extLst>
            </p:cNvPr>
            <p:cNvSpPr/>
            <p:nvPr/>
          </p:nvSpPr>
          <p:spPr>
            <a:xfrm>
              <a:off x="984738" y="3527477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곤륜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7" name="직사각형 456">
              <a:extLst>
                <a:ext uri="{FF2B5EF4-FFF2-40B4-BE49-F238E27FC236}">
                  <a16:creationId xmlns:a16="http://schemas.microsoft.com/office/drawing/2014/main" id="{896E1A46-431D-4782-9A14-9E5A5C6AD12A}"/>
                </a:ext>
              </a:extLst>
            </p:cNvPr>
            <p:cNvSpPr/>
            <p:nvPr/>
          </p:nvSpPr>
          <p:spPr>
            <a:xfrm>
              <a:off x="984738" y="3857085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종남</a:t>
              </a:r>
            </a:p>
          </p:txBody>
        </p:sp>
        <p:sp>
          <p:nvSpPr>
            <p:cNvPr id="458" name="직사각형 457">
              <a:extLst>
                <a:ext uri="{FF2B5EF4-FFF2-40B4-BE49-F238E27FC236}">
                  <a16:creationId xmlns:a16="http://schemas.microsoft.com/office/drawing/2014/main" id="{BC81AF2F-6F0A-4E3F-8772-08AF10A05689}"/>
                </a:ext>
              </a:extLst>
            </p:cNvPr>
            <p:cNvSpPr/>
            <p:nvPr/>
          </p:nvSpPr>
          <p:spPr>
            <a:xfrm>
              <a:off x="984738" y="4171389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마교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9" name="직사각형 458">
              <a:extLst>
                <a:ext uri="{FF2B5EF4-FFF2-40B4-BE49-F238E27FC236}">
                  <a16:creationId xmlns:a16="http://schemas.microsoft.com/office/drawing/2014/main" id="{A86D438E-4C8F-418F-9F18-9E3D2FED9E86}"/>
                </a:ext>
              </a:extLst>
            </p:cNvPr>
            <p:cNvSpPr/>
            <p:nvPr/>
          </p:nvSpPr>
          <p:spPr>
            <a:xfrm>
              <a:off x="984738" y="4485693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혈교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0" name="직사각형 459">
              <a:extLst>
                <a:ext uri="{FF2B5EF4-FFF2-40B4-BE49-F238E27FC236}">
                  <a16:creationId xmlns:a16="http://schemas.microsoft.com/office/drawing/2014/main" id="{3125FFD6-B7CA-4F6A-86B6-13E26A0DAC6E}"/>
                </a:ext>
              </a:extLst>
            </p:cNvPr>
            <p:cNvSpPr/>
            <p:nvPr/>
          </p:nvSpPr>
          <p:spPr>
            <a:xfrm>
              <a:off x="984738" y="4815302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하오문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1" name="직사각형 460">
              <a:extLst>
                <a:ext uri="{FF2B5EF4-FFF2-40B4-BE49-F238E27FC236}">
                  <a16:creationId xmlns:a16="http://schemas.microsoft.com/office/drawing/2014/main" id="{B77C40A3-8429-43C7-B0C0-C0A26473A54E}"/>
                </a:ext>
              </a:extLst>
            </p:cNvPr>
            <p:cNvSpPr/>
            <p:nvPr/>
          </p:nvSpPr>
          <p:spPr>
            <a:xfrm>
              <a:off x="984738" y="5129606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일월신교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2" name="직사각형 461">
              <a:extLst>
                <a:ext uri="{FF2B5EF4-FFF2-40B4-BE49-F238E27FC236}">
                  <a16:creationId xmlns:a16="http://schemas.microsoft.com/office/drawing/2014/main" id="{FBD0AF60-85D8-494D-B3C5-9CF8D4D2FB4C}"/>
                </a:ext>
              </a:extLst>
            </p:cNvPr>
            <p:cNvSpPr/>
            <p:nvPr/>
          </p:nvSpPr>
          <p:spPr>
            <a:xfrm>
              <a:off x="984738" y="5443910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좌도방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3" name="직사각형 462">
              <a:extLst>
                <a:ext uri="{FF2B5EF4-FFF2-40B4-BE49-F238E27FC236}">
                  <a16:creationId xmlns:a16="http://schemas.microsoft.com/office/drawing/2014/main" id="{BED9C9DE-2E19-430F-8B1D-A9D01E215D5C}"/>
                </a:ext>
              </a:extLst>
            </p:cNvPr>
            <p:cNvSpPr/>
            <p:nvPr/>
          </p:nvSpPr>
          <p:spPr>
            <a:xfrm>
              <a:off x="984738" y="5758214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우도방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3" name="사각형: 잘린 한쪽 모서리 52">
              <a:extLst>
                <a:ext uri="{FF2B5EF4-FFF2-40B4-BE49-F238E27FC236}">
                  <a16:creationId xmlns:a16="http://schemas.microsoft.com/office/drawing/2014/main" id="{250C1BEF-79DB-4325-8C7F-2E0C38B9396E}"/>
                </a:ext>
              </a:extLst>
            </p:cNvPr>
            <p:cNvSpPr/>
            <p:nvPr/>
          </p:nvSpPr>
          <p:spPr>
            <a:xfrm flipH="1">
              <a:off x="1529862" y="1272479"/>
              <a:ext cx="4440025" cy="5100741"/>
            </a:xfrm>
            <a:prstGeom prst="snip1Rect">
              <a:avLst>
                <a:gd name="adj" fmla="val 2098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844EA888-FB79-4203-B91E-02FBEE4275D7}"/>
                </a:ext>
              </a:extLst>
            </p:cNvPr>
            <p:cNvSpPr/>
            <p:nvPr/>
          </p:nvSpPr>
          <p:spPr>
            <a:xfrm>
              <a:off x="2140903" y="1641810"/>
              <a:ext cx="3626851" cy="4193711"/>
            </a:xfrm>
            <a:prstGeom prst="roundRect">
              <a:avLst>
                <a:gd name="adj" fmla="val 8018"/>
              </a:avLst>
            </a:prstGeom>
            <a:solidFill>
              <a:schemeClr val="accent3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0BE0A22-0552-4E74-A76C-7811BE70FEEE}"/>
                </a:ext>
              </a:extLst>
            </p:cNvPr>
            <p:cNvSpPr/>
            <p:nvPr/>
          </p:nvSpPr>
          <p:spPr>
            <a:xfrm>
              <a:off x="5356585" y="1103033"/>
              <a:ext cx="847892" cy="24281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닫기 </a:t>
              </a:r>
              <a:r>
                <a:rPr lang="en-US" altLang="ko-KR" sz="1200" dirty="0"/>
                <a:t>ESC</a:t>
              </a:r>
              <a:endParaRPr lang="ko-KR" altLang="en-US" sz="1200" dirty="0"/>
            </a:p>
          </p:txBody>
        </p:sp>
        <p:sp>
          <p:nvSpPr>
            <p:cNvPr id="425" name="사각형: 둥근 모서리 424">
              <a:extLst>
                <a:ext uri="{FF2B5EF4-FFF2-40B4-BE49-F238E27FC236}">
                  <a16:creationId xmlns:a16="http://schemas.microsoft.com/office/drawing/2014/main" id="{ADE92162-046B-4D54-B0F6-F8987F6B2015}"/>
                </a:ext>
              </a:extLst>
            </p:cNvPr>
            <p:cNvSpPr/>
            <p:nvPr/>
          </p:nvSpPr>
          <p:spPr>
            <a:xfrm>
              <a:off x="5750169" y="1805144"/>
              <a:ext cx="45719" cy="389906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6" name="사각형: 둥근 모서리 425">
              <a:extLst>
                <a:ext uri="{FF2B5EF4-FFF2-40B4-BE49-F238E27FC236}">
                  <a16:creationId xmlns:a16="http://schemas.microsoft.com/office/drawing/2014/main" id="{708FF318-E756-4A97-AF91-BA878075016D}"/>
                </a:ext>
              </a:extLst>
            </p:cNvPr>
            <p:cNvSpPr/>
            <p:nvPr/>
          </p:nvSpPr>
          <p:spPr>
            <a:xfrm>
              <a:off x="5715001" y="1866271"/>
              <a:ext cx="109216" cy="422385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9" name="직사각형 428">
              <a:extLst>
                <a:ext uri="{FF2B5EF4-FFF2-40B4-BE49-F238E27FC236}">
                  <a16:creationId xmlns:a16="http://schemas.microsoft.com/office/drawing/2014/main" id="{9E0822B6-9064-4B2E-B9FB-CB069433913E}"/>
                </a:ext>
              </a:extLst>
            </p:cNvPr>
            <p:cNvSpPr/>
            <p:nvPr/>
          </p:nvSpPr>
          <p:spPr>
            <a:xfrm>
              <a:off x="3945830" y="6028202"/>
              <a:ext cx="1829710" cy="21436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잘린 한쪽 모서리 15">
              <a:extLst>
                <a:ext uri="{FF2B5EF4-FFF2-40B4-BE49-F238E27FC236}">
                  <a16:creationId xmlns:a16="http://schemas.microsoft.com/office/drawing/2014/main" id="{BCBEC122-7459-4D94-BC52-562AE6CF9278}"/>
                </a:ext>
              </a:extLst>
            </p:cNvPr>
            <p:cNvSpPr/>
            <p:nvPr/>
          </p:nvSpPr>
          <p:spPr>
            <a:xfrm flipV="1">
              <a:off x="1131223" y="1153794"/>
              <a:ext cx="1087331" cy="594023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240A361-7924-4331-A7C5-FED72B009C22}"/>
                </a:ext>
              </a:extLst>
            </p:cNvPr>
            <p:cNvSpPr txBox="1"/>
            <p:nvPr/>
          </p:nvSpPr>
          <p:spPr>
            <a:xfrm>
              <a:off x="1191334" y="1270704"/>
              <a:ext cx="970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스킬 창</a:t>
              </a:r>
            </a:p>
          </p:txBody>
        </p:sp>
        <p:sp>
          <p:nvSpPr>
            <p:cNvPr id="465" name="사각형: 둥근 모서리 464">
              <a:extLst>
                <a:ext uri="{FF2B5EF4-FFF2-40B4-BE49-F238E27FC236}">
                  <a16:creationId xmlns:a16="http://schemas.microsoft.com/office/drawing/2014/main" id="{4B321857-11E4-4F7D-9DE3-DDD9A8623340}"/>
                </a:ext>
              </a:extLst>
            </p:cNvPr>
            <p:cNvSpPr/>
            <p:nvPr/>
          </p:nvSpPr>
          <p:spPr>
            <a:xfrm>
              <a:off x="1607925" y="6001654"/>
              <a:ext cx="1312218" cy="31873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120 / 250</a:t>
              </a:r>
              <a:endParaRPr lang="ko-KR" altLang="en-US" dirty="0"/>
            </a:p>
          </p:txBody>
        </p:sp>
        <p:grpSp>
          <p:nvGrpSpPr>
            <p:cNvPr id="481" name="그룹 480">
              <a:extLst>
                <a:ext uri="{FF2B5EF4-FFF2-40B4-BE49-F238E27FC236}">
                  <a16:creationId xmlns:a16="http://schemas.microsoft.com/office/drawing/2014/main" id="{69A32E9C-B8C7-4874-8DAB-25BC17B1FD9F}"/>
                </a:ext>
              </a:extLst>
            </p:cNvPr>
            <p:cNvGrpSpPr/>
            <p:nvPr/>
          </p:nvGrpSpPr>
          <p:grpSpPr>
            <a:xfrm rot="18875921">
              <a:off x="4002943" y="6058119"/>
              <a:ext cx="102841" cy="179573"/>
              <a:chOff x="7192108" y="2400294"/>
              <a:chExt cx="360000" cy="628608"/>
            </a:xfrm>
          </p:grpSpPr>
          <p:sp>
            <p:nvSpPr>
              <p:cNvPr id="474" name="원형: 비어 있음 473">
                <a:extLst>
                  <a:ext uri="{FF2B5EF4-FFF2-40B4-BE49-F238E27FC236}">
                    <a16:creationId xmlns:a16="http://schemas.microsoft.com/office/drawing/2014/main" id="{07B9F184-11F0-4C77-96F9-8DEFE003C065}"/>
                  </a:ext>
                </a:extLst>
              </p:cNvPr>
              <p:cNvSpPr/>
              <p:nvPr/>
            </p:nvSpPr>
            <p:spPr>
              <a:xfrm>
                <a:off x="7192108" y="2400294"/>
                <a:ext cx="360000" cy="360000"/>
              </a:xfrm>
              <a:prstGeom prst="donut">
                <a:avLst>
                  <a:gd name="adj" fmla="val 539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6" name="직선 연결선 475">
                <a:extLst>
                  <a:ext uri="{FF2B5EF4-FFF2-40B4-BE49-F238E27FC236}">
                    <a16:creationId xmlns:a16="http://schemas.microsoft.com/office/drawing/2014/main" id="{F6D770CF-8DDB-4EDC-82A9-E3A0CC95FC12}"/>
                  </a:ext>
                </a:extLst>
              </p:cNvPr>
              <p:cNvCxnSpPr>
                <a:cxnSpLocks/>
                <a:stCxn id="474" idx="4"/>
              </p:cNvCxnSpPr>
              <p:nvPr/>
            </p:nvCxnSpPr>
            <p:spPr>
              <a:xfrm>
                <a:off x="7372108" y="2760294"/>
                <a:ext cx="0" cy="268608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9" name="타원 478">
                <a:extLst>
                  <a:ext uri="{FF2B5EF4-FFF2-40B4-BE49-F238E27FC236}">
                    <a16:creationId xmlns:a16="http://schemas.microsoft.com/office/drawing/2014/main" id="{5DC1BEF6-58C0-4002-B7D1-ECABED680B17}"/>
                  </a:ext>
                </a:extLst>
              </p:cNvPr>
              <p:cNvSpPr/>
              <p:nvPr/>
            </p:nvSpPr>
            <p:spPr>
              <a:xfrm>
                <a:off x="7430811" y="2603302"/>
                <a:ext cx="59289" cy="592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85" name="그림 484">
              <a:extLst>
                <a:ext uri="{FF2B5EF4-FFF2-40B4-BE49-F238E27FC236}">
                  <a16:creationId xmlns:a16="http://schemas.microsoft.com/office/drawing/2014/main" id="{FD01D92D-4CA5-45BC-A15A-7AE285EE36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655"/>
            <a:stretch/>
          </p:blipFill>
          <p:spPr>
            <a:xfrm>
              <a:off x="2445186" y="2057956"/>
              <a:ext cx="3057334" cy="3781700"/>
            </a:xfrm>
            <a:prstGeom prst="rect">
              <a:avLst/>
            </a:prstGeom>
          </p:spPr>
        </p:pic>
        <p:sp>
          <p:nvSpPr>
            <p:cNvPr id="510" name="직사각형 509">
              <a:extLst>
                <a:ext uri="{FF2B5EF4-FFF2-40B4-BE49-F238E27FC236}">
                  <a16:creationId xmlns:a16="http://schemas.microsoft.com/office/drawing/2014/main" id="{0C0AD466-3D59-4F50-A25C-D6B630993EBB}"/>
                </a:ext>
              </a:extLst>
            </p:cNvPr>
            <p:cNvSpPr/>
            <p:nvPr/>
          </p:nvSpPr>
          <p:spPr>
            <a:xfrm>
              <a:off x="867586" y="2179598"/>
              <a:ext cx="721388" cy="3899363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8" name="타원 507">
              <a:extLst>
                <a:ext uri="{FF2B5EF4-FFF2-40B4-BE49-F238E27FC236}">
                  <a16:creationId xmlns:a16="http://schemas.microsoft.com/office/drawing/2014/main" id="{0F987CE0-B91D-43DB-AF5B-06B6BDC3EC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2173" y="1999585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455" name="직사각형 454">
              <a:extLst>
                <a:ext uri="{FF2B5EF4-FFF2-40B4-BE49-F238E27FC236}">
                  <a16:creationId xmlns:a16="http://schemas.microsoft.com/office/drawing/2014/main" id="{4695F91C-8A62-40A9-926B-FE2B0D08D0AF}"/>
                </a:ext>
              </a:extLst>
            </p:cNvPr>
            <p:cNvSpPr/>
            <p:nvPr/>
          </p:nvSpPr>
          <p:spPr>
            <a:xfrm>
              <a:off x="984738" y="3213173"/>
              <a:ext cx="1000819" cy="2699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화산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2" name="직사각형 511">
              <a:extLst>
                <a:ext uri="{FF2B5EF4-FFF2-40B4-BE49-F238E27FC236}">
                  <a16:creationId xmlns:a16="http://schemas.microsoft.com/office/drawing/2014/main" id="{118097C4-1217-47CF-BA57-4187D715D98E}"/>
                </a:ext>
              </a:extLst>
            </p:cNvPr>
            <p:cNvSpPr/>
            <p:nvPr/>
          </p:nvSpPr>
          <p:spPr>
            <a:xfrm>
              <a:off x="947577" y="3163002"/>
              <a:ext cx="1101025" cy="364475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3" name="직사각형 512">
              <a:extLst>
                <a:ext uri="{FF2B5EF4-FFF2-40B4-BE49-F238E27FC236}">
                  <a16:creationId xmlns:a16="http://schemas.microsoft.com/office/drawing/2014/main" id="{7401B38F-AD90-41E5-9303-D56A6A1A384B}"/>
                </a:ext>
              </a:extLst>
            </p:cNvPr>
            <p:cNvSpPr/>
            <p:nvPr/>
          </p:nvSpPr>
          <p:spPr>
            <a:xfrm>
              <a:off x="1699120" y="6003886"/>
              <a:ext cx="480214" cy="318734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4" name="직사각형 513">
              <a:extLst>
                <a:ext uri="{FF2B5EF4-FFF2-40B4-BE49-F238E27FC236}">
                  <a16:creationId xmlns:a16="http://schemas.microsoft.com/office/drawing/2014/main" id="{4BA88CD3-B9D2-426F-A8C0-C5272AC9D4F7}"/>
                </a:ext>
              </a:extLst>
            </p:cNvPr>
            <p:cNvSpPr/>
            <p:nvPr/>
          </p:nvSpPr>
          <p:spPr>
            <a:xfrm>
              <a:off x="2351987" y="6003886"/>
              <a:ext cx="480214" cy="318734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직사각형 514">
              <a:extLst>
                <a:ext uri="{FF2B5EF4-FFF2-40B4-BE49-F238E27FC236}">
                  <a16:creationId xmlns:a16="http://schemas.microsoft.com/office/drawing/2014/main" id="{7C6AF0BD-AFDD-4D25-A8D5-CE63E2EA65F9}"/>
                </a:ext>
              </a:extLst>
            </p:cNvPr>
            <p:cNvSpPr/>
            <p:nvPr/>
          </p:nvSpPr>
          <p:spPr>
            <a:xfrm>
              <a:off x="3928245" y="6002626"/>
              <a:ext cx="1878387" cy="269988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1" name="직사각형 520">
              <a:extLst>
                <a:ext uri="{FF2B5EF4-FFF2-40B4-BE49-F238E27FC236}">
                  <a16:creationId xmlns:a16="http://schemas.microsoft.com/office/drawing/2014/main" id="{E098CC0A-4883-4DB9-B690-5231654C9C00}"/>
                </a:ext>
              </a:extLst>
            </p:cNvPr>
            <p:cNvSpPr/>
            <p:nvPr/>
          </p:nvSpPr>
          <p:spPr>
            <a:xfrm>
              <a:off x="2410519" y="2023508"/>
              <a:ext cx="3196005" cy="381614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3" name="타원 522">
              <a:extLst>
                <a:ext uri="{FF2B5EF4-FFF2-40B4-BE49-F238E27FC236}">
                  <a16:creationId xmlns:a16="http://schemas.microsoft.com/office/drawing/2014/main" id="{AC9A8E19-6961-4F3A-A8DA-64A1EF741F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2173" y="3009713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524" name="타원 523">
              <a:extLst>
                <a:ext uri="{FF2B5EF4-FFF2-40B4-BE49-F238E27FC236}">
                  <a16:creationId xmlns:a16="http://schemas.microsoft.com/office/drawing/2014/main" id="{948EA565-BD12-477F-B03E-802372DB40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8841" y="2001916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234307B3-C109-4A27-B314-D680ED0081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63772" y="5647307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528" name="타원 527">
              <a:extLst>
                <a:ext uri="{FF2B5EF4-FFF2-40B4-BE49-F238E27FC236}">
                  <a16:creationId xmlns:a16="http://schemas.microsoft.com/office/drawing/2014/main" id="{A3E23520-D58E-4AE8-84F2-FB7AB6EB5F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5198" y="5647307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529" name="타원 528">
              <a:extLst>
                <a:ext uri="{FF2B5EF4-FFF2-40B4-BE49-F238E27FC236}">
                  <a16:creationId xmlns:a16="http://schemas.microsoft.com/office/drawing/2014/main" id="{19653C07-1F5E-4EC9-A25F-7E99057878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8545" y="5972082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A731DC6-FAC3-4CBB-9007-0AC7E50DA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3580" y="4781451"/>
              <a:ext cx="430295" cy="43029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0C032FB-0770-4D49-AFB7-98CBB8B6572E}"/>
                </a:ext>
              </a:extLst>
            </p:cNvPr>
            <p:cNvSpPr/>
            <p:nvPr/>
          </p:nvSpPr>
          <p:spPr>
            <a:xfrm>
              <a:off x="4563559" y="4648200"/>
              <a:ext cx="1211981" cy="11465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스킬 아이콘을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마우스 왼쪽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더블 클릭해서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해당 스킬의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스킬 </a:t>
              </a:r>
              <a:r>
                <a:rPr lang="en-US" altLang="ko-KR" sz="1200" dirty="0">
                  <a:solidFill>
                    <a:schemeClr val="tx1"/>
                  </a:solidFill>
                </a:rPr>
                <a:t>‘</a:t>
              </a:r>
              <a:r>
                <a:rPr lang="ko-KR" altLang="en-US" sz="1200" dirty="0">
                  <a:solidFill>
                    <a:schemeClr val="tx1"/>
                  </a:solidFill>
                </a:rPr>
                <a:t>설명 창</a:t>
              </a:r>
              <a:r>
                <a:rPr lang="en-US" altLang="ko-KR" sz="1200" dirty="0">
                  <a:solidFill>
                    <a:schemeClr val="tx1"/>
                  </a:solidFill>
                </a:rPr>
                <a:t>’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팝업</a:t>
              </a: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7C1C02C2-9593-49E1-941E-9F66844CC5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45339" y="3104559"/>
              <a:ext cx="360000" cy="360000"/>
            </a:xfrm>
            <a:prstGeom prst="round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1EE7DAA3-D017-4FDB-AABF-5A0A3E216D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1089" y="3625265"/>
              <a:ext cx="360000" cy="360000"/>
            </a:xfrm>
            <a:prstGeom prst="round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8B9605FA-A6B1-428D-841C-06CC9A8280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90917" y="3625265"/>
              <a:ext cx="360000" cy="360000"/>
            </a:xfrm>
            <a:prstGeom prst="round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045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Pages>17</Pages>
  <Words>531</Words>
  <Characters>0</Characters>
  <Application>Microsoft Office PowerPoint</Application>
  <DocSecurity>0</DocSecurity>
  <PresentationFormat>와이드스크린</PresentationFormat>
  <Lines>0</Lines>
  <Paragraphs>143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스킬 시스템 기획서 (해금, 활성화)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스토리 기획서</dc:title>
  <dc:creator>User</dc:creator>
  <cp:lastModifiedBy>User</cp:lastModifiedBy>
  <cp:revision>586</cp:revision>
  <dcterms:modified xsi:type="dcterms:W3CDTF">2024-02-19T10:38:36Z</dcterms:modified>
  <cp:version>9.103.97.45139</cp:version>
</cp:coreProperties>
</file>