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31"/>
  </p:notesMasterIdLst>
  <p:sldIdLst>
    <p:sldId id="258" r:id="rId2"/>
    <p:sldId id="266" r:id="rId3"/>
    <p:sldId id="265" r:id="rId4"/>
    <p:sldId id="267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7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  <p15:guide id="3" orient="horz" pos="730" userDrawn="1">
          <p15:clr>
            <a:srgbClr val="A4A3A4"/>
          </p15:clr>
        </p15:guide>
        <p15:guide id="4" pos="435" userDrawn="1">
          <p15:clr>
            <a:srgbClr val="A4A3A4"/>
          </p15:clr>
        </p15:guide>
        <p15:guide id="5" pos="7239" userDrawn="1">
          <p15:clr>
            <a:srgbClr val="A4A3A4"/>
          </p15:clr>
        </p15:guide>
        <p15:guide id="6" pos="888" userDrawn="1">
          <p15:clr>
            <a:srgbClr val="A4A3A4"/>
          </p15:clr>
        </p15:guide>
        <p15:guide id="7" pos="67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62" autoAdjust="0"/>
    <p:restoredTop sz="94660"/>
  </p:normalViewPr>
  <p:slideViewPr>
    <p:cSldViewPr snapToGrid="0" snapToObjects="1" showGuides="1">
      <p:cViewPr>
        <p:scale>
          <a:sx n="100" d="100"/>
          <a:sy n="100" d="100"/>
        </p:scale>
        <p:origin x="1164" y="-504"/>
      </p:cViewPr>
      <p:guideLst>
        <p:guide orient="horz" pos="2160"/>
        <p:guide pos="3839"/>
        <p:guide orient="horz" pos="730"/>
        <p:guide pos="435"/>
        <p:guide pos="7239"/>
        <p:guide pos="888"/>
        <p:guide pos="67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9E71-8129-4905-BAC0-51D65A0C1379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F6640-3034-492F-A26D-95594A5E2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7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A75C9-DAEE-448A-8EB3-448FD6247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8E103-7DA7-48A4-9C4F-2B2E2819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8AB0F-87AA-431A-B422-E3E2DBCD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5B6DC-6F15-43B6-803D-60B9DE90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FC760-B5E9-4C1A-B8F5-E4E40C6B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42A2F-B72B-4315-9E4D-8EDEFAC3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5A7965-6B8A-4AFD-8604-EAE2D0D4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EAC8F-342B-4FB0-9B04-1485758D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52C5A-8114-443C-A4A7-B3CBFA36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CF0B2-0039-4B97-92B3-1AFCC615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B0F8C-6CD6-45C7-89BB-ABAC9A00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6FE64-3D45-4BDC-90E0-E0EAAB989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32139-598D-4F01-904A-EA8224BB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AD87B-1ED8-4796-9B42-37397274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F3665-08DB-4F5F-80D0-8D0BE97A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6D7E8-DCD0-41CA-844A-194F9A8B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4A070-B1EE-4A84-B704-067A5CEC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57C59-7146-442A-95D4-A7DF19B2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23D6941-6B33-4834-BC65-A333846D27E6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A0D14-F4DA-4BF2-8007-16C3BC62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DC8DA-0288-4CD9-839E-BE980CCA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7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8B75D-2E65-46CA-8194-424CF196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F9746-B33F-4509-A620-5D987116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82529-CD44-4BEE-BB22-5BE310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E3AE6-B5BE-450C-AF60-DB81A264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D75AA-07AA-461A-A486-3F21CEC5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6441-379C-4189-89B6-2B54FDDB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2964F-0FE4-4BB1-A0E2-C1EF0B8F0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F60A2A-6873-42E2-B510-F7D9F697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104AA-81EF-4CD7-9B7D-66A9C28A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43F4F-426A-4C95-BE41-55BFA288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1D0FA-68D0-4643-8F27-FBA8DCB4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C33BC-0EFF-4D83-ADBC-C1E18F1E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44E0B-B353-4A44-B7F1-29FC3C80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1E53E-A1E6-4912-A023-ED7CCC3A5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9F8BC-F7FC-4A2F-86EE-781A23F1C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C5D2D-08AF-4D3A-941B-5C5ADDF97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75DD99-DFE9-420F-B073-67021DCA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73BE3E-292C-4142-93C6-A90C53EF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2F12F9-BBDE-4333-8902-839D850B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5298-AF93-4794-827C-4EAFB45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E603F9-6F9B-4CE6-8AF9-6F6B69BA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0A45E4-3213-455C-8CD8-2537DF25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ACEE6-4693-40A5-962A-7CE1C99E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1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F73C4-01C9-4D61-A2B2-F38ACF84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1ECFC0-6E31-468F-A388-8FFA004C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C42B2-5452-4B6D-AD24-06DBDA2B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2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3DB6D-55CE-4AAA-8140-304118BD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A4D3B-EA5C-48B5-B0CA-BF9F0D6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F8B2A-E06C-4304-84D8-53DFDFEE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8733D-4B68-4F16-BDD4-5C24A23F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985A2-6B76-4705-B6C8-C1D1B039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44948-F248-42E0-89A1-B7438F1A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1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95F9-D5FF-426F-97B0-8676F260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11FAB9-2DD4-4192-A957-A7C5D631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2564A-F0A1-45EF-9BD2-292FBAD9B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EFF99-36FF-4E22-804A-97B300A9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12C86-C801-4FC5-8C5F-3EE3FEC3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E593E-6890-4676-95D1-C4F82ACB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B78B3-F12F-425B-AE0A-C00A02A1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8A027-C258-4A88-B11C-C654F64A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3998E-841F-468D-BA4E-E4246FA95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6941-6B33-4834-BC65-A333846D27E6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746FD-C7FF-498B-8203-4E3074A09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DCE5A-EF05-442D-923A-FDAB8DF67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0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스킬 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 dirty="0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A67BEF-8182-54B1-9C2C-F75928084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6DCFC10-0B25-9E5B-A9BC-310F7813383C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곤륜</a:t>
            </a:r>
            <a:r>
              <a:rPr lang="ko-KR" altLang="en-US" dirty="0"/>
              <a:t> 스킬 컨셉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964BB45-4DE9-13C6-D49A-8E9BA161B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036199"/>
              </p:ext>
            </p:extLst>
          </p:nvPr>
        </p:nvGraphicFramePr>
        <p:xfrm>
          <a:off x="1053306" y="1158875"/>
          <a:ext cx="1008221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28">
                  <a:extLst>
                    <a:ext uri="{9D8B030D-6E8A-4147-A177-3AD203B41FA5}">
                      <a16:colId xmlns:a16="http://schemas.microsoft.com/office/drawing/2014/main" val="1304250842"/>
                    </a:ext>
                  </a:extLst>
                </a:gridCol>
                <a:gridCol w="943028">
                  <a:extLst>
                    <a:ext uri="{9D8B030D-6E8A-4147-A177-3AD203B41FA5}">
                      <a16:colId xmlns:a16="http://schemas.microsoft.com/office/drawing/2014/main" val="2541424092"/>
                    </a:ext>
                  </a:extLst>
                </a:gridCol>
                <a:gridCol w="8196157">
                  <a:extLst>
                    <a:ext uri="{9D8B030D-6E8A-4147-A177-3AD203B41FA5}">
                      <a16:colId xmlns:a16="http://schemas.microsoft.com/office/drawing/2014/main" val="2616997989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곤륜에서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배울 수 있는 스킬들로 높은 기동성을 중심으로 전투를 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6727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05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다양한 종류의 이동 스킬과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이동 스킬과 연계 시 효과가 증가하는 스킬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241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이동 스킬 사용 시 기능을 추가하는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이동 거리에 비례하여 다음 공격을 강화하는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0803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0752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0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681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DF77F-D992-5495-5C40-7B094F16C2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5CF02F4-7BE2-18BF-BBDE-A2A2E74626B3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종남 스킬 컨셉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DC3BE87-D770-399F-2A65-1B9A64C30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841738"/>
              </p:ext>
            </p:extLst>
          </p:nvPr>
        </p:nvGraphicFramePr>
        <p:xfrm>
          <a:off x="1053306" y="1160878"/>
          <a:ext cx="1008221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28">
                  <a:extLst>
                    <a:ext uri="{9D8B030D-6E8A-4147-A177-3AD203B41FA5}">
                      <a16:colId xmlns:a16="http://schemas.microsoft.com/office/drawing/2014/main" val="1304250842"/>
                    </a:ext>
                  </a:extLst>
                </a:gridCol>
                <a:gridCol w="943028">
                  <a:extLst>
                    <a:ext uri="{9D8B030D-6E8A-4147-A177-3AD203B41FA5}">
                      <a16:colId xmlns:a16="http://schemas.microsoft.com/office/drawing/2014/main" val="2541424092"/>
                    </a:ext>
                  </a:extLst>
                </a:gridCol>
                <a:gridCol w="8196157">
                  <a:extLst>
                    <a:ext uri="{9D8B030D-6E8A-4147-A177-3AD203B41FA5}">
                      <a16:colId xmlns:a16="http://schemas.microsoft.com/office/drawing/2014/main" val="2616997989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종남에서 배울 수 있는 스킬들로 검을 사용한 방어와 반격을 중심으로 전투를 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6727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05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공격을 방어하고 반격하는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충전하여 느리지만 강한 공격을 하는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241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방어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반격 성공 시 능력치를 증가 시키는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완전 충전 시 기능을 추가하는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0803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0752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0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8280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B4A83C-4A94-DF38-9928-B4B6DAA90C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E54EF5E-CAF5-8B50-146C-A5B9B1447FB5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마교</a:t>
            </a:r>
            <a:r>
              <a:rPr lang="ko-KR" altLang="en-US" dirty="0"/>
              <a:t> 스킬 컨셉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02F4642-86FE-8F15-EDEA-C3B13CCB00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805451"/>
              </p:ext>
            </p:extLst>
          </p:nvPr>
        </p:nvGraphicFramePr>
        <p:xfrm>
          <a:off x="1053306" y="1158875"/>
          <a:ext cx="1008221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28">
                  <a:extLst>
                    <a:ext uri="{9D8B030D-6E8A-4147-A177-3AD203B41FA5}">
                      <a16:colId xmlns:a16="http://schemas.microsoft.com/office/drawing/2014/main" val="1304250842"/>
                    </a:ext>
                  </a:extLst>
                </a:gridCol>
                <a:gridCol w="943028">
                  <a:extLst>
                    <a:ext uri="{9D8B030D-6E8A-4147-A177-3AD203B41FA5}">
                      <a16:colId xmlns:a16="http://schemas.microsoft.com/office/drawing/2014/main" val="2541424092"/>
                    </a:ext>
                  </a:extLst>
                </a:gridCol>
                <a:gridCol w="8196157">
                  <a:extLst>
                    <a:ext uri="{9D8B030D-6E8A-4147-A177-3AD203B41FA5}">
                      <a16:colId xmlns:a16="http://schemas.microsoft.com/office/drawing/2014/main" val="2616997989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마교에서 배울 수 있는 스킬들로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마기를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사용하여 전투를 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6727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05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마기를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사용해 능력치를 증가 시키는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마기를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사용해 적을 공격하는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241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마기의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보유량을 증가시키는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마기의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보유량에 비례하여 능력치를 증가 시키는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0803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0752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0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6093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EE67F-2B59-FE48-7345-078264C19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47619B4-5114-5461-83B1-908F8C66FCE6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혈교</a:t>
            </a:r>
            <a:r>
              <a:rPr lang="ko-KR" altLang="en-US" dirty="0"/>
              <a:t> 스킬 컨셉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CE9B0AD-4856-A030-514A-1505690D3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858386"/>
              </p:ext>
            </p:extLst>
          </p:nvPr>
        </p:nvGraphicFramePr>
        <p:xfrm>
          <a:off x="1053306" y="1158875"/>
          <a:ext cx="1008221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28">
                  <a:extLst>
                    <a:ext uri="{9D8B030D-6E8A-4147-A177-3AD203B41FA5}">
                      <a16:colId xmlns:a16="http://schemas.microsoft.com/office/drawing/2014/main" val="1304250842"/>
                    </a:ext>
                  </a:extLst>
                </a:gridCol>
                <a:gridCol w="943028">
                  <a:extLst>
                    <a:ext uri="{9D8B030D-6E8A-4147-A177-3AD203B41FA5}">
                      <a16:colId xmlns:a16="http://schemas.microsoft.com/office/drawing/2014/main" val="2541424092"/>
                    </a:ext>
                  </a:extLst>
                </a:gridCol>
                <a:gridCol w="8196157">
                  <a:extLst>
                    <a:ext uri="{9D8B030D-6E8A-4147-A177-3AD203B41FA5}">
                      <a16:colId xmlns:a16="http://schemas.microsoft.com/office/drawing/2014/main" val="2616997989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혈교에서 배울 수 있는 스킬들로 피와 독을 사용하여 전투를 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6727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05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체력을 소비하여 능력치를 상승 시키는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체력을 소비하여 적을 공격하는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241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공격 시 상대의 체력을 흡수하는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체력 소비 시 공격에 독 피해를 추가하는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0803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0752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0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9924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24559-D39E-7125-F9DC-916A6402F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5845A9F-934C-D15E-8422-8EA22C2BD08A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하오문</a:t>
            </a:r>
            <a:r>
              <a:rPr lang="ko-KR" altLang="en-US" dirty="0"/>
              <a:t> 스킬 컨셉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769134-C322-D38F-5FB9-DA31C9614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87278"/>
              </p:ext>
            </p:extLst>
          </p:nvPr>
        </p:nvGraphicFramePr>
        <p:xfrm>
          <a:off x="1053306" y="1158875"/>
          <a:ext cx="10082213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28">
                  <a:extLst>
                    <a:ext uri="{9D8B030D-6E8A-4147-A177-3AD203B41FA5}">
                      <a16:colId xmlns:a16="http://schemas.microsoft.com/office/drawing/2014/main" val="1304250842"/>
                    </a:ext>
                  </a:extLst>
                </a:gridCol>
                <a:gridCol w="943028">
                  <a:extLst>
                    <a:ext uri="{9D8B030D-6E8A-4147-A177-3AD203B41FA5}">
                      <a16:colId xmlns:a16="http://schemas.microsoft.com/office/drawing/2014/main" val="2541424092"/>
                    </a:ext>
                  </a:extLst>
                </a:gridCol>
                <a:gridCol w="8196157">
                  <a:extLst>
                    <a:ext uri="{9D8B030D-6E8A-4147-A177-3AD203B41FA5}">
                      <a16:colId xmlns:a16="http://schemas.microsoft.com/office/drawing/2014/main" val="2616997989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하오문에서 전투 스킬은 전무하며 거래에 활용되는 스킬들이 존재한다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6727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05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없음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241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0803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0752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아이템 판매 시 수익을 증가 시키는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아이템 구매 시 비용을 감소 시키는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0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7386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EA024-2215-4C50-7A51-01353A34C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35AC7A6-D14E-61BD-AE0E-73888C8226B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일월신교</a:t>
            </a:r>
            <a:r>
              <a:rPr lang="ko-KR" altLang="en-US" dirty="0"/>
              <a:t> 스킬 컨셉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F387DBA-AEE1-032D-5C47-EB0E511231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733067"/>
              </p:ext>
            </p:extLst>
          </p:nvPr>
        </p:nvGraphicFramePr>
        <p:xfrm>
          <a:off x="1053306" y="1158875"/>
          <a:ext cx="1008221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28">
                  <a:extLst>
                    <a:ext uri="{9D8B030D-6E8A-4147-A177-3AD203B41FA5}">
                      <a16:colId xmlns:a16="http://schemas.microsoft.com/office/drawing/2014/main" val="1304250842"/>
                    </a:ext>
                  </a:extLst>
                </a:gridCol>
                <a:gridCol w="943028">
                  <a:extLst>
                    <a:ext uri="{9D8B030D-6E8A-4147-A177-3AD203B41FA5}">
                      <a16:colId xmlns:a16="http://schemas.microsoft.com/office/drawing/2014/main" val="2541424092"/>
                    </a:ext>
                  </a:extLst>
                </a:gridCol>
                <a:gridCol w="8196157">
                  <a:extLst>
                    <a:ext uri="{9D8B030D-6E8A-4147-A177-3AD203B41FA5}">
                      <a16:colId xmlns:a16="http://schemas.microsoft.com/office/drawing/2014/main" val="2616997989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일월신교에서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배울 수 있는 스킬들로 달의 무공과 해의 도술을 사용해 전투를 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6727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05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적에게 달의 표식을 새기는 무공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적에게 해의 표식을 새기는 도술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241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달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해의 표식이 새겨진 적에게 다른 표식을 새겼을 때 피해를 주는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표식에 추가 기능을 추가하는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0803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0752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0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33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4A993F-7A56-4463-0E65-A14DFC2D7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D89E32E-C9BF-2586-F129-B48EE9323D8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좌도방</a:t>
            </a:r>
            <a:r>
              <a:rPr lang="ko-KR" altLang="en-US" dirty="0"/>
              <a:t> 스킬 컨셉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344804A-69FC-451E-88A9-EB67F74CE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472359"/>
              </p:ext>
            </p:extLst>
          </p:nvPr>
        </p:nvGraphicFramePr>
        <p:xfrm>
          <a:off x="1053306" y="1158875"/>
          <a:ext cx="1008221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28">
                  <a:extLst>
                    <a:ext uri="{9D8B030D-6E8A-4147-A177-3AD203B41FA5}">
                      <a16:colId xmlns:a16="http://schemas.microsoft.com/office/drawing/2014/main" val="1304250842"/>
                    </a:ext>
                  </a:extLst>
                </a:gridCol>
                <a:gridCol w="943028">
                  <a:extLst>
                    <a:ext uri="{9D8B030D-6E8A-4147-A177-3AD203B41FA5}">
                      <a16:colId xmlns:a16="http://schemas.microsoft.com/office/drawing/2014/main" val="2541424092"/>
                    </a:ext>
                  </a:extLst>
                </a:gridCol>
                <a:gridCol w="8196157">
                  <a:extLst>
                    <a:ext uri="{9D8B030D-6E8A-4147-A177-3AD203B41FA5}">
                      <a16:colId xmlns:a16="http://schemas.microsoft.com/office/drawing/2014/main" val="2616997989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좌도방에서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배울 수 있는 스킬들로 주로 부적을 이용한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결계와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저주로 전투를 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6727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05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결계를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쳐서 받는 피해를 감소 시키는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부적을 부착하여 적의 능력치를 감소 시키는 스킬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241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결계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스킬에 추가 효과를 부여하는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저주 스킬에 추가 효과를 부여하는 스킬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0803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0752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0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4415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4C117-A260-8308-3572-700DDEE3F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0ED51FB-35E5-E0C6-4B20-1EA95ECA88F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우도방</a:t>
            </a:r>
            <a:r>
              <a:rPr lang="ko-KR" altLang="en-US" dirty="0"/>
              <a:t> 스킬 컨셉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D080D1C-6744-41D4-9ABC-617715A41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279392"/>
              </p:ext>
            </p:extLst>
          </p:nvPr>
        </p:nvGraphicFramePr>
        <p:xfrm>
          <a:off x="1053306" y="1143293"/>
          <a:ext cx="1008221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28">
                  <a:extLst>
                    <a:ext uri="{9D8B030D-6E8A-4147-A177-3AD203B41FA5}">
                      <a16:colId xmlns:a16="http://schemas.microsoft.com/office/drawing/2014/main" val="1304250842"/>
                    </a:ext>
                  </a:extLst>
                </a:gridCol>
                <a:gridCol w="943028">
                  <a:extLst>
                    <a:ext uri="{9D8B030D-6E8A-4147-A177-3AD203B41FA5}">
                      <a16:colId xmlns:a16="http://schemas.microsoft.com/office/drawing/2014/main" val="2541424092"/>
                    </a:ext>
                  </a:extLst>
                </a:gridCol>
                <a:gridCol w="8196157">
                  <a:extLst>
                    <a:ext uri="{9D8B030D-6E8A-4147-A177-3AD203B41FA5}">
                      <a16:colId xmlns:a16="http://schemas.microsoft.com/office/drawing/2014/main" val="2616997989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우도방에서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배울 수 있는 스킬들로 주로 부적을 이용하지 않는 도술과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체술로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전투를 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6727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05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번개를 내리쳐 적을 공격하는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먼 거리를 빠르게 이동하는 스킬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241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적들의 위치를 파악하는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적의 약점을 파악하는 스킬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0803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0752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0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3212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4C117-A260-8308-3572-700DDEE3F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0ED51FB-35E5-E0C6-4B20-1EA95ECA88F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공용 스킬 목록</a:t>
            </a: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DCC5F8CC-AF20-535F-FC08-06BE58458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624389"/>
              </p:ext>
            </p:extLst>
          </p:nvPr>
        </p:nvGraphicFramePr>
        <p:xfrm>
          <a:off x="1268312" y="1232950"/>
          <a:ext cx="9791902" cy="290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506">
                  <a:extLst>
                    <a:ext uri="{9D8B030D-6E8A-4147-A177-3AD203B41FA5}">
                      <a16:colId xmlns:a16="http://schemas.microsoft.com/office/drawing/2014/main" val="623741653"/>
                    </a:ext>
                  </a:extLst>
                </a:gridCol>
                <a:gridCol w="610085">
                  <a:extLst>
                    <a:ext uri="{9D8B030D-6E8A-4147-A177-3AD203B41FA5}">
                      <a16:colId xmlns:a16="http://schemas.microsoft.com/office/drawing/2014/main" val="2688068265"/>
                    </a:ext>
                  </a:extLst>
                </a:gridCol>
                <a:gridCol w="815975">
                  <a:extLst>
                    <a:ext uri="{9D8B030D-6E8A-4147-A177-3AD203B41FA5}">
                      <a16:colId xmlns:a16="http://schemas.microsoft.com/office/drawing/2014/main" val="323643513"/>
                    </a:ext>
                  </a:extLst>
                </a:gridCol>
                <a:gridCol w="2201863">
                  <a:extLst>
                    <a:ext uri="{9D8B030D-6E8A-4147-A177-3AD203B41FA5}">
                      <a16:colId xmlns:a16="http://schemas.microsoft.com/office/drawing/2014/main" val="132065419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3976363812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3713481373"/>
                    </a:ext>
                  </a:extLst>
                </a:gridCol>
                <a:gridCol w="685506">
                  <a:extLst>
                    <a:ext uri="{9D8B030D-6E8A-4147-A177-3AD203B41FA5}">
                      <a16:colId xmlns:a16="http://schemas.microsoft.com/office/drawing/2014/main" val="3766892405"/>
                    </a:ext>
                  </a:extLst>
                </a:gridCol>
                <a:gridCol w="1004887">
                  <a:extLst>
                    <a:ext uri="{9D8B030D-6E8A-4147-A177-3AD203B41FA5}">
                      <a16:colId xmlns:a16="http://schemas.microsoft.com/office/drawing/2014/main" val="3850392031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2112714656"/>
                    </a:ext>
                  </a:extLst>
                </a:gridCol>
                <a:gridCol w="2111375">
                  <a:extLst>
                    <a:ext uri="{9D8B030D-6E8A-4147-A177-3AD203B41FA5}">
                      <a16:colId xmlns:a16="http://schemas.microsoft.com/office/drawing/2014/main" val="2023589706"/>
                    </a:ext>
                  </a:extLst>
                </a:gridCol>
                <a:gridCol w="494016">
                  <a:extLst>
                    <a:ext uri="{9D8B030D-6E8A-4147-A177-3AD203B41FA5}">
                      <a16:colId xmlns:a16="http://schemas.microsoft.com/office/drawing/2014/main" val="1556979000"/>
                    </a:ext>
                  </a:extLst>
                </a:gridCol>
              </a:tblGrid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방식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시전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발동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타겟팅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효과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효과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쿨타임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55745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긴급 회피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몸을 굴려 공격을 회피한다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즉시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지형 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몸을 굴려 공격을 회피한다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97778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슬라이딩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빠르게 미끄러지며 이동한다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즉시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지형 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자세를 낮추고 일정거리를 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배의 속도로 움직인다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340429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패시브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근력 수련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근력을 수련한다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공격력 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+10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8908545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패시브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지구력 수련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지구력을 수련한다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지구력 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+10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786722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몬스터의 흔적으로 위치를 파악한다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즉시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논타겟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플레이어 근처의 몬스터의 위치를 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 동안 </a:t>
                      </a:r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미니맵에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표시한다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024462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자리에 앉아서 체력과 지구력을 빠르게 회복한다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캐스팅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논타겟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휴식 시간 동안 체력과 지구력을 계속 회복한다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2382246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패시브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기초 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영약 제조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기초적인 영약을 제조한다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재료를 소비하여 영약을 만든다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1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4544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82333B-DAB5-8613-8B5F-D216CE063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02F7B34-E8B6-4EE2-24E2-55947113631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개방 스킬 목록</a:t>
            </a: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9FA568CE-165C-AAA6-C10C-ABA44CC43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175524"/>
              </p:ext>
            </p:extLst>
          </p:nvPr>
        </p:nvGraphicFramePr>
        <p:xfrm>
          <a:off x="129280" y="1173060"/>
          <a:ext cx="11933439" cy="451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506">
                  <a:extLst>
                    <a:ext uri="{9D8B030D-6E8A-4147-A177-3AD203B41FA5}">
                      <a16:colId xmlns:a16="http://schemas.microsoft.com/office/drawing/2014/main" val="623741653"/>
                    </a:ext>
                  </a:extLst>
                </a:gridCol>
                <a:gridCol w="610085">
                  <a:extLst>
                    <a:ext uri="{9D8B030D-6E8A-4147-A177-3AD203B41FA5}">
                      <a16:colId xmlns:a16="http://schemas.microsoft.com/office/drawing/2014/main" val="2688068265"/>
                    </a:ext>
                  </a:extLst>
                </a:gridCol>
                <a:gridCol w="815975">
                  <a:extLst>
                    <a:ext uri="{9D8B030D-6E8A-4147-A177-3AD203B41FA5}">
                      <a16:colId xmlns:a16="http://schemas.microsoft.com/office/drawing/2014/main" val="323643513"/>
                    </a:ext>
                  </a:extLst>
                </a:gridCol>
                <a:gridCol w="3467100">
                  <a:extLst>
                    <a:ext uri="{9D8B030D-6E8A-4147-A177-3AD203B41FA5}">
                      <a16:colId xmlns:a16="http://schemas.microsoft.com/office/drawing/2014/main" val="132065419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3976363812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3713481373"/>
                    </a:ext>
                  </a:extLst>
                </a:gridCol>
                <a:gridCol w="685506">
                  <a:extLst>
                    <a:ext uri="{9D8B030D-6E8A-4147-A177-3AD203B41FA5}">
                      <a16:colId xmlns:a16="http://schemas.microsoft.com/office/drawing/2014/main" val="3766892405"/>
                    </a:ext>
                  </a:extLst>
                </a:gridCol>
                <a:gridCol w="1004887">
                  <a:extLst>
                    <a:ext uri="{9D8B030D-6E8A-4147-A177-3AD203B41FA5}">
                      <a16:colId xmlns:a16="http://schemas.microsoft.com/office/drawing/2014/main" val="3850392031"/>
                    </a:ext>
                  </a:extLst>
                </a:gridCol>
                <a:gridCol w="1363663">
                  <a:extLst>
                    <a:ext uri="{9D8B030D-6E8A-4147-A177-3AD203B41FA5}">
                      <a16:colId xmlns:a16="http://schemas.microsoft.com/office/drawing/2014/main" val="2112714656"/>
                    </a:ext>
                  </a:extLst>
                </a:gridCol>
                <a:gridCol w="2111375">
                  <a:extLst>
                    <a:ext uri="{9D8B030D-6E8A-4147-A177-3AD203B41FA5}">
                      <a16:colId xmlns:a16="http://schemas.microsoft.com/office/drawing/2014/main" val="2023589706"/>
                    </a:ext>
                  </a:extLst>
                </a:gridCol>
                <a:gridCol w="494016">
                  <a:extLst>
                    <a:ext uri="{9D8B030D-6E8A-4147-A177-3AD203B41FA5}">
                      <a16:colId xmlns:a16="http://schemas.microsoft.com/office/drawing/2014/main" val="1556979000"/>
                    </a:ext>
                  </a:extLst>
                </a:gridCol>
              </a:tblGrid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방식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시전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발동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타겟팅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효과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효과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쿨타임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55745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타구봉법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회전격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몸을 한바퀴 돌리며 무기를 수평으로 휘둘러 공격한다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즉시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적군 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공격력 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 150% 2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97778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타구봉법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격추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무기로 적을 찌르며 공격한다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적군 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 220%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340429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타구봉법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승천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적에게 빠르게 이동하여 무기로 </a:t>
                      </a:r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올려친다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 대상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 110% 2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8908545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황룡십팔장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쌍룡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양손으로 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 빠르게 연타한다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 대상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 120% 2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1670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황룡십팔장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</a:t>
                      </a: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승룡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빠르게 적을 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 </a:t>
                      </a:r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올려친다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 대상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 85% 3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2940298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황룡십팔장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</a:t>
                      </a: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회천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팔을 회전 시키며 적을 공격한다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 대상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 250%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6432288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황룡십팔장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</a:t>
                      </a:r>
                    </a:p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잠룡출두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번에 빠르게 </a:t>
                      </a:r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연격을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날려 적의 자세를 무너트리고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강한 한방을 날려 적에게 치명적인 공격을 가한다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 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 50% 5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공격력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* 450%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256963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납견보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개방 특유의 보법으로 적의 공격을 회피한다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지형 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세미 오토 타겟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보법을 시전하는 동안 공격을 회피한다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784616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패시브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취권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취기로 적의 공격을 회피한다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술 계열 아이템 섭취 시 일정 시간 동안 </a:t>
                      </a:r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회피률이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상승하고 받는 데미지가 감소한다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2757890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패시브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회격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적의 공격을 회피할 경우 능력치가 상승한다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공격 회피 성공 시 일시적으로 공격력이 상승한다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22130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패시브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보법 수련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</a:t>
                      </a: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개방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개방의 보법을 수련하여 </a:t>
                      </a:r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회피률을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상승시킨다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회피률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+ 10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579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375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9335E25-03C9-45D8-B4F4-5E3DD30E1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643464"/>
              </p:ext>
            </p:extLst>
          </p:nvPr>
        </p:nvGraphicFramePr>
        <p:xfrm>
          <a:off x="1416050" y="1690688"/>
          <a:ext cx="4679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9950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03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71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42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17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85497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34030390-7ADB-4EFB-89E5-CFAD30D842F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56025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C66535-FA2B-CD0E-DA90-1D63713CC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D0F1BC2-AED2-817C-33EC-71BBB21ADD66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소림 스킬 목록</a:t>
            </a: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A3A4A406-2B0E-8679-920A-86AE53DB85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517892"/>
              </p:ext>
            </p:extLst>
          </p:nvPr>
        </p:nvGraphicFramePr>
        <p:xfrm>
          <a:off x="377456" y="1181480"/>
          <a:ext cx="11433914" cy="4363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275">
                  <a:extLst>
                    <a:ext uri="{9D8B030D-6E8A-4147-A177-3AD203B41FA5}">
                      <a16:colId xmlns:a16="http://schemas.microsoft.com/office/drawing/2014/main" val="623741653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2688068265"/>
                    </a:ext>
                  </a:extLst>
                </a:gridCol>
                <a:gridCol w="815975">
                  <a:extLst>
                    <a:ext uri="{9D8B030D-6E8A-4147-A177-3AD203B41FA5}">
                      <a16:colId xmlns:a16="http://schemas.microsoft.com/office/drawing/2014/main" val="323643513"/>
                    </a:ext>
                  </a:extLst>
                </a:gridCol>
                <a:gridCol w="3138487">
                  <a:extLst>
                    <a:ext uri="{9D8B030D-6E8A-4147-A177-3AD203B41FA5}">
                      <a16:colId xmlns:a16="http://schemas.microsoft.com/office/drawing/2014/main" val="132065419"/>
                    </a:ext>
                  </a:extLst>
                </a:gridCol>
                <a:gridCol w="448404">
                  <a:extLst>
                    <a:ext uri="{9D8B030D-6E8A-4147-A177-3AD203B41FA5}">
                      <a16:colId xmlns:a16="http://schemas.microsoft.com/office/drawing/2014/main" val="3976363812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3713481373"/>
                    </a:ext>
                  </a:extLst>
                </a:gridCol>
                <a:gridCol w="685506">
                  <a:extLst>
                    <a:ext uri="{9D8B030D-6E8A-4147-A177-3AD203B41FA5}">
                      <a16:colId xmlns:a16="http://schemas.microsoft.com/office/drawing/2014/main" val="3766892405"/>
                    </a:ext>
                  </a:extLst>
                </a:gridCol>
                <a:gridCol w="1004887">
                  <a:extLst>
                    <a:ext uri="{9D8B030D-6E8A-4147-A177-3AD203B41FA5}">
                      <a16:colId xmlns:a16="http://schemas.microsoft.com/office/drawing/2014/main" val="3850392031"/>
                    </a:ext>
                  </a:extLst>
                </a:gridCol>
                <a:gridCol w="1363663">
                  <a:extLst>
                    <a:ext uri="{9D8B030D-6E8A-4147-A177-3AD203B41FA5}">
                      <a16:colId xmlns:a16="http://schemas.microsoft.com/office/drawing/2014/main" val="2112714656"/>
                    </a:ext>
                  </a:extLst>
                </a:gridCol>
                <a:gridCol w="2111375">
                  <a:extLst>
                    <a:ext uri="{9D8B030D-6E8A-4147-A177-3AD203B41FA5}">
                      <a16:colId xmlns:a16="http://schemas.microsoft.com/office/drawing/2014/main" val="2023589706"/>
                    </a:ext>
                  </a:extLst>
                </a:gridCol>
                <a:gridCol w="494016">
                  <a:extLst>
                    <a:ext uri="{9D8B030D-6E8A-4147-A177-3AD203B41FA5}">
                      <a16:colId xmlns:a16="http://schemas.microsoft.com/office/drawing/2014/main" val="1556979000"/>
                    </a:ext>
                  </a:extLst>
                </a:gridCol>
              </a:tblGrid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방식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시전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발동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타겟팅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효과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효과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쿨타임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55745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천통격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주먹으로 적을 강하게 타격한다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즉시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적군 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공격력 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 300%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97778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철강격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돌진하며 몸으로 적을 공격한다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적군 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 250%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340429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철륜격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양팔을 벌리며 적을 밀어내며 공격한다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 대상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 130%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8908545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백철격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집중력을 사용하여 강한 공격을 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 대상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 400%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1670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여래신장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집중력을 사용하여 손바닥 모양의 장풍을 날린다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 대상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 350%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2940298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천근추격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높게 뛰어올라 적을 덮친다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 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 250%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6432288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명상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정신을 집중하여 집중력을 회복한다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캐스팅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 타겟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지속 시간 동안 집중력을 회복한다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256963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패시브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깊은 </a:t>
                      </a:r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깨닮음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명상 중 집중력 </a:t>
                      </a:r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회복량을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상승 시킨다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명상으로 회복하는 집중력 회복하는 속도를 증가 시킨다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784616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패시브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금강불괴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명상 중 받는 피해를 감소 시킨다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명상 중에 받는 피해를 감소시킨다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2757890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패시브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만독불침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독을 무효화 시키는 경지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독에 관련된 피해를 무효화 시킨다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22130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패시브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마음의 평화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명상 중 체력을 회복 시킨다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명상 중에 체력을 회복한다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579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5257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3E067-92E1-02DA-5FD2-07E0935F5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A290EF4-6D6B-DEB4-0271-5B6CF90C25A2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무당 스킬 목록</a:t>
            </a: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B465F471-6649-4106-4C9B-DF9DDE167B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963327"/>
              </p:ext>
            </p:extLst>
          </p:nvPr>
        </p:nvGraphicFramePr>
        <p:xfrm>
          <a:off x="57938" y="1166374"/>
          <a:ext cx="12072949" cy="4363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275">
                  <a:extLst>
                    <a:ext uri="{9D8B030D-6E8A-4147-A177-3AD203B41FA5}">
                      <a16:colId xmlns:a16="http://schemas.microsoft.com/office/drawing/2014/main" val="623741653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2688068265"/>
                    </a:ext>
                  </a:extLst>
                </a:gridCol>
                <a:gridCol w="955675">
                  <a:extLst>
                    <a:ext uri="{9D8B030D-6E8A-4147-A177-3AD203B41FA5}">
                      <a16:colId xmlns:a16="http://schemas.microsoft.com/office/drawing/2014/main" val="323643513"/>
                    </a:ext>
                  </a:extLst>
                </a:gridCol>
                <a:gridCol w="3656013">
                  <a:extLst>
                    <a:ext uri="{9D8B030D-6E8A-4147-A177-3AD203B41FA5}">
                      <a16:colId xmlns:a16="http://schemas.microsoft.com/office/drawing/2014/main" val="132065419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3976363812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3713481373"/>
                    </a:ext>
                  </a:extLst>
                </a:gridCol>
                <a:gridCol w="685506">
                  <a:extLst>
                    <a:ext uri="{9D8B030D-6E8A-4147-A177-3AD203B41FA5}">
                      <a16:colId xmlns:a16="http://schemas.microsoft.com/office/drawing/2014/main" val="3766892405"/>
                    </a:ext>
                  </a:extLst>
                </a:gridCol>
                <a:gridCol w="1004887">
                  <a:extLst>
                    <a:ext uri="{9D8B030D-6E8A-4147-A177-3AD203B41FA5}">
                      <a16:colId xmlns:a16="http://schemas.microsoft.com/office/drawing/2014/main" val="3850392031"/>
                    </a:ext>
                  </a:extLst>
                </a:gridCol>
                <a:gridCol w="1774825">
                  <a:extLst>
                    <a:ext uri="{9D8B030D-6E8A-4147-A177-3AD203B41FA5}">
                      <a16:colId xmlns:a16="http://schemas.microsoft.com/office/drawing/2014/main" val="2112714656"/>
                    </a:ext>
                  </a:extLst>
                </a:gridCol>
                <a:gridCol w="1643063">
                  <a:extLst>
                    <a:ext uri="{9D8B030D-6E8A-4147-A177-3AD203B41FA5}">
                      <a16:colId xmlns:a16="http://schemas.microsoft.com/office/drawing/2014/main" val="2023589706"/>
                    </a:ext>
                  </a:extLst>
                </a:gridCol>
                <a:gridCol w="494016">
                  <a:extLst>
                    <a:ext uri="{9D8B030D-6E8A-4147-A177-3AD203B41FA5}">
                      <a16:colId xmlns:a16="http://schemas.microsoft.com/office/drawing/2014/main" val="1556979000"/>
                    </a:ext>
                  </a:extLst>
                </a:gridCol>
              </a:tblGrid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방식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시전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발동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타겟팅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효과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효과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쿨타임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55745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청류검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굳이치는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검기를 길게 늘려 연속으로 휘두르고 강하게 베어 가른다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캐스팅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적군 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지속 중 공격력 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 75% *1</a:t>
                      </a: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마무리 공격력 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 150% * 1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97778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청류검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몰아치는 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검기로 적에게 연속으로 찔러 공격하고 강하게 찌른다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캐스팅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적군 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지속 중 공격력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 85% *1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마무리 공격력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*200% * 1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340429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청류검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휩쓸리는 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검기를 길게 늘리고 회전하며 공격하고 강하게 </a:t>
                      </a:r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올려친다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캐스팅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 대상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지속 중 공격력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 65% *1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마무리 공격력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 180% * 1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8908545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태청검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대하도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검기를 길게 늘려 연속으로 베고 강하게 내려친다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캐스팅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 대상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지속 중 공격력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 90% *1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마무리 공격력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 150% * 1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1670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태청검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청강진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검기를 여러 갈래로 나누어 연속으로 공격하고 하나로 모은 다음 강하게 찌른다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캐스팅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 대상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지속 중 공격력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 100% *1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마무리 공격력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 200% * 1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2940298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태청검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청하류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길게 늘린 검기로 적을 연속으로 </a:t>
                      </a:r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올려쳐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공격하고 강하게 휘둘려 공격한다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캐스팅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 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지속 중 공격력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 75% *1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마무리 공격력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 210% * 1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6432288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태청검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폭류하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검기를 길게 늘려 연속으로 회전하여 공격하고 수평으로 강하게 벤다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캐스팅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 대상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지속 중 공격력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 95% *1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마무리 공격력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 300% * 1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256963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태극혜검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공격을 흘려 적에게 되돌린다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캐스팅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 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공격력 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 (200 +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감소한 </a:t>
                      </a:r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피해량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* 0.6))% * 5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지속 시간 동안 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받는 피해를 감소시킨다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784616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패시브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면면부절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오랜 수련으로 막대한 내력과 지구력을 얻는다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내력 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+ 100</a:t>
                      </a: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지구력 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+ 50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2757890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패시브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몰아치는 강물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몰아치는 강물처럼 무공을 계속 연계하여 적을 공격한다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공격을 연계할 수록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공격력이 상승한다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22130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패시브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잠잠한 수면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적들을 공격을 흘려 피해를 감소 시킨다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무당 스킬 캐스팅 중 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받는 피해를 감소 시킨다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579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6864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F66C07-34B2-9FF0-F370-CEB969BDF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21997DC-A14C-6924-CDAA-55CE72DC8E6A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화산 스킬 목록</a:t>
            </a: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5D5E5302-2DE5-11DF-CA83-D01C9D2ED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278299"/>
              </p:ext>
            </p:extLst>
          </p:nvPr>
        </p:nvGraphicFramePr>
        <p:xfrm>
          <a:off x="96037" y="1166374"/>
          <a:ext cx="11999925" cy="510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275">
                  <a:extLst>
                    <a:ext uri="{9D8B030D-6E8A-4147-A177-3AD203B41FA5}">
                      <a16:colId xmlns:a16="http://schemas.microsoft.com/office/drawing/2014/main" val="623741653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2688068265"/>
                    </a:ext>
                  </a:extLst>
                </a:gridCol>
                <a:gridCol w="1243013">
                  <a:extLst>
                    <a:ext uri="{9D8B030D-6E8A-4147-A177-3AD203B41FA5}">
                      <a16:colId xmlns:a16="http://schemas.microsoft.com/office/drawing/2014/main" val="323643513"/>
                    </a:ext>
                  </a:extLst>
                </a:gridCol>
                <a:gridCol w="3656013">
                  <a:extLst>
                    <a:ext uri="{9D8B030D-6E8A-4147-A177-3AD203B41FA5}">
                      <a16:colId xmlns:a16="http://schemas.microsoft.com/office/drawing/2014/main" val="132065419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3976363812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3713481373"/>
                    </a:ext>
                  </a:extLst>
                </a:gridCol>
                <a:gridCol w="685506">
                  <a:extLst>
                    <a:ext uri="{9D8B030D-6E8A-4147-A177-3AD203B41FA5}">
                      <a16:colId xmlns:a16="http://schemas.microsoft.com/office/drawing/2014/main" val="3766892405"/>
                    </a:ext>
                  </a:extLst>
                </a:gridCol>
                <a:gridCol w="1004887">
                  <a:extLst>
                    <a:ext uri="{9D8B030D-6E8A-4147-A177-3AD203B41FA5}">
                      <a16:colId xmlns:a16="http://schemas.microsoft.com/office/drawing/2014/main" val="3850392031"/>
                    </a:ext>
                  </a:extLst>
                </a:gridCol>
                <a:gridCol w="1395413">
                  <a:extLst>
                    <a:ext uri="{9D8B030D-6E8A-4147-A177-3AD203B41FA5}">
                      <a16:colId xmlns:a16="http://schemas.microsoft.com/office/drawing/2014/main" val="2112714656"/>
                    </a:ext>
                  </a:extLst>
                </a:gridCol>
                <a:gridCol w="1662113">
                  <a:extLst>
                    <a:ext uri="{9D8B030D-6E8A-4147-A177-3AD203B41FA5}">
                      <a16:colId xmlns:a16="http://schemas.microsoft.com/office/drawing/2014/main" val="2023589706"/>
                    </a:ext>
                  </a:extLst>
                </a:gridCol>
                <a:gridCol w="494016">
                  <a:extLst>
                    <a:ext uri="{9D8B030D-6E8A-4147-A177-3AD203B41FA5}">
                      <a16:colId xmlns:a16="http://schemas.microsoft.com/office/drawing/2014/main" val="1556979000"/>
                    </a:ext>
                  </a:extLst>
                </a:gridCol>
              </a:tblGrid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방식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시전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발동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타겟팅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효과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효과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쿨타임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55745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칠매검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매화참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앞으로 전진하며 </a:t>
                      </a:r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내려친후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올려친다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적군 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공격력의 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65% * 1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공격력의 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 * 1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97778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칠매검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매화벽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강한 </a:t>
                      </a:r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참격을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날린다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적군 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150% *1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340429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칠매검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매화류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앞으로 이동하며 베어 공격한다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 대상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90% * 1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8908545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칠매검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매화섬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전방으로 빠르게 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 연속으로 벤다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 대상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75% * 3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1670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낙화검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용오름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위로 회전하며 뛰어 올라 공격한다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 대상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65% * 2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2940298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낙화검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나락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아래로 회전하며 내리쳐 공격한다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공격력의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85% * 3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6432288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이십사수매화검법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매화분분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매화의 형상을 한 수많은 검기가 위에서 빗발친다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 대상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55% * 10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매화 꽃잎 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 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보유 시 사용 가능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매화 꽃잎 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장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소비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15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256963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이십사수매화검법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매영조하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매화의 형상을 한 수많은 검기가 적들을 덮친다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 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공격력의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65% * 8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매화 꽃잎 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장 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보유 시 사용 가능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매화 꽃잎 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장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소비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784616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패시브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매화 만개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화산의 무공 사용 시 매화 꽃잎을 획득한다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최대 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매화 꽃잎을 사용하지 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않는 화산의 스킬 사용시 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매화 꽃잎 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획득한다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2757890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패시브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은은한 매화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매화 꽃잎 소비 시 받는 피해가 감소한다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매화 꽃잎 소비 시 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 시간 동안 받는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피해가 감소한다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22130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패시브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화산의 절기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매화 꽃잎 소비 시 능력치가 상승한다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매화 꽃잎 소비 시 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일정 시간 동안 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공격력이 상승한다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579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5516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FC1F0-E6DA-7111-57AC-8F6995779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FFADE1B-5447-B4C4-5D49-BC308D36358E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곤륜</a:t>
            </a:r>
            <a:r>
              <a:rPr lang="ko-KR" altLang="en-US" dirty="0"/>
              <a:t> 스킬 목록</a:t>
            </a: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B3622B35-A4AF-A65B-6F07-04AB052A9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262629"/>
              </p:ext>
            </p:extLst>
          </p:nvPr>
        </p:nvGraphicFramePr>
        <p:xfrm>
          <a:off x="96037" y="1166374"/>
          <a:ext cx="11999925" cy="4660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275">
                  <a:extLst>
                    <a:ext uri="{9D8B030D-6E8A-4147-A177-3AD203B41FA5}">
                      <a16:colId xmlns:a16="http://schemas.microsoft.com/office/drawing/2014/main" val="623741653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2688068265"/>
                    </a:ext>
                  </a:extLst>
                </a:gridCol>
                <a:gridCol w="1243013">
                  <a:extLst>
                    <a:ext uri="{9D8B030D-6E8A-4147-A177-3AD203B41FA5}">
                      <a16:colId xmlns:a16="http://schemas.microsoft.com/office/drawing/2014/main" val="323643513"/>
                    </a:ext>
                  </a:extLst>
                </a:gridCol>
                <a:gridCol w="3656013">
                  <a:extLst>
                    <a:ext uri="{9D8B030D-6E8A-4147-A177-3AD203B41FA5}">
                      <a16:colId xmlns:a16="http://schemas.microsoft.com/office/drawing/2014/main" val="132065419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3976363812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3713481373"/>
                    </a:ext>
                  </a:extLst>
                </a:gridCol>
                <a:gridCol w="685506">
                  <a:extLst>
                    <a:ext uri="{9D8B030D-6E8A-4147-A177-3AD203B41FA5}">
                      <a16:colId xmlns:a16="http://schemas.microsoft.com/office/drawing/2014/main" val="3766892405"/>
                    </a:ext>
                  </a:extLst>
                </a:gridCol>
                <a:gridCol w="1004887">
                  <a:extLst>
                    <a:ext uri="{9D8B030D-6E8A-4147-A177-3AD203B41FA5}">
                      <a16:colId xmlns:a16="http://schemas.microsoft.com/office/drawing/2014/main" val="3850392031"/>
                    </a:ext>
                  </a:extLst>
                </a:gridCol>
                <a:gridCol w="1395413">
                  <a:extLst>
                    <a:ext uri="{9D8B030D-6E8A-4147-A177-3AD203B41FA5}">
                      <a16:colId xmlns:a16="http://schemas.microsoft.com/office/drawing/2014/main" val="2112714656"/>
                    </a:ext>
                  </a:extLst>
                </a:gridCol>
                <a:gridCol w="1662113">
                  <a:extLst>
                    <a:ext uri="{9D8B030D-6E8A-4147-A177-3AD203B41FA5}">
                      <a16:colId xmlns:a16="http://schemas.microsoft.com/office/drawing/2014/main" val="2023589706"/>
                    </a:ext>
                  </a:extLst>
                </a:gridCol>
                <a:gridCol w="494016">
                  <a:extLst>
                    <a:ext uri="{9D8B030D-6E8A-4147-A177-3AD203B41FA5}">
                      <a16:colId xmlns:a16="http://schemas.microsoft.com/office/drawing/2014/main" val="1556979000"/>
                    </a:ext>
                  </a:extLst>
                </a:gridCol>
              </a:tblGrid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방식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시전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발동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타겟팅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효과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효과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쿨타임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55745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빠르게 연속으로 찔러 공격한다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적군 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75% *2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97778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폭아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강하게 사선으로 내리쳐 공격한다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적군 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250% *1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340429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맹아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적을 빠르고 깊게 찔러 공격한다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 대상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240% *1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8908545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용아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적을 강하게 내리 찍는다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 대상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270% *1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1670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일섬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빠르게 이동하며 적을 벤다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 대상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175% *1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2940298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맹호보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빠르게 뛰어 이동한다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지형 대상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6432288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섬각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보이지 않는 속도로 적 뒤로 이동한다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적군 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대상 몬스터 뒤로 이동한다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256963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무영보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그림자 조차 보이지 않는 속도로 이동한다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지형 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적에게 포착되지 않는다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784616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패시브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격살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 스킬 사용 후 공격 스킬 사용 시 위력이 증가한다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 스킬 사용 후 일정 시간 동안 다음 공격 스킬의 위력이 증가한다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2757890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패시브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맹습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 스킬로 이동한 거리에 비례하여 능력치가 증가한다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 스킬로 이동한 거리에 비례하여 공격력이 증가한다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22130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패시브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민첩한 사냥꾼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 스킬 사용 중 </a:t>
                      </a:r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회피률이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증가한다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이동 스킬 사용 중 </a:t>
                      </a:r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회피률이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증가한다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579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4990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330D79-3D7A-82BC-45A3-B7A119499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F46331F-123C-72E9-5A8C-B4EBB2A5349B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종남 스킬 목록</a:t>
            </a: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3EF716DC-C36E-EEF0-0D0D-A8EEBCDD29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763693"/>
              </p:ext>
            </p:extLst>
          </p:nvPr>
        </p:nvGraphicFramePr>
        <p:xfrm>
          <a:off x="96037" y="1166374"/>
          <a:ext cx="11999925" cy="4363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275">
                  <a:extLst>
                    <a:ext uri="{9D8B030D-6E8A-4147-A177-3AD203B41FA5}">
                      <a16:colId xmlns:a16="http://schemas.microsoft.com/office/drawing/2014/main" val="623741653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2688068265"/>
                    </a:ext>
                  </a:extLst>
                </a:gridCol>
                <a:gridCol w="1243013">
                  <a:extLst>
                    <a:ext uri="{9D8B030D-6E8A-4147-A177-3AD203B41FA5}">
                      <a16:colId xmlns:a16="http://schemas.microsoft.com/office/drawing/2014/main" val="323643513"/>
                    </a:ext>
                  </a:extLst>
                </a:gridCol>
                <a:gridCol w="3656013">
                  <a:extLst>
                    <a:ext uri="{9D8B030D-6E8A-4147-A177-3AD203B41FA5}">
                      <a16:colId xmlns:a16="http://schemas.microsoft.com/office/drawing/2014/main" val="132065419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3976363812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3713481373"/>
                    </a:ext>
                  </a:extLst>
                </a:gridCol>
                <a:gridCol w="685506">
                  <a:extLst>
                    <a:ext uri="{9D8B030D-6E8A-4147-A177-3AD203B41FA5}">
                      <a16:colId xmlns:a16="http://schemas.microsoft.com/office/drawing/2014/main" val="3766892405"/>
                    </a:ext>
                  </a:extLst>
                </a:gridCol>
                <a:gridCol w="1004887">
                  <a:extLst>
                    <a:ext uri="{9D8B030D-6E8A-4147-A177-3AD203B41FA5}">
                      <a16:colId xmlns:a16="http://schemas.microsoft.com/office/drawing/2014/main" val="3850392031"/>
                    </a:ext>
                  </a:extLst>
                </a:gridCol>
                <a:gridCol w="1395413">
                  <a:extLst>
                    <a:ext uri="{9D8B030D-6E8A-4147-A177-3AD203B41FA5}">
                      <a16:colId xmlns:a16="http://schemas.microsoft.com/office/drawing/2014/main" val="2112714656"/>
                    </a:ext>
                  </a:extLst>
                </a:gridCol>
                <a:gridCol w="1662113">
                  <a:extLst>
                    <a:ext uri="{9D8B030D-6E8A-4147-A177-3AD203B41FA5}">
                      <a16:colId xmlns:a16="http://schemas.microsoft.com/office/drawing/2014/main" val="2023589706"/>
                    </a:ext>
                  </a:extLst>
                </a:gridCol>
                <a:gridCol w="494016">
                  <a:extLst>
                    <a:ext uri="{9D8B030D-6E8A-4147-A177-3AD203B41FA5}">
                      <a16:colId xmlns:a16="http://schemas.microsoft.com/office/drawing/2014/main" val="1556979000"/>
                    </a:ext>
                  </a:extLst>
                </a:gridCol>
              </a:tblGrid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방식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시전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발동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타겟팅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효과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효과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쿨타임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55745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유운검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기를 모아 강하게 찔러 공격한다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충전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적군 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175% *1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97778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유운검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기를 모아 강하게 내리쳐 공격한다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충전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적군 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185% *1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340429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유운검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</a:t>
                      </a: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비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기를 모아 강하게 올려 벤다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충전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 대상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155% *1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8908545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유운검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기를 모아 강하게 수평으로 벤다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충전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 대상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170% *1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1670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유운검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중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기를 모으고 전방으로 돌진하여 내려친다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충전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 대상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185% *1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2940298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유운검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괘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기를 모으고 전방으로 뛰어오라 내려친다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충전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지형 대상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250% *1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6432288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유운검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망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기를 모으고 회전하며 내려친다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충전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적군 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120% *2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256963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유운검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맹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기를 모으고 돌진하여 찌른다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충전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지형 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200% *2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784616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패시브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묵검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기를 모으는 중 공격을 방어한다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종남 스킬 충전 중 받는 피해를 방어한다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2757890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패시브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쏘아진 화살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기를 모으는 시간에 비례해 능력치가 상승한다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종남 스킬 충전 시간에 비례하여 공격력이 증가한다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22130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패시브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천하삼십육검법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공격 방어 성공 시 다음 공격이 강해진다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공격 방어 성공 시 다음 공격의 피해가 증가한다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579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0007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B6DBB-08F5-B97C-2864-56C7DE9FA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C6A2A10-9BF6-89AA-6565-07F03CC40674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마교</a:t>
            </a:r>
            <a:r>
              <a:rPr lang="ko-KR" altLang="en-US" dirty="0"/>
              <a:t> 스킬 목록</a:t>
            </a: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A2A494EE-7D25-9123-3902-50F3062945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74726"/>
              </p:ext>
            </p:extLst>
          </p:nvPr>
        </p:nvGraphicFramePr>
        <p:xfrm>
          <a:off x="96037" y="1166374"/>
          <a:ext cx="12139625" cy="4363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275">
                  <a:extLst>
                    <a:ext uri="{9D8B030D-6E8A-4147-A177-3AD203B41FA5}">
                      <a16:colId xmlns:a16="http://schemas.microsoft.com/office/drawing/2014/main" val="623741653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2688068265"/>
                    </a:ext>
                  </a:extLst>
                </a:gridCol>
                <a:gridCol w="1243013">
                  <a:extLst>
                    <a:ext uri="{9D8B030D-6E8A-4147-A177-3AD203B41FA5}">
                      <a16:colId xmlns:a16="http://schemas.microsoft.com/office/drawing/2014/main" val="323643513"/>
                    </a:ext>
                  </a:extLst>
                </a:gridCol>
                <a:gridCol w="3795713">
                  <a:extLst>
                    <a:ext uri="{9D8B030D-6E8A-4147-A177-3AD203B41FA5}">
                      <a16:colId xmlns:a16="http://schemas.microsoft.com/office/drawing/2014/main" val="132065419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3976363812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3713481373"/>
                    </a:ext>
                  </a:extLst>
                </a:gridCol>
                <a:gridCol w="685506">
                  <a:extLst>
                    <a:ext uri="{9D8B030D-6E8A-4147-A177-3AD203B41FA5}">
                      <a16:colId xmlns:a16="http://schemas.microsoft.com/office/drawing/2014/main" val="3766892405"/>
                    </a:ext>
                  </a:extLst>
                </a:gridCol>
                <a:gridCol w="1004887">
                  <a:extLst>
                    <a:ext uri="{9D8B030D-6E8A-4147-A177-3AD203B41FA5}">
                      <a16:colId xmlns:a16="http://schemas.microsoft.com/office/drawing/2014/main" val="3850392031"/>
                    </a:ext>
                  </a:extLst>
                </a:gridCol>
                <a:gridCol w="1395413">
                  <a:extLst>
                    <a:ext uri="{9D8B030D-6E8A-4147-A177-3AD203B41FA5}">
                      <a16:colId xmlns:a16="http://schemas.microsoft.com/office/drawing/2014/main" val="2112714656"/>
                    </a:ext>
                  </a:extLst>
                </a:gridCol>
                <a:gridCol w="1662113">
                  <a:extLst>
                    <a:ext uri="{9D8B030D-6E8A-4147-A177-3AD203B41FA5}">
                      <a16:colId xmlns:a16="http://schemas.microsoft.com/office/drawing/2014/main" val="2023589706"/>
                    </a:ext>
                  </a:extLst>
                </a:gridCol>
                <a:gridCol w="494016">
                  <a:extLst>
                    <a:ext uri="{9D8B030D-6E8A-4147-A177-3AD203B41FA5}">
                      <a16:colId xmlns:a16="http://schemas.microsoft.com/office/drawing/2014/main" val="1556979000"/>
                    </a:ext>
                  </a:extLst>
                </a:gridCol>
              </a:tblGrid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방식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시전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발동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타겟팅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효과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효과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쿨타임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55745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천마신공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마기를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몸에 받아들여 능력치를 강화 시킨다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능력치가 상승한다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97778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천마군림보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마기를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사용하여 분신을 만들고 이동한다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 시간 동안 시전 위치에 분신을 만든다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340429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천마신공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공간참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천마신공으로 공간을 가른다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 대상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95% *4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8908545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천마신공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흑염무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천마신공으로 </a:t>
                      </a:r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흑염을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만들어 무기를 강화하여 공격 시 지속 피해를 준다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 대상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55% *1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공격 시 적에게 </a:t>
                      </a:r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흑염을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붙여 지속 피해를 준다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1670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천마신공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망원무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천마신공으로 일대를 쑥대밭으로 만든다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 대상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75% *3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2940298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마도천전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마기를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사용하여 번개를 만들어 공격한다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지형 대상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45% *3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6432288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마옥염기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마기로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화염을 만들어 적들에게 분사한다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캐스팅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적군 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70% *1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256963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극빙마공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마기로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적들을 얼려 공격한다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충전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지형 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130% *2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적을 얼린다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784616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패시브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극마도수련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높은 경지의 수련으로 </a:t>
                      </a:r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마기를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강화 시킨다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마기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최대치 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+ 50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2757890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패시브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파천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경지에 다다른 천마신공으로 규칙을 부순다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천마신공 사용 시 모든 능력치의 한계치가 증가한다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22130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패시브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천마강림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천마신공 사용 중 지속적으로 주위에 적들에게 피해를 준다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공격력의 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35% * 1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579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2220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2F4344-2376-52CD-877E-BB8F44CAE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8BB9AC5-B719-4675-653C-F1C681D6C5D6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혈교</a:t>
            </a:r>
            <a:r>
              <a:rPr lang="ko-KR" altLang="en-US" dirty="0"/>
              <a:t> 스킬 목록</a:t>
            </a: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02AEF6F3-E3C8-A913-0A94-0C7FDA853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26308"/>
              </p:ext>
            </p:extLst>
          </p:nvPr>
        </p:nvGraphicFramePr>
        <p:xfrm>
          <a:off x="223038" y="1166374"/>
          <a:ext cx="11742749" cy="451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275">
                  <a:extLst>
                    <a:ext uri="{9D8B030D-6E8A-4147-A177-3AD203B41FA5}">
                      <a16:colId xmlns:a16="http://schemas.microsoft.com/office/drawing/2014/main" val="623741653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2688068265"/>
                    </a:ext>
                  </a:extLst>
                </a:gridCol>
                <a:gridCol w="1243013">
                  <a:extLst>
                    <a:ext uri="{9D8B030D-6E8A-4147-A177-3AD203B41FA5}">
                      <a16:colId xmlns:a16="http://schemas.microsoft.com/office/drawing/2014/main" val="323643513"/>
                    </a:ext>
                  </a:extLst>
                </a:gridCol>
                <a:gridCol w="3795713">
                  <a:extLst>
                    <a:ext uri="{9D8B030D-6E8A-4147-A177-3AD203B41FA5}">
                      <a16:colId xmlns:a16="http://schemas.microsoft.com/office/drawing/2014/main" val="132065419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3976363812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3713481373"/>
                    </a:ext>
                  </a:extLst>
                </a:gridCol>
                <a:gridCol w="685506">
                  <a:extLst>
                    <a:ext uri="{9D8B030D-6E8A-4147-A177-3AD203B41FA5}">
                      <a16:colId xmlns:a16="http://schemas.microsoft.com/office/drawing/2014/main" val="3766892405"/>
                    </a:ext>
                  </a:extLst>
                </a:gridCol>
                <a:gridCol w="1004887">
                  <a:extLst>
                    <a:ext uri="{9D8B030D-6E8A-4147-A177-3AD203B41FA5}">
                      <a16:colId xmlns:a16="http://schemas.microsoft.com/office/drawing/2014/main" val="3850392031"/>
                    </a:ext>
                  </a:extLst>
                </a:gridCol>
                <a:gridCol w="1395413">
                  <a:extLst>
                    <a:ext uri="{9D8B030D-6E8A-4147-A177-3AD203B41FA5}">
                      <a16:colId xmlns:a16="http://schemas.microsoft.com/office/drawing/2014/main" val="2112714656"/>
                    </a:ext>
                  </a:extLst>
                </a:gridCol>
                <a:gridCol w="1265237">
                  <a:extLst>
                    <a:ext uri="{9D8B030D-6E8A-4147-A177-3AD203B41FA5}">
                      <a16:colId xmlns:a16="http://schemas.microsoft.com/office/drawing/2014/main" val="2023589706"/>
                    </a:ext>
                  </a:extLst>
                </a:gridCol>
                <a:gridCol w="494016">
                  <a:extLst>
                    <a:ext uri="{9D8B030D-6E8A-4147-A177-3AD203B41FA5}">
                      <a16:colId xmlns:a16="http://schemas.microsoft.com/office/drawing/2014/main" val="1556979000"/>
                    </a:ext>
                  </a:extLst>
                </a:gridCol>
              </a:tblGrid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방식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시전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발동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타겟팅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효과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효과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쿨타임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55745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역천신공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체력을 사용하여 능력치를 폭발적으로 상승 시킨다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97778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폭혈기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피를 폭파시켜 적을 공격한다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 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160% *1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340429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혈어검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피로 검을 만들어 </a:t>
                      </a:r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어검술을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펼친다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 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45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% *1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공격 시 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추가타가 발생한다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8908545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혈하망망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혈기로 피의 강을 만들어 적을 공격한다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 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75% *4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15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1670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혈우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피로 비를 만들어 적을 공격한다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지형 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85% *3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2940298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혈무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피로 무기를 강화한다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적군 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공격력이 상승한다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6432288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천혈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피를 사용하여 적에게 저주를 건다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지형 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55% *1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적의 능력치를 감소 시킨다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256963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피 안개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 안개를 만들어 적들을 공격한다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 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35% *3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안개 속에서 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회피률이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증가한다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784616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패시브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혈귀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적들의 피를 흡수하여 체력을 회복한다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공격 성공 시 체력을 흡수한다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2757890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패시브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피의 갈망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사용한 피에 비례하여 능력치가 상승한다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소비한 체력에 비례하여 능력치가 상승한다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22130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패시브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혈관 속 독기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혈관에 독을 흐르게 만들어 혈기 사용 스킬에 독을 부여한다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공격력의 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35% * 1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혈기 스킬에 독을 부여한다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579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8498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0B562-7F9F-8AF0-E463-46F294380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2304058A-DE24-89FC-1455-CECEBA268C6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일월신교</a:t>
            </a:r>
            <a:r>
              <a:rPr lang="ko-KR" altLang="en-US" dirty="0"/>
              <a:t> 스킬 목록</a:t>
            </a: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FBD5E55D-FC24-24DC-80B6-E2B6F3217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417907"/>
              </p:ext>
            </p:extLst>
          </p:nvPr>
        </p:nvGraphicFramePr>
        <p:xfrm>
          <a:off x="591338" y="1166374"/>
          <a:ext cx="11006149" cy="4660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275">
                  <a:extLst>
                    <a:ext uri="{9D8B030D-6E8A-4147-A177-3AD203B41FA5}">
                      <a16:colId xmlns:a16="http://schemas.microsoft.com/office/drawing/2014/main" val="623741653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268806826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323643513"/>
                    </a:ext>
                  </a:extLst>
                </a:gridCol>
                <a:gridCol w="3327400">
                  <a:extLst>
                    <a:ext uri="{9D8B030D-6E8A-4147-A177-3AD203B41FA5}">
                      <a16:colId xmlns:a16="http://schemas.microsoft.com/office/drawing/2014/main" val="132065419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3976363812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3713481373"/>
                    </a:ext>
                  </a:extLst>
                </a:gridCol>
                <a:gridCol w="685506">
                  <a:extLst>
                    <a:ext uri="{9D8B030D-6E8A-4147-A177-3AD203B41FA5}">
                      <a16:colId xmlns:a16="http://schemas.microsoft.com/office/drawing/2014/main" val="3766892405"/>
                    </a:ext>
                  </a:extLst>
                </a:gridCol>
                <a:gridCol w="1004887">
                  <a:extLst>
                    <a:ext uri="{9D8B030D-6E8A-4147-A177-3AD203B41FA5}">
                      <a16:colId xmlns:a16="http://schemas.microsoft.com/office/drawing/2014/main" val="3850392031"/>
                    </a:ext>
                  </a:extLst>
                </a:gridCol>
                <a:gridCol w="1395413">
                  <a:extLst>
                    <a:ext uri="{9D8B030D-6E8A-4147-A177-3AD203B41FA5}">
                      <a16:colId xmlns:a16="http://schemas.microsoft.com/office/drawing/2014/main" val="211271465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23589706"/>
                    </a:ext>
                  </a:extLst>
                </a:gridCol>
                <a:gridCol w="494016">
                  <a:extLst>
                    <a:ext uri="{9D8B030D-6E8A-4147-A177-3AD203B41FA5}">
                      <a16:colId xmlns:a16="http://schemas.microsoft.com/office/drawing/2014/main" val="1556979000"/>
                    </a:ext>
                  </a:extLst>
                </a:gridCol>
              </a:tblGrid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방식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시전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발동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타겟팅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효과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효과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쿨타임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55745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월무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초승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빠르게 사선으로 올려 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 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85% *1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적에게</a:t>
                      </a:r>
                      <a:endParaRPr kumimoji="0" lang="en-US" altLang="ko-KR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달의 표식을 새긴다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97778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월무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빠르게 내려 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 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95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% *1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적에게</a:t>
                      </a:r>
                      <a:endParaRPr kumimoji="0" lang="en-US" altLang="ko-KR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달의 표식을 새긴다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340429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월무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강하게 올려 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 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110% *1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적에게</a:t>
                      </a:r>
                      <a:endParaRPr kumimoji="0" lang="en-US" altLang="ko-KR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달의 표식을 새긴다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8908545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월무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만월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수평으로 강하게 벤다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지형 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150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% *1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적에게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달의 표식을 새긴다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1670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일술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부적으로 불의 기둥을 만들어 공격한다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적군 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110% *1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적에게</a:t>
                      </a:r>
                      <a:endParaRPr kumimoji="0" lang="en-US" altLang="ko-KR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해의 표식을 새긴다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2940298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일술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흑점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부적을 적에게 던져 공격한다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지형 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70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% *1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적에게</a:t>
                      </a:r>
                      <a:endParaRPr kumimoji="0" lang="en-US" altLang="ko-KR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해의 표식을 새긴다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6432288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일술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태양풍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부적으로 뜨거운 바람을 만들어 공격한다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 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160% *1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적에게</a:t>
                      </a:r>
                      <a:endParaRPr kumimoji="0" lang="en-US" altLang="ko-KR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해의 표식을 새긴다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256963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일술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파동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부적으로 터트려 적들을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튕겨 낸다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 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45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% *1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적에게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해의 표식을 새긴다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784616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패시브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월식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달의 표식을 터트려 피해를 준다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논 타겟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50% *2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해의 표식이 새겨진 적에게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달의 표식을 새길 경우 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피해를 준다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2757890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패시브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일식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해의 표식을 터트려 피해를 준다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논 타겟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공격력의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100% *1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달의 표식이 새겨진 적에게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해의 표식을 새길 경우 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피해를 준다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22130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패시브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교차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월무와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일술을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번갈아 사용할 경우 위력이 증가한다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월무와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해술을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교차하여 사용할 경우 위력이 증가한다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579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10023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0B562-7F9F-8AF0-E463-46F294380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2304058A-DE24-89FC-1455-CECEBA268C6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좌도방</a:t>
            </a:r>
            <a:r>
              <a:rPr lang="ko-KR" altLang="en-US" dirty="0"/>
              <a:t> 스킬 목록</a:t>
            </a: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FBD5E55D-FC24-24DC-80B6-E2B6F3217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262823"/>
              </p:ext>
            </p:extLst>
          </p:nvPr>
        </p:nvGraphicFramePr>
        <p:xfrm>
          <a:off x="591338" y="1166374"/>
          <a:ext cx="11145849" cy="3272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275">
                  <a:extLst>
                    <a:ext uri="{9D8B030D-6E8A-4147-A177-3AD203B41FA5}">
                      <a16:colId xmlns:a16="http://schemas.microsoft.com/office/drawing/2014/main" val="623741653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2688068265"/>
                    </a:ext>
                  </a:extLst>
                </a:gridCol>
                <a:gridCol w="627063">
                  <a:extLst>
                    <a:ext uri="{9D8B030D-6E8A-4147-A177-3AD203B41FA5}">
                      <a16:colId xmlns:a16="http://schemas.microsoft.com/office/drawing/2014/main" val="323643513"/>
                    </a:ext>
                  </a:extLst>
                </a:gridCol>
                <a:gridCol w="3327400">
                  <a:extLst>
                    <a:ext uri="{9D8B030D-6E8A-4147-A177-3AD203B41FA5}">
                      <a16:colId xmlns:a16="http://schemas.microsoft.com/office/drawing/2014/main" val="132065419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3976363812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3713481373"/>
                    </a:ext>
                  </a:extLst>
                </a:gridCol>
                <a:gridCol w="685506">
                  <a:extLst>
                    <a:ext uri="{9D8B030D-6E8A-4147-A177-3AD203B41FA5}">
                      <a16:colId xmlns:a16="http://schemas.microsoft.com/office/drawing/2014/main" val="3766892405"/>
                    </a:ext>
                  </a:extLst>
                </a:gridCol>
                <a:gridCol w="1004887">
                  <a:extLst>
                    <a:ext uri="{9D8B030D-6E8A-4147-A177-3AD203B41FA5}">
                      <a16:colId xmlns:a16="http://schemas.microsoft.com/office/drawing/2014/main" val="3850392031"/>
                    </a:ext>
                  </a:extLst>
                </a:gridCol>
                <a:gridCol w="1395413">
                  <a:extLst>
                    <a:ext uri="{9D8B030D-6E8A-4147-A177-3AD203B41FA5}">
                      <a16:colId xmlns:a16="http://schemas.microsoft.com/office/drawing/2014/main" val="211271465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23589706"/>
                    </a:ext>
                  </a:extLst>
                </a:gridCol>
                <a:gridCol w="494016">
                  <a:extLst>
                    <a:ext uri="{9D8B030D-6E8A-4147-A177-3AD203B41FA5}">
                      <a16:colId xmlns:a16="http://schemas.microsoft.com/office/drawing/2014/main" val="1556979000"/>
                    </a:ext>
                  </a:extLst>
                </a:gridCol>
              </a:tblGrid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방식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시전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발동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타겟팅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효과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효과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쿨타임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55745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주작부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부적을 사용하여 적에게 불의 저주를 건다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 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85% *1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97778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멸혼부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 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95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% *1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340429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독무부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 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110% *1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8908545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추적부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지형 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150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% *1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1670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흡혼부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적군 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110% *1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2940298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결계술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원혼막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지형 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70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% *1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6432288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결계술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진혼진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 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160% *1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256963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결계술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십영봉진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 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45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% *1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7846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4235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0B562-7F9F-8AF0-E463-46F294380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2304058A-DE24-89FC-1455-CECEBA268C6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우도방</a:t>
            </a:r>
            <a:r>
              <a:rPr lang="ko-KR" altLang="en-US" dirty="0"/>
              <a:t> 스킬 목록</a:t>
            </a: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FBD5E55D-FC24-24DC-80B6-E2B6F3217B67}"/>
              </a:ext>
            </a:extLst>
          </p:cNvPr>
          <p:cNvGraphicFramePr>
            <a:graphicFrameLocks noGrp="1"/>
          </p:cNvGraphicFramePr>
          <p:nvPr/>
        </p:nvGraphicFramePr>
        <p:xfrm>
          <a:off x="591338" y="1166374"/>
          <a:ext cx="11006149" cy="3272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275">
                  <a:extLst>
                    <a:ext uri="{9D8B030D-6E8A-4147-A177-3AD203B41FA5}">
                      <a16:colId xmlns:a16="http://schemas.microsoft.com/office/drawing/2014/main" val="623741653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268806826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323643513"/>
                    </a:ext>
                  </a:extLst>
                </a:gridCol>
                <a:gridCol w="3327400">
                  <a:extLst>
                    <a:ext uri="{9D8B030D-6E8A-4147-A177-3AD203B41FA5}">
                      <a16:colId xmlns:a16="http://schemas.microsoft.com/office/drawing/2014/main" val="132065419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3976363812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3713481373"/>
                    </a:ext>
                  </a:extLst>
                </a:gridCol>
                <a:gridCol w="685506">
                  <a:extLst>
                    <a:ext uri="{9D8B030D-6E8A-4147-A177-3AD203B41FA5}">
                      <a16:colId xmlns:a16="http://schemas.microsoft.com/office/drawing/2014/main" val="3766892405"/>
                    </a:ext>
                  </a:extLst>
                </a:gridCol>
                <a:gridCol w="1004887">
                  <a:extLst>
                    <a:ext uri="{9D8B030D-6E8A-4147-A177-3AD203B41FA5}">
                      <a16:colId xmlns:a16="http://schemas.microsoft.com/office/drawing/2014/main" val="3850392031"/>
                    </a:ext>
                  </a:extLst>
                </a:gridCol>
                <a:gridCol w="1395413">
                  <a:extLst>
                    <a:ext uri="{9D8B030D-6E8A-4147-A177-3AD203B41FA5}">
                      <a16:colId xmlns:a16="http://schemas.microsoft.com/office/drawing/2014/main" val="211271465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23589706"/>
                    </a:ext>
                  </a:extLst>
                </a:gridCol>
                <a:gridCol w="494016">
                  <a:extLst>
                    <a:ext uri="{9D8B030D-6E8A-4147-A177-3AD203B41FA5}">
                      <a16:colId xmlns:a16="http://schemas.microsoft.com/office/drawing/2014/main" val="1556979000"/>
                    </a:ext>
                  </a:extLst>
                </a:gridCol>
              </a:tblGrid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방식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시전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발동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타겟팅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효과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효과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쿨타임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55745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 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85% *1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97778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 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95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% *1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340429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 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110% *1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8908545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지형 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150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% *1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1670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적군 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110% *1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2940298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지형 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70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% *1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6432288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 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160% *1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256963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즉시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적군 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공격력의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45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% *1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7846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3285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671344"/>
              </p:ext>
            </p:extLst>
          </p:nvPr>
        </p:nvGraphicFramePr>
        <p:xfrm>
          <a:off x="2765266" y="2194560"/>
          <a:ext cx="6658293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8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2000" b="0" kern="1200" dirty="0">
                          <a:solidFill>
                            <a:schemeClr val="tx1"/>
                          </a:solidFill>
                        </a:rPr>
                        <a:t>스킬 이란</a:t>
                      </a:r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20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캐릭터가 취할 수 있는 행동이나 기능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능력들이다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909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정적일 수 있는 캐릭터의 행동에 스킬을 추가 함으로써 게임을 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조금 더 화려하고 역동적으로 만든다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 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4549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플레이어가 소속된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문파에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따라서 배울 수 있는 스킬의 특징이 다르며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그 스킬들을 활용한 전투 방식 또한 차이가 있어 플레이어들을 다양한 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스킬을 연구하고 사용하며 게임을 더욱 깊게 즐기게 될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092836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30473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분류</a:t>
            </a:r>
          </a:p>
        </p:txBody>
      </p:sp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F59BC803-44B1-4930-B112-C0AE98611C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241186"/>
              </p:ext>
            </p:extLst>
          </p:nvPr>
        </p:nvGraphicFramePr>
        <p:xfrm>
          <a:off x="2477769" y="1158875"/>
          <a:ext cx="7236461" cy="518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643">
                  <a:extLst>
                    <a:ext uri="{9D8B030D-6E8A-4147-A177-3AD203B41FA5}">
                      <a16:colId xmlns:a16="http://schemas.microsoft.com/office/drawing/2014/main" val="465581993"/>
                    </a:ext>
                  </a:extLst>
                </a:gridCol>
                <a:gridCol w="6286818">
                  <a:extLst>
                    <a:ext uri="{9D8B030D-6E8A-4147-A177-3AD203B41FA5}">
                      <a16:colId xmlns:a16="http://schemas.microsoft.com/office/drawing/2014/main" val="1924017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093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전투 중에 사용 가능한 스킬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전투에 직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간접적으로 영향을 주는 스킬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캐릭터의 능력치에 변화를 주거나 피해를 주는 스킬들이다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6919668"/>
                  </a:ext>
                </a:extLst>
              </a:tr>
              <a:tr h="270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전투 중에 사용 불가능한 스킬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전투에 영향을 주지 않는 스킬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수집 및 추적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제작에 관련된 스킬들이다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54732"/>
                  </a:ext>
                </a:extLst>
              </a:tr>
              <a:tr h="27073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7569345"/>
                  </a:ext>
                </a:extLst>
              </a:tr>
              <a:tr h="270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17800"/>
                  </a:ext>
                </a:extLst>
              </a:tr>
              <a:tr h="270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공용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문파에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소속되지 않아도 사용할 수 있는 스킬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토벌단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가입 시 지급되는 기본적인 스킬들이다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3814021"/>
                  </a:ext>
                </a:extLst>
              </a:tr>
              <a:tr h="270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문파별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문파별로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사용할 수 있는 스킬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문파에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소속되어 배우고 사용할 수 있는 스킬이다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6419884"/>
                  </a:ext>
                </a:extLst>
              </a:tr>
              <a:tr h="27073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231281"/>
                  </a:ext>
                </a:extLst>
              </a:tr>
              <a:tr h="270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422203"/>
                  </a:ext>
                </a:extLst>
              </a:tr>
              <a:tr h="270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플레이어가 직접적으로 사용 타이밍을 조절할 수 있는 스킬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233016"/>
                  </a:ext>
                </a:extLst>
              </a:tr>
              <a:tr h="270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플레이어가 직접적으로 사용 타이밍을 조절할 수 없는 스킬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050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9156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6046C-1AC3-1C00-304E-819CA9809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2593BC8-284A-0B1C-53ED-678B7E69F85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공용 스킬 컨셉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2C54E52-E466-8E3C-8280-E98DBFC55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609610"/>
              </p:ext>
            </p:extLst>
          </p:nvPr>
        </p:nvGraphicFramePr>
        <p:xfrm>
          <a:off x="1150692" y="1158875"/>
          <a:ext cx="1008221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28">
                  <a:extLst>
                    <a:ext uri="{9D8B030D-6E8A-4147-A177-3AD203B41FA5}">
                      <a16:colId xmlns:a16="http://schemas.microsoft.com/office/drawing/2014/main" val="1304250842"/>
                    </a:ext>
                  </a:extLst>
                </a:gridCol>
                <a:gridCol w="943028">
                  <a:extLst>
                    <a:ext uri="{9D8B030D-6E8A-4147-A177-3AD203B41FA5}">
                      <a16:colId xmlns:a16="http://schemas.microsoft.com/office/drawing/2014/main" val="2541424092"/>
                    </a:ext>
                  </a:extLst>
                </a:gridCol>
                <a:gridCol w="8196157">
                  <a:extLst>
                    <a:ext uri="{9D8B030D-6E8A-4147-A177-3AD203B41FA5}">
                      <a16:colId xmlns:a16="http://schemas.microsoft.com/office/drawing/2014/main" val="2616997989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토벌단에서 지급 되는 기본 스킬과 문파에서 공통으로 사용하는 스킬들이다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6727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05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공격 회피에 사용되는 회피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짧은 거리를 빠르게 움직일 수 있는 이동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241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기초적인 능력치를 상승 시키는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0803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몬스터의 위치를 파악할 수 있는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빠르게 체력과 지구력을 회복 할 수 있는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0752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모든 영약 아이템 제작의 기본이 되는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0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704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DE2F26-9422-96FA-F64F-CBCF946B3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EF3AC6F-AB34-8747-E1AD-8405A98529D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개방 스킬 컨셉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77CC03D-485A-8F9A-46D3-D419FFFA7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813409"/>
              </p:ext>
            </p:extLst>
          </p:nvPr>
        </p:nvGraphicFramePr>
        <p:xfrm>
          <a:off x="1054893" y="1158875"/>
          <a:ext cx="1008221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28">
                  <a:extLst>
                    <a:ext uri="{9D8B030D-6E8A-4147-A177-3AD203B41FA5}">
                      <a16:colId xmlns:a16="http://schemas.microsoft.com/office/drawing/2014/main" val="1304250842"/>
                    </a:ext>
                  </a:extLst>
                </a:gridCol>
                <a:gridCol w="943028">
                  <a:extLst>
                    <a:ext uri="{9D8B030D-6E8A-4147-A177-3AD203B41FA5}">
                      <a16:colId xmlns:a16="http://schemas.microsoft.com/office/drawing/2014/main" val="2541424092"/>
                    </a:ext>
                  </a:extLst>
                </a:gridCol>
                <a:gridCol w="8196157">
                  <a:extLst>
                    <a:ext uri="{9D8B030D-6E8A-4147-A177-3AD203B41FA5}">
                      <a16:colId xmlns:a16="http://schemas.microsoft.com/office/drawing/2014/main" val="2616997989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개방에서 배울 수 있는 스킬들로 회피를 중심으로 근접에서 빠른 전투를 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6727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05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근접 거리에서 빠른 연속 공격을 가하는 스킬과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일시적으로 회피율이 급격하게 증가하는 스킬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241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회피율을 증가 시키는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공격 회피 성공 시 능력치를 상승 시키는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0803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액티브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0752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패시브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0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5004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BAD72-0971-C198-8C13-C987CD8204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3CB46E2-33E4-D714-FC43-B6F648A0BCD6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소림 스킬 컨셉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B9C0065-9E56-CEE9-CF10-77217CF37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850319"/>
              </p:ext>
            </p:extLst>
          </p:nvPr>
        </p:nvGraphicFramePr>
        <p:xfrm>
          <a:off x="1053306" y="1160878"/>
          <a:ext cx="1008221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28">
                  <a:extLst>
                    <a:ext uri="{9D8B030D-6E8A-4147-A177-3AD203B41FA5}">
                      <a16:colId xmlns:a16="http://schemas.microsoft.com/office/drawing/2014/main" val="1304250842"/>
                    </a:ext>
                  </a:extLst>
                </a:gridCol>
                <a:gridCol w="943028">
                  <a:extLst>
                    <a:ext uri="{9D8B030D-6E8A-4147-A177-3AD203B41FA5}">
                      <a16:colId xmlns:a16="http://schemas.microsoft.com/office/drawing/2014/main" val="2541424092"/>
                    </a:ext>
                  </a:extLst>
                </a:gridCol>
                <a:gridCol w="8196157">
                  <a:extLst>
                    <a:ext uri="{9D8B030D-6E8A-4147-A177-3AD203B41FA5}">
                      <a16:colId xmlns:a16="http://schemas.microsoft.com/office/drawing/2014/main" val="2616997989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소림에서 배울 수 있는 스킬들로 높은 체력과 방어력을 중심으로 근접 전투를 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6727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05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집중력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을 회복할 수 있는 스킬과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집중력을 사용하는 스킬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241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명상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사용 시 기능을 추가하는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현재 보유한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집중력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에 비례하여 능력치가 증가하는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0803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0752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0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407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225F44-524E-98A7-C43F-D08673655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78BFDCF-FD19-5C22-C08A-9DBCEEA8C8E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무당 스킬 컨셉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32F057E-40AA-9A05-1CA6-E160BF265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03304"/>
              </p:ext>
            </p:extLst>
          </p:nvPr>
        </p:nvGraphicFramePr>
        <p:xfrm>
          <a:off x="1053306" y="1158875"/>
          <a:ext cx="1008221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28">
                  <a:extLst>
                    <a:ext uri="{9D8B030D-6E8A-4147-A177-3AD203B41FA5}">
                      <a16:colId xmlns:a16="http://schemas.microsoft.com/office/drawing/2014/main" val="1304250842"/>
                    </a:ext>
                  </a:extLst>
                </a:gridCol>
                <a:gridCol w="943028">
                  <a:extLst>
                    <a:ext uri="{9D8B030D-6E8A-4147-A177-3AD203B41FA5}">
                      <a16:colId xmlns:a16="http://schemas.microsoft.com/office/drawing/2014/main" val="2541424092"/>
                    </a:ext>
                  </a:extLst>
                </a:gridCol>
                <a:gridCol w="8196157">
                  <a:extLst>
                    <a:ext uri="{9D8B030D-6E8A-4147-A177-3AD203B41FA5}">
                      <a16:colId xmlns:a16="http://schemas.microsoft.com/office/drawing/2014/main" val="2616997989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무당에서 배울 수 있는 스킬들로 공격을 흘리고 다양한 기술을 연계하여 전투를 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6727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05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캐스팅 시간 동안 지속적인 피해를 주고 종료 시 강한 피해를 주는 스킬과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피해를 감소시키는 스킬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241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공격을 연계할 수록 능력치가 증가하는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지구력을 상승시키는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0803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0752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0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993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793D2-BF87-E9C8-BE71-E328A2A33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260F5E1-3967-33C0-4717-7E842089D24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화산 스킬 컨셉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CEE6146-1DC7-AD38-4D97-C7C39ED339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584586"/>
              </p:ext>
            </p:extLst>
          </p:nvPr>
        </p:nvGraphicFramePr>
        <p:xfrm>
          <a:off x="1053306" y="1158875"/>
          <a:ext cx="1008221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28">
                  <a:extLst>
                    <a:ext uri="{9D8B030D-6E8A-4147-A177-3AD203B41FA5}">
                      <a16:colId xmlns:a16="http://schemas.microsoft.com/office/drawing/2014/main" val="1304250842"/>
                    </a:ext>
                  </a:extLst>
                </a:gridCol>
                <a:gridCol w="943028">
                  <a:extLst>
                    <a:ext uri="{9D8B030D-6E8A-4147-A177-3AD203B41FA5}">
                      <a16:colId xmlns:a16="http://schemas.microsoft.com/office/drawing/2014/main" val="2541424092"/>
                    </a:ext>
                  </a:extLst>
                </a:gridCol>
                <a:gridCol w="8196157">
                  <a:extLst>
                    <a:ext uri="{9D8B030D-6E8A-4147-A177-3AD203B41FA5}">
                      <a16:colId xmlns:a16="http://schemas.microsoft.com/office/drawing/2014/main" val="2616997989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화산에서 배울 수 있는 스킬들로 다양한 공격을 연속으로 사용하여 화려한 전투를 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6727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05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사용 시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매화 꽃잎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을 획득하는 스킬과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매화 꽃잎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을 사용하는 스킬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241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공격을 연계 속도를 증가 시키는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매화 꽃잎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획득 시 능력치를 증가 시키는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0803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0752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0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8448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Pages>17</Pages>
  <Words>3918</Words>
  <Characters>0</Characters>
  <Application>Microsoft Office PowerPoint</Application>
  <DocSecurity>0</DocSecurity>
  <PresentationFormat>와이드스크린</PresentationFormat>
  <Lines>0</Lines>
  <Paragraphs>1588</Paragraphs>
  <Slides>29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2" baseType="lpstr">
      <vt:lpstr>맑은 고딕</vt:lpstr>
      <vt:lpstr>Arial</vt:lpstr>
      <vt:lpstr>Office 테마</vt:lpstr>
      <vt:lpstr>스킬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스토리 기획서</dc:title>
  <dc:creator>User</dc:creator>
  <cp:lastModifiedBy>User</cp:lastModifiedBy>
  <cp:revision>377</cp:revision>
  <dcterms:modified xsi:type="dcterms:W3CDTF">2024-02-13T10:47:57Z</dcterms:modified>
  <cp:version>9.103.97.45139</cp:version>
</cp:coreProperties>
</file>