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8" r:id="rId2"/>
    <p:sldId id="266" r:id="rId3"/>
    <p:sldId id="265" r:id="rId4"/>
    <p:sldId id="259" r:id="rId5"/>
    <p:sldId id="260" r:id="rId6"/>
    <p:sldId id="263" r:id="rId7"/>
    <p:sldId id="269" r:id="rId8"/>
    <p:sldId id="270" r:id="rId9"/>
    <p:sldId id="275" r:id="rId10"/>
    <p:sldId id="276" r:id="rId11"/>
    <p:sldId id="277" r:id="rId12"/>
    <p:sldId id="278" r:id="rId13"/>
    <p:sldId id="279" r:id="rId14"/>
    <p:sldId id="274" r:id="rId15"/>
    <p:sldId id="262" r:id="rId16"/>
    <p:sldId id="267" r:id="rId17"/>
    <p:sldId id="271" r:id="rId18"/>
    <p:sldId id="272" r:id="rId19"/>
    <p:sldId id="273" r:id="rId20"/>
    <p:sldId id="280" r:id="rId21"/>
    <p:sldId id="281" r:id="rId22"/>
    <p:sldId id="282" r:id="rId23"/>
    <p:sldId id="283" r:id="rId24"/>
    <p:sldId id="284" r:id="rId25"/>
    <p:sldId id="285" r:id="rId26"/>
    <p:sldId id="286" r:id="rId27"/>
    <p:sldId id="287" r:id="rId2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731" userDrawn="1">
          <p15:clr>
            <a:srgbClr val="A4A3A4"/>
          </p15:clr>
        </p15:guide>
        <p15:guide id="4" pos="438" userDrawn="1">
          <p15:clr>
            <a:srgbClr val="A4A3A4"/>
          </p15:clr>
        </p15:guide>
        <p15:guide id="5" pos="7242" userDrawn="1">
          <p15:clr>
            <a:srgbClr val="A4A3A4"/>
          </p15:clr>
        </p15:guide>
        <p15:guide id="6" pos="892" userDrawn="1">
          <p15:clr>
            <a:srgbClr val="A4A3A4"/>
          </p15:clr>
        </p15:guide>
        <p15:guide id="7" pos="67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6" d="100"/>
          <a:sy n="106" d="100"/>
        </p:scale>
        <p:origin x="708" y="108"/>
      </p:cViewPr>
      <p:guideLst>
        <p:guide orient="horz" pos="2160"/>
        <p:guide pos="3840"/>
        <p:guide orient="horz" pos="731"/>
        <p:guide pos="438"/>
        <p:guide pos="7242"/>
        <p:guide pos="892"/>
        <p:guide pos="6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49E71-8129-4905-BAC0-51D65A0C1379}" type="datetimeFigureOut">
              <a:rPr lang="ko-KR" altLang="en-US" smtClean="0"/>
              <a:t>2023-12-12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F6640-3034-492F-A26D-95594A5E2DAD}" type="slidenum">
              <a:rPr lang="ko-KR" altLang="en-US" smtClean="0"/>
              <a:t>‹#›</a:t>
            </a:fld>
            <a:endParaRPr lang="ko-KR" altLang="en-US"/>
          </a:p>
        </p:txBody>
      </p:sp>
    </p:spTree>
    <p:extLst>
      <p:ext uri="{BB962C8B-B14F-4D97-AF65-F5344CB8AC3E}">
        <p14:creationId xmlns:p14="http://schemas.microsoft.com/office/powerpoint/2010/main" val="24574719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1</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2A75C9-DAEE-448A-8EB3-448FD6247E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AF8E103-7DA7-48A4-9C4F-2B2E28197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218AB0F-87AA-431A-B422-E3E2DBCD6FB3}"/>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5" name="바닥글 개체 틀 4">
            <a:extLst>
              <a:ext uri="{FF2B5EF4-FFF2-40B4-BE49-F238E27FC236}">
                <a16:creationId xmlns:a16="http://schemas.microsoft.com/office/drawing/2014/main" id="{7875B6DC-6F15-43B6-803D-60B9DE90E0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7AFC760-B5E9-4C1A-B8F5-E4E40C6BE0B7}"/>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5609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342A2F-B72B-4315-9E4D-8EDEFAC360E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05A7965-6B8A-4AFD-8604-EAE2D0D4AF4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AEAC8F-342B-4FB0-9B04-1485758D6E5A}"/>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5" name="바닥글 개체 틀 4">
            <a:extLst>
              <a:ext uri="{FF2B5EF4-FFF2-40B4-BE49-F238E27FC236}">
                <a16:creationId xmlns:a16="http://schemas.microsoft.com/office/drawing/2014/main" id="{3C252C5A-8114-443C-A4A7-B3CBFA36FF1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5CF0B2-0039-4B97-92B3-1AFCC615FB1F}"/>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9535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B9B0F8C-6CD6-45C7-89BB-ABAC9A003E0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5C6FE64-3D45-4BDC-90E0-E0EAAB9890B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BD32139-598D-4F01-904A-EA8224BBDE03}"/>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5" name="바닥글 개체 틀 4">
            <a:extLst>
              <a:ext uri="{FF2B5EF4-FFF2-40B4-BE49-F238E27FC236}">
                <a16:creationId xmlns:a16="http://schemas.microsoft.com/office/drawing/2014/main" id="{1AAAD87B-1ED8-4796-9B42-37397274D8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0F3665-08DB-4F5F-80D0-8D0BE97A1EDE}"/>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392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26D7E8-DCD0-41CA-844A-194F9A8B6A7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754A070-B1EE-4A84-B704-067A5CEC99A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657C59-7146-442A-95D4-A7DF19B27207}"/>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5" name="바닥글 개체 틀 4">
            <a:extLst>
              <a:ext uri="{FF2B5EF4-FFF2-40B4-BE49-F238E27FC236}">
                <a16:creationId xmlns:a16="http://schemas.microsoft.com/office/drawing/2014/main" id="{B45A0D14-F4DA-4BF2-8007-16C3BC62DE3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8DC8DA-0288-4CD9-839E-BE980CCA484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52607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8B75D-2E65-46CA-8194-424CF19641F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48F9746-B33F-4509-A620-5D9871162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382529-CD44-4BEE-BB22-5BE3105B03E4}"/>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5" name="바닥글 개체 틀 4">
            <a:extLst>
              <a:ext uri="{FF2B5EF4-FFF2-40B4-BE49-F238E27FC236}">
                <a16:creationId xmlns:a16="http://schemas.microsoft.com/office/drawing/2014/main" id="{F7EE3AE6-B5BE-450C-AF60-DB81A2644C7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9D75AA-07AA-461A-A486-3F21CEC5A87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77885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B76441-379C-4189-89B6-2B54FDDB155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BC2964F-0FE4-4BB1-A0E2-C1EF0B8F0DE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6F60A2A-6873-42E2-B510-F7D9F697E7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CE104AA-81EF-4CD7-9B7D-66A9C28A07DC}"/>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6" name="바닥글 개체 틀 5">
            <a:extLst>
              <a:ext uri="{FF2B5EF4-FFF2-40B4-BE49-F238E27FC236}">
                <a16:creationId xmlns:a16="http://schemas.microsoft.com/office/drawing/2014/main" id="{00843F4F-426A-4C95-BE41-55BFA2888B2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21D0FA-68D0-4643-8F27-FBA8DCB4E00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01457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DC33BC-0EFF-4D83-ADBC-C1E18F1EC09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0944E0B-B353-4A44-B7F1-29FC3C80B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261E53E-A1E6-4912-A023-ED7CCC3A564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789F8BC-F7FC-4A2F-86EE-781A23F1C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38C5D2D-08AF-4D3A-941B-5C5ADDF97BD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75DD99-DFE9-420F-B073-67021DCA147E}"/>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8" name="바닥글 개체 틀 7">
            <a:extLst>
              <a:ext uri="{FF2B5EF4-FFF2-40B4-BE49-F238E27FC236}">
                <a16:creationId xmlns:a16="http://schemas.microsoft.com/office/drawing/2014/main" id="{A373BE3E-292C-4142-93C6-A90C53EF2A1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E2F12F9-BBDE-4333-8902-839D850B6A1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181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35298-AF93-4794-827C-4EAFB45B27E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2E603F9-6F9B-4CE6-8AF9-6F6B69BA296F}"/>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4" name="바닥글 개체 틀 3">
            <a:extLst>
              <a:ext uri="{FF2B5EF4-FFF2-40B4-BE49-F238E27FC236}">
                <a16:creationId xmlns:a16="http://schemas.microsoft.com/office/drawing/2014/main" id="{EE0A45E4-3213-455C-8CD8-2537DF25509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B6ACEE6-4693-40A5-962A-7CE1C99E2CE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35491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50F73C4-01C9-4D61-A2B2-F38ACF84AC1E}"/>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3" name="바닥글 개체 틀 2">
            <a:extLst>
              <a:ext uri="{FF2B5EF4-FFF2-40B4-BE49-F238E27FC236}">
                <a16:creationId xmlns:a16="http://schemas.microsoft.com/office/drawing/2014/main" id="{161ECFC0-6E31-468F-A388-8FFA004C7C2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E1C42B2-5452-4B6D-AD24-06DBDA2BCBB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28192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43DB6D-55CE-4AAA-8140-304118BD587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E3A4D3B-EA5C-48B5-B0CA-BF9F0D6BC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63F8B2A-E06C-4304-84D8-53DFDFEE5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098733D-4B68-4F16-BDD4-5C24A23F4AC3}"/>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6" name="바닥글 개체 틀 5">
            <a:extLst>
              <a:ext uri="{FF2B5EF4-FFF2-40B4-BE49-F238E27FC236}">
                <a16:creationId xmlns:a16="http://schemas.microsoft.com/office/drawing/2014/main" id="{021985A2-6B76-4705-B6C8-C1D1B039603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644948-F248-42E0-89A1-B7438F1AFE70}"/>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095217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8595F9-D5FF-426F-97B0-8676F260BB9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D11FAB9-2DD4-4192-A957-A7C5D631C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6A2564A-F0A1-45EF-9BD2-292FBAD9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BEEFF99-36FF-4E22-804A-97B300A9D69E}"/>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6" name="바닥글 개체 틀 5">
            <a:extLst>
              <a:ext uri="{FF2B5EF4-FFF2-40B4-BE49-F238E27FC236}">
                <a16:creationId xmlns:a16="http://schemas.microsoft.com/office/drawing/2014/main" id="{20D12C86-C801-4FC5-8C5F-3EE3FEC3877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15E593E-6890-4676-95D1-C4F82ACB5B3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00377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E6B78B3-F12F-425B-AE0A-C00A02A1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958A027-C258-4A88-B11C-C654F64A0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93998E-841F-468D-BA4E-E4246FA95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D6941-6B33-4834-BC65-A333846D27E6}" type="datetimeFigureOut">
              <a:rPr lang="ko-KR" altLang="en-US" smtClean="0"/>
              <a:t>2023-12-12</a:t>
            </a:fld>
            <a:endParaRPr lang="ko-KR" altLang="en-US"/>
          </a:p>
        </p:txBody>
      </p:sp>
      <p:sp>
        <p:nvSpPr>
          <p:cNvPr id="5" name="바닥글 개체 틀 4">
            <a:extLst>
              <a:ext uri="{FF2B5EF4-FFF2-40B4-BE49-F238E27FC236}">
                <a16:creationId xmlns:a16="http://schemas.microsoft.com/office/drawing/2014/main" id="{BFE746FD-C7FF-498B-8203-4E3074A09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E4DCE5A-EF05-442D-923A-FDAB8DF67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87610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ctrTitle"/>
          </p:nvPr>
        </p:nvSpPr>
        <p:spPr>
          <a:xfrm>
            <a:off x="1524000" y="1122680"/>
            <a:ext cx="9144635" cy="2388235"/>
          </a:xfrm>
          <a:prstGeom prst="rect">
            <a:avLst/>
          </a:prstGeom>
        </p:spPr>
        <p:txBody>
          <a:bodyPr vert="horz" wrap="square" lIns="91440" tIns="45720" rIns="91440" bIns="45720" numCol="1" anchor="ctr">
            <a:normAutofit/>
          </a:bodyPr>
          <a:lstStyle/>
          <a:p>
            <a:pPr marL="0" indent="0" algn="ctr" latinLnBrk="0">
              <a:buFontTx/>
              <a:buNone/>
            </a:pPr>
            <a:r>
              <a:rPr lang="ko-KR" altLang="en-US" dirty="0"/>
              <a:t>퀘스트 기획서</a:t>
            </a:r>
          </a:p>
        </p:txBody>
      </p:sp>
      <p:sp>
        <p:nvSpPr>
          <p:cNvPr id="3" name="부제목 2"/>
          <p:cNvSpPr txBox="1">
            <a:spLocks noGrp="1"/>
          </p:cNvSpPr>
          <p:nvPr>
            <p:ph type="subTitle" idx="1"/>
          </p:nvPr>
        </p:nvSpPr>
        <p:spPr>
          <a:xfrm>
            <a:off x="1524000" y="3602355"/>
            <a:ext cx="9144635" cy="1656080"/>
          </a:xfrm>
          <a:prstGeom prst="rect">
            <a:avLst/>
          </a:prstGeom>
        </p:spPr>
        <p:txBody>
          <a:bodyPr vert="horz" wrap="square" lIns="91440" tIns="45720" rIns="91440" bIns="45720" numCol="1" anchor="b">
            <a:normAutofit/>
          </a:bodyPr>
          <a:lstStyle/>
          <a:p>
            <a:pPr marL="0" indent="0" algn="r" latinLnBrk="0">
              <a:buFontTx/>
              <a:buNone/>
            </a:pPr>
            <a:r>
              <a:rPr lang="ko-KR" altLang="en-US"/>
              <a:t>윤정근</a:t>
            </a:r>
          </a:p>
        </p:txBody>
      </p:sp>
    </p:spTree>
    <p:extLst>
      <p:ext uri="{BB962C8B-B14F-4D97-AF65-F5344CB8AC3E}">
        <p14:creationId xmlns:p14="http://schemas.microsoft.com/office/powerpoint/2010/main" val="92203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nvGraphicFramePr>
        <p:xfrm>
          <a:off x="1416050" y="1160463"/>
          <a:ext cx="9359901" cy="155448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err="1"/>
              <a:t>광마</a:t>
            </a:r>
            <a:endParaRPr lang="ko-KR" altLang="en-US" dirty="0"/>
          </a:p>
        </p:txBody>
      </p:sp>
    </p:spTree>
    <p:extLst>
      <p:ext uri="{BB962C8B-B14F-4D97-AF65-F5344CB8AC3E}">
        <p14:creationId xmlns:p14="http://schemas.microsoft.com/office/powerpoint/2010/main" val="254507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nvGraphicFramePr>
        <p:xfrm>
          <a:off x="1416050" y="1160463"/>
          <a:ext cx="9359901" cy="155448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err="1"/>
              <a:t>괴선</a:t>
            </a:r>
            <a:endParaRPr lang="ko-KR" altLang="en-US" dirty="0"/>
          </a:p>
        </p:txBody>
      </p:sp>
    </p:spTree>
    <p:extLst>
      <p:ext uri="{BB962C8B-B14F-4D97-AF65-F5344CB8AC3E}">
        <p14:creationId xmlns:p14="http://schemas.microsoft.com/office/powerpoint/2010/main" val="460343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nvGraphicFramePr>
        <p:xfrm>
          <a:off x="1416050" y="1160463"/>
          <a:ext cx="9359901" cy="155448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서생원</a:t>
            </a:r>
          </a:p>
        </p:txBody>
      </p:sp>
    </p:spTree>
    <p:extLst>
      <p:ext uri="{BB962C8B-B14F-4D97-AF65-F5344CB8AC3E}">
        <p14:creationId xmlns:p14="http://schemas.microsoft.com/office/powerpoint/2010/main" val="372162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nvGraphicFramePr>
        <p:xfrm>
          <a:off x="1416050" y="1160463"/>
          <a:ext cx="9359901" cy="155448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endParaRPr lang="ko-KR" altLang="en-US" dirty="0"/>
          </a:p>
        </p:txBody>
      </p:sp>
    </p:spTree>
    <p:extLst>
      <p:ext uri="{BB962C8B-B14F-4D97-AF65-F5344CB8AC3E}">
        <p14:creationId xmlns:p14="http://schemas.microsoft.com/office/powerpoint/2010/main" val="84643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D616D61E-1554-4FA9-93D9-A1CEA68C4B1D}"/>
              </a:ext>
            </a:extLst>
          </p:cNvPr>
          <p:cNvSpPr>
            <a:spLocks noGrp="1"/>
          </p:cNvSpPr>
          <p:nvPr>
            <p:ph type="title"/>
          </p:nvPr>
        </p:nvSpPr>
        <p:spPr>
          <a:xfrm>
            <a:off x="695325" y="291904"/>
            <a:ext cx="10801350" cy="861646"/>
          </a:xfrm>
        </p:spPr>
        <p:txBody>
          <a:bodyPr/>
          <a:lstStyle/>
          <a:p>
            <a:r>
              <a:rPr lang="ko-KR" altLang="en-US" dirty="0"/>
              <a:t>결론</a:t>
            </a:r>
          </a:p>
        </p:txBody>
      </p:sp>
      <p:graphicFrame>
        <p:nvGraphicFramePr>
          <p:cNvPr id="8" name="표 2">
            <a:extLst>
              <a:ext uri="{FF2B5EF4-FFF2-40B4-BE49-F238E27FC236}">
                <a16:creationId xmlns:a16="http://schemas.microsoft.com/office/drawing/2014/main" id="{F322B49A-6C05-4A95-8D28-4610641C2B0F}"/>
              </a:ext>
            </a:extLst>
          </p:cNvPr>
          <p:cNvGraphicFramePr>
            <a:graphicFrameLocks noGrp="1"/>
          </p:cNvGraphicFramePr>
          <p:nvPr>
            <p:extLst>
              <p:ext uri="{D42A27DB-BD31-4B8C-83A1-F6EECF244321}">
                <p14:modId xmlns:p14="http://schemas.microsoft.com/office/powerpoint/2010/main" val="2829386618"/>
              </p:ext>
            </p:extLst>
          </p:nvPr>
        </p:nvGraphicFramePr>
        <p:xfrm>
          <a:off x="1416050" y="1160463"/>
          <a:ext cx="9359900" cy="5228489"/>
        </p:xfrm>
        <a:graphic>
          <a:graphicData uri="http://schemas.openxmlformats.org/drawingml/2006/table">
            <a:tbl>
              <a:tblPr firstRow="1" bandRow="1">
                <a:tableStyleId>{5C22544A-7EE6-4342-B048-85BDC9FD1C3A}</a:tableStyleId>
              </a:tblPr>
              <a:tblGrid>
                <a:gridCol w="2339975">
                  <a:extLst>
                    <a:ext uri="{9D8B030D-6E8A-4147-A177-3AD203B41FA5}">
                      <a16:colId xmlns:a16="http://schemas.microsoft.com/office/drawing/2014/main" val="197922363"/>
                    </a:ext>
                  </a:extLst>
                </a:gridCol>
                <a:gridCol w="2339975">
                  <a:extLst>
                    <a:ext uri="{9D8B030D-6E8A-4147-A177-3AD203B41FA5}">
                      <a16:colId xmlns:a16="http://schemas.microsoft.com/office/drawing/2014/main" val="1231652016"/>
                    </a:ext>
                  </a:extLst>
                </a:gridCol>
                <a:gridCol w="2339975">
                  <a:extLst>
                    <a:ext uri="{9D8B030D-6E8A-4147-A177-3AD203B41FA5}">
                      <a16:colId xmlns:a16="http://schemas.microsoft.com/office/drawing/2014/main" val="3245864444"/>
                    </a:ext>
                  </a:extLst>
                </a:gridCol>
                <a:gridCol w="2339975">
                  <a:extLst>
                    <a:ext uri="{9D8B030D-6E8A-4147-A177-3AD203B41FA5}">
                      <a16:colId xmlns:a16="http://schemas.microsoft.com/office/drawing/2014/main" val="3158378359"/>
                    </a:ext>
                  </a:extLst>
                </a:gridCol>
              </a:tblGrid>
              <a:tr h="545159">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싸움을 시작한다</a:t>
                      </a:r>
                      <a:r>
                        <a:rPr lang="en-US" altLang="ko-KR" sz="1200" b="0" dirty="0">
                          <a:solidFill>
                            <a:schemeClr val="tx1"/>
                          </a:solidFill>
                        </a:rPr>
                        <a:t>.</a:t>
                      </a:r>
                    </a:p>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인간의 모습을 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많은 술법을 사용하여 방랑자를 공격했고 방랑자는 그 공격을 피하고 막으며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를 궁지로 몰았다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482728874"/>
                  </a:ext>
                </a:extLst>
              </a:tr>
              <a:tr h="545159">
                <a:tc gridSpan="2">
                  <a:txBody>
                    <a:bodyPr/>
                    <a:lstStyle/>
                    <a:p>
                      <a:pPr algn="just" latinLnBrk="1"/>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하지 못했을 경우</a:t>
                      </a:r>
                      <a:endParaRPr lang="en-US" altLang="ko-KR" sz="1200" b="0" dirty="0">
                        <a:solidFill>
                          <a:schemeClr val="tx1"/>
                        </a:solidFill>
                      </a:endParaRPr>
                    </a:p>
                    <a:p>
                      <a:pPr algn="just" latinLnBrk="1"/>
                      <a:r>
                        <a:rPr lang="en-US" altLang="ko-KR" sz="1200" b="0" dirty="0">
                          <a:solidFill>
                            <a:schemeClr val="tx1"/>
                          </a:solidFill>
                        </a:rPr>
                        <a:t>or ‘</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포함한 모든 꼬리를 처리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했을 경우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3065195493"/>
                  </a:ext>
                </a:extLst>
              </a:tr>
              <a:tr h="1383866">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불러내고 본래의 모습인 거대한 아홉 꼬리의 구미호로 변하기 위해 </a:t>
                      </a:r>
                      <a:r>
                        <a:rPr lang="ko-KR" altLang="en-US" sz="1200" b="0" dirty="0" err="1">
                          <a:solidFill>
                            <a:schemeClr val="tx1"/>
                          </a:solidFill>
                        </a:rPr>
                        <a:t>결계를</a:t>
                      </a:r>
                      <a:r>
                        <a:rPr lang="ko-KR" altLang="en-US" sz="1200" b="0" dirty="0">
                          <a:solidFill>
                            <a:schemeClr val="tx1"/>
                          </a:solidFill>
                        </a:rPr>
                        <a:t> 치고  분신들로 방랑자를 공격해 온다</a:t>
                      </a:r>
                      <a:r>
                        <a:rPr lang="en-US" altLang="ko-KR" sz="1200" b="0" dirty="0">
                          <a:solidFill>
                            <a:schemeClr val="tx1"/>
                          </a:solidFill>
                        </a:rPr>
                        <a:t>.</a:t>
                      </a:r>
                    </a:p>
                    <a:p>
                      <a:pPr algn="just" latinLnBrk="1"/>
                      <a:r>
                        <a:rPr lang="ko-KR" altLang="en-US" sz="1200" b="0" dirty="0">
                          <a:solidFill>
                            <a:schemeClr val="tx1"/>
                          </a:solidFill>
                        </a:rPr>
                        <a:t>분신들을 모두 처치하자 </a:t>
                      </a:r>
                      <a:r>
                        <a:rPr lang="ko-KR" altLang="en-US" sz="1200" b="0" dirty="0" err="1">
                          <a:solidFill>
                            <a:schemeClr val="tx1"/>
                          </a:solidFill>
                        </a:rPr>
                        <a:t>결계가</a:t>
                      </a:r>
                      <a:r>
                        <a:rPr lang="ko-KR" altLang="en-US" sz="1200" b="0" dirty="0">
                          <a:solidFill>
                            <a:schemeClr val="tx1"/>
                          </a:solidFill>
                        </a:rPr>
                        <a:t> 깨지며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본래 모습을 보이고 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불러내려 하지만 이미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 꼬리들은 모두 방랑자에게 처치 당했다는 사실을 깨닫는다</a:t>
                      </a:r>
                      <a:r>
                        <a:rPr lang="en-US" altLang="ko-KR" sz="1200" b="0" dirty="0">
                          <a:solidFill>
                            <a:schemeClr val="tx1"/>
                          </a:solidFill>
                        </a:rPr>
                        <a:t>. </a:t>
                      </a:r>
                      <a:r>
                        <a:rPr lang="ko-KR" altLang="en-US" sz="1200" b="0" dirty="0">
                          <a:solidFill>
                            <a:schemeClr val="tx1"/>
                          </a:solidFill>
                        </a:rPr>
                        <a:t>결국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마지막 도박수로 지맥의 기운을 흡수하고 꼬리를 대신하여 거대한 구미호의 모습으로 변모한다</a:t>
                      </a:r>
                      <a:r>
                        <a:rPr lang="en-US" altLang="ko-KR" sz="1200" b="0" dirty="0">
                          <a:solidFill>
                            <a:schemeClr val="tx1"/>
                          </a:solidFill>
                        </a:rPr>
                        <a:t>.</a:t>
                      </a:r>
                    </a:p>
                    <a:p>
                      <a:pPr algn="just" latinLnBrk="1"/>
                      <a:r>
                        <a:rPr lang="ko-KR" altLang="en-US" sz="1200" b="0" dirty="0">
                          <a:solidFill>
                            <a:schemeClr val="tx1"/>
                          </a:solidFill>
                        </a:rPr>
                        <a:t>방랑자는 지맥으로 이루어진 아홉 꼬리를 가진 거대한 구미호와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336342548"/>
                  </a:ext>
                </a:extLst>
              </a:tr>
              <a:tr h="510213">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치열한 싸움은 방랑자의 승리로 막을 내렸고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연기가 되어 소멸한다</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소멸하자 지맥은 폭주하기 시작한다</a:t>
                      </a:r>
                      <a:r>
                        <a:rPr lang="en-US" altLang="ko-KR" sz="1200" b="0" dirty="0">
                          <a:solidFill>
                            <a:schemeClr val="tx1"/>
                          </a:solidFill>
                        </a:rPr>
                        <a:t>.</a:t>
                      </a:r>
                      <a:r>
                        <a:rPr lang="ko-KR" altLang="en-US" sz="1200" b="0" dirty="0">
                          <a:solidFill>
                            <a:schemeClr val="tx1"/>
                          </a:solidFill>
                        </a:rPr>
                        <a:t> </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2232033978"/>
                  </a:ext>
                </a:extLst>
              </a:tr>
              <a:tr h="545159">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도달하지 못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1498273087"/>
                  </a:ext>
                </a:extLst>
              </a:tr>
              <a:tr h="51021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없음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있음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모으지 못함</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8263975"/>
                  </a:ext>
                </a:extLst>
              </a:tr>
              <a:tr h="1174189">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동료에게 마지막 말을 남기고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방랑자는 자신의 힘을 사용하여 지맥을 가까스로 봉인하고 다시 이런 일이 일어나지 않게 하기 위해 지맥의 수호자가 되어 평생을 그곳을 지킨다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방랑자와 동료들의 힘을 모아 지맥의 기운을 다스려 제압하여 구슬들에 봉인하고 방랑자와 동료들은 봉인된 지맥의 기운을 본래 있어야할 곳으로 보내기 위해서 여행을 떠난다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4925425"/>
                  </a:ext>
                </a:extLst>
              </a:tr>
            </a:tbl>
          </a:graphicData>
        </a:graphic>
      </p:graphicFrame>
    </p:spTree>
    <p:extLst>
      <p:ext uri="{BB962C8B-B14F-4D97-AF65-F5344CB8AC3E}">
        <p14:creationId xmlns:p14="http://schemas.microsoft.com/office/powerpoint/2010/main" val="2828845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28BF5095-3E80-6991-E0CC-AB53C910C999}"/>
              </a:ext>
            </a:extLst>
          </p:cNvPr>
          <p:cNvGraphicFramePr>
            <a:graphicFrameLocks noGrp="1"/>
          </p:cNvGraphicFramePr>
          <p:nvPr>
            <p:extLst>
              <p:ext uri="{D42A27DB-BD31-4B8C-83A1-F6EECF244321}">
                <p14:modId xmlns:p14="http://schemas.microsoft.com/office/powerpoint/2010/main" val="3992902103"/>
              </p:ext>
            </p:extLst>
          </p:nvPr>
        </p:nvGraphicFramePr>
        <p:xfrm>
          <a:off x="2657835" y="1674202"/>
          <a:ext cx="6876329" cy="3509595"/>
        </p:xfrm>
        <a:graphic>
          <a:graphicData uri="http://schemas.openxmlformats.org/drawingml/2006/table">
            <a:tbl>
              <a:tblPr firstRow="1" bandRow="1">
                <a:tableStyleId>{5C22544A-7EE6-4342-B048-85BDC9FD1C3A}</a:tableStyleId>
              </a:tblPr>
              <a:tblGrid>
                <a:gridCol w="1221977">
                  <a:extLst>
                    <a:ext uri="{9D8B030D-6E8A-4147-A177-3AD203B41FA5}">
                      <a16:colId xmlns:a16="http://schemas.microsoft.com/office/drawing/2014/main" val="2069246486"/>
                    </a:ext>
                  </a:extLst>
                </a:gridCol>
                <a:gridCol w="5654352">
                  <a:extLst>
                    <a:ext uri="{9D8B030D-6E8A-4147-A177-3AD203B41FA5}">
                      <a16:colId xmlns:a16="http://schemas.microsoft.com/office/drawing/2014/main" val="3412645667"/>
                    </a:ext>
                  </a:extLst>
                </a:gridCol>
              </a:tblGrid>
              <a:tr h="389955">
                <a:tc gridSpan="2">
                  <a:txBody>
                    <a:bodyPr/>
                    <a:lstStyle/>
                    <a:p>
                      <a:pPr latinLnBrk="1"/>
                      <a:r>
                        <a:rPr lang="ko-KR" altLang="en-US" sz="1800" b="0" dirty="0">
                          <a:solidFill>
                            <a:schemeClr val="tx1"/>
                          </a:solidFill>
                        </a:rPr>
                        <a:t>퀘스트 분류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1253955943"/>
                  </a:ext>
                </a:extLst>
              </a:tr>
              <a:tr h="389955">
                <a:tc>
                  <a:txBody>
                    <a:bodyPr/>
                    <a:lstStyle/>
                    <a:p>
                      <a:pPr algn="ctr" latinLnBrk="1"/>
                      <a:r>
                        <a:rPr lang="ko-KR" altLang="en-US" sz="18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800" b="0" dirty="0">
                          <a:solidFill>
                            <a:schemeClr val="tx1"/>
                          </a:solidFill>
                        </a:rPr>
                        <a:t>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724705"/>
                  </a:ext>
                </a:extLst>
              </a:tr>
              <a:tr h="389955">
                <a:tc>
                  <a:txBody>
                    <a:bodyPr/>
                    <a:lstStyle/>
                    <a:p>
                      <a:pPr algn="ctr" latinLnBrk="1"/>
                      <a:r>
                        <a:rPr lang="ko-KR" altLang="en-US" sz="18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몬스터를 일정량 이상 잡는 것</a:t>
                      </a:r>
                      <a:endParaRPr lang="en-US" altLang="ko-KR" sz="1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630024"/>
                  </a:ext>
                </a:extLst>
              </a:tr>
              <a:tr h="389955">
                <a:tc>
                  <a:txBody>
                    <a:bodyPr/>
                    <a:lstStyle/>
                    <a:p>
                      <a:pPr algn="ctr" latinLnBrk="1"/>
                      <a:r>
                        <a:rPr lang="ko-KR" altLang="en-US" sz="18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얻어 가져오는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73897"/>
                  </a:ext>
                </a:extLst>
              </a:tr>
              <a:tr h="389955">
                <a:tc>
                  <a:txBody>
                    <a:bodyPr/>
                    <a:lstStyle/>
                    <a:p>
                      <a:pPr algn="ctr" latinLnBrk="1"/>
                      <a:r>
                        <a:rPr lang="ko-KR" altLang="en-US" sz="18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지역에 도착하는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3750984"/>
                  </a:ext>
                </a:extLst>
              </a:tr>
              <a:tr h="389955">
                <a:tc>
                  <a:txBody>
                    <a:bodyPr/>
                    <a:lstStyle/>
                    <a:p>
                      <a:pPr algn="ctr" latinLnBrk="1"/>
                      <a:r>
                        <a:rPr lang="ko-KR" altLang="en-US" sz="1800" b="0" dirty="0">
                          <a:solidFill>
                            <a:schemeClr val="tx1"/>
                          </a:solidFill>
                        </a:rPr>
                        <a:t>호위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캐릭터를 지키는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4465329"/>
                  </a:ext>
                </a:extLst>
              </a:tr>
              <a:tr h="389955">
                <a:tc>
                  <a:txBody>
                    <a:bodyPr/>
                    <a:lstStyle/>
                    <a:p>
                      <a:pPr algn="ctr" latinLnBrk="1"/>
                      <a:r>
                        <a:rPr lang="ko-KR" altLang="en-US" sz="1800" b="0" dirty="0">
                          <a:solidFill>
                            <a:schemeClr val="tx1"/>
                          </a:solidFill>
                        </a:rPr>
                        <a:t>배달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다른 캐릭터에게 전달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767939"/>
                  </a:ext>
                </a:extLst>
              </a:tr>
              <a:tr h="389955">
                <a:tc>
                  <a:txBody>
                    <a:bodyPr/>
                    <a:lstStyle/>
                    <a:p>
                      <a:pPr algn="ctr" latinLnBrk="1"/>
                      <a:r>
                        <a:rPr lang="ko-KR" altLang="en-US" sz="18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캐릭터와 대화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9924218"/>
                  </a:ext>
                </a:extLst>
              </a:tr>
              <a:tr h="389955">
                <a:tc>
                  <a:txBody>
                    <a:bodyPr/>
                    <a:lstStyle/>
                    <a:p>
                      <a:pPr algn="ctr" latinLnBrk="1"/>
                      <a:r>
                        <a:rPr lang="ko-KR" altLang="en-US" sz="18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일정 시간 동안 생존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6220186"/>
                  </a:ext>
                </a:extLst>
              </a:tr>
            </a:tbl>
          </a:graphicData>
        </a:graphic>
      </p:graphicFrame>
      <p:sp>
        <p:nvSpPr>
          <p:cNvPr id="3" name="제목 1">
            <a:extLst>
              <a:ext uri="{FF2B5EF4-FFF2-40B4-BE49-F238E27FC236}">
                <a16:creationId xmlns:a16="http://schemas.microsoft.com/office/drawing/2014/main" id="{1C9F892C-7029-44E2-A120-34B8C26EF25F}"/>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퀘스트의 분류</a:t>
            </a:r>
          </a:p>
        </p:txBody>
      </p:sp>
    </p:spTree>
    <p:extLst>
      <p:ext uri="{BB962C8B-B14F-4D97-AF65-F5344CB8AC3E}">
        <p14:creationId xmlns:p14="http://schemas.microsoft.com/office/powerpoint/2010/main" val="3992806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20890051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동물 사냥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가족과 대화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가족과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사냥터로 이동 </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토끼 사냥 </a:t>
                      </a:r>
                      <a:r>
                        <a:rPr lang="en-US" altLang="ko-KR" sz="1200" b="0" dirty="0">
                          <a:solidFill>
                            <a:schemeClr val="tx1"/>
                          </a:solidFill>
                        </a:rPr>
                        <a:t>(2</a:t>
                      </a:r>
                      <a:r>
                        <a:rPr lang="ko-KR" altLang="en-US" sz="1200" b="0" dirty="0">
                          <a:solidFill>
                            <a:schemeClr val="tx1"/>
                          </a:solidFill>
                        </a:rPr>
                        <a:t>마리 이상</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사슴을 발견</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사슴 근처로 이동 </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영상 재생</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strike="sngStrike" dirty="0">
                          <a:solidFill>
                            <a:schemeClr val="tx1"/>
                          </a:solidFill>
                        </a:rPr>
                        <a:t>사슴에게 조준하고 활시위를 당겨 화살을 발사 하기 직전에 갑자기 나타난 괴물이 사슴을 덮치고 플레이어는 실수로 괴물 근처에 화살을 발사하고 플레이어를 눈치챈 괴물이 플레이어를 응시한다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984132087"/>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도망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마을로 도망</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연출</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strike="sngStrike" dirty="0">
                          <a:solidFill>
                            <a:schemeClr val="tx1"/>
                          </a:solidFill>
                        </a:rPr>
                        <a:t>도망가던 중 언덕을 지나다가 마을이 불타고 있는 것을 발견한다</a:t>
                      </a:r>
                      <a:r>
                        <a:rPr lang="en-US" altLang="ko-KR" sz="1200" b="0" strike="sngStrike" dirty="0">
                          <a:solidFill>
                            <a:schemeClr val="tx1"/>
                          </a:solidFill>
                        </a:rPr>
                        <a:t>.</a:t>
                      </a:r>
                      <a:r>
                        <a:rPr lang="ko-KR" altLang="en-US" sz="1200" b="0" strike="sngStrike" dirty="0">
                          <a:solidFill>
                            <a:schemeClr val="tx1"/>
                          </a:solidFill>
                        </a:rPr>
                        <a:t>마을을 천천히 클로즈업 한 다음 시선이 왼쪽에서 오른쪽으로 천천히 이동한 다음 본래 상태로 돌아옴</a:t>
                      </a:r>
                      <a:endParaRPr lang="en-US" altLang="ko-KR" sz="1200" b="0" strike="sngStrike"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179703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0214859"/>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수색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불타는 마을로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폐허 속 가족들의 시신을 발견</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연출</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마을에 들어온 괴물들이 플레이어를 발견하고 소리를 지르고 플레이어 소리를 듣고 </a:t>
                      </a:r>
                      <a:r>
                        <a:rPr lang="ko-KR" altLang="en-US" sz="1200" b="0" strike="sngStrike" dirty="0" err="1">
                          <a:solidFill>
                            <a:schemeClr val="tx1"/>
                          </a:solidFill>
                        </a:rPr>
                        <a:t>일어남</a:t>
                      </a:r>
                      <a:endParaRPr lang="en-US" altLang="ko-KR" sz="1200" b="0" strike="sngStrike" dirty="0">
                        <a:solidFill>
                          <a:schemeClr val="tx1"/>
                        </a:solidFill>
                      </a:endParaRPr>
                    </a:p>
                    <a:p>
                      <a:pPr latinLnBrk="1"/>
                      <a:endParaRPr lang="en-US" altLang="ko-KR" sz="1200" b="0" strike="sngStrike" dirty="0">
                        <a:solidFill>
                          <a:schemeClr val="tx1"/>
                        </a:solidFill>
                      </a:endParaRPr>
                    </a:p>
                    <a:p>
                      <a:pPr latinLnBrk="1"/>
                      <a:r>
                        <a:rPr lang="en-US" altLang="ko-KR" sz="1200" b="0" dirty="0">
                          <a:solidFill>
                            <a:schemeClr val="tx1"/>
                          </a:solidFill>
                        </a:rPr>
                        <a:t>4.</a:t>
                      </a:r>
                      <a:r>
                        <a:rPr lang="ko-KR" altLang="en-US" sz="1200" b="0" dirty="0">
                          <a:solidFill>
                            <a:schemeClr val="tx1"/>
                          </a:solidFill>
                        </a:rPr>
                        <a:t>마을 밖으로 도주</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영상 재생</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플레이어가 괴물들에게서 살기 위해서 계속 달리다가 돌부리에 발이 걸려 넘어지고 괴물들에게 공격 받기 직전 근처를 지나가던 노인이 플레이어를 구해준다</a:t>
                      </a:r>
                      <a:r>
                        <a:rPr lang="en-US" altLang="ko-KR" sz="1200" b="0" strike="sngStrike"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76743958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소문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자신을 구해준 노인을 스승으로 모시고 스승을 따라 수행하는 모습을 보여주고 </a:t>
                      </a:r>
                      <a:r>
                        <a:rPr lang="en-US" altLang="ko-KR" sz="1200" b="0" strike="sngStrike" dirty="0">
                          <a:solidFill>
                            <a:schemeClr val="tx1"/>
                          </a:solidFill>
                        </a:rPr>
                        <a:t>1</a:t>
                      </a:r>
                      <a:r>
                        <a:rPr lang="ko-KR" altLang="en-US" sz="1200" b="0" strike="sngStrike" dirty="0">
                          <a:solidFill>
                            <a:schemeClr val="tx1"/>
                          </a:solidFill>
                        </a:rPr>
                        <a:t>년이 지났다는 텍스트가 나온다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2.</a:t>
                      </a:r>
                      <a:r>
                        <a:rPr lang="ko-KR" altLang="en-US" sz="1200" b="0" dirty="0">
                          <a:solidFill>
                            <a:schemeClr val="tx1"/>
                          </a:solidFill>
                        </a:rPr>
                        <a:t>괴물 사냥</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사냥한 괴물을 해체</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전리품 획득</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마을로 이동</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상점에서 전리품 거래</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토벌단에 대한 소문을 듣기</a:t>
                      </a:r>
                      <a:endParaRPr lang="en-US" altLang="ko-KR" sz="1200" b="0" dirty="0">
                        <a:solidFill>
                          <a:schemeClr val="tx1"/>
                        </a:solidFill>
                      </a:endParaRPr>
                    </a:p>
                    <a:p>
                      <a:pPr latinLnBrk="1"/>
                      <a:r>
                        <a:rPr lang="en-US" altLang="ko-KR" sz="1200" b="0" dirty="0">
                          <a:solidFill>
                            <a:schemeClr val="tx1"/>
                          </a:solidFill>
                        </a:rPr>
                        <a:t>8.</a:t>
                      </a:r>
                      <a:r>
                        <a:rPr lang="ko-KR" altLang="en-US" sz="1200" b="0" dirty="0">
                          <a:solidFill>
                            <a:schemeClr val="tx1"/>
                          </a:solidFill>
                        </a:rPr>
                        <a:t>마을 사람들과 대화하여 </a:t>
                      </a:r>
                      <a:r>
                        <a:rPr lang="ko-KR" altLang="en-US" sz="1200" b="0" dirty="0" err="1">
                          <a:solidFill>
                            <a:schemeClr val="tx1"/>
                          </a:solidFill>
                        </a:rPr>
                        <a:t>토벌단</a:t>
                      </a:r>
                      <a:r>
                        <a:rPr lang="ko-KR" altLang="en-US" sz="1200" b="0" dirty="0">
                          <a:solidFill>
                            <a:schemeClr val="tx1"/>
                          </a:solidFill>
                        </a:rPr>
                        <a:t> 정보 듣기</a:t>
                      </a:r>
                      <a:r>
                        <a:rPr lang="en-US" altLang="ko-KR" sz="1200" b="0" dirty="0">
                          <a:solidFill>
                            <a:schemeClr val="tx1"/>
                          </a:solidFill>
                        </a:rPr>
                        <a:t>(</a:t>
                      </a:r>
                      <a:r>
                        <a:rPr lang="ko-KR" altLang="en-US" sz="1200" b="0" dirty="0">
                          <a:solidFill>
                            <a:schemeClr val="tx1"/>
                          </a:solidFill>
                        </a:rPr>
                        <a:t>최소 </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25670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15067122"/>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접수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스승과 대화</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입단 시험 장소로 이동</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입단 시험 접수하기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퀘스트 완료</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43460694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시험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시험관에게 아이템</a:t>
                      </a:r>
                      <a:r>
                        <a:rPr lang="en-US" altLang="ko-KR" sz="1200" b="0" dirty="0">
                          <a:solidFill>
                            <a:schemeClr val="tx1"/>
                          </a:solidFill>
                        </a:rPr>
                        <a:t>(</a:t>
                      </a:r>
                      <a:r>
                        <a:rPr lang="ko-KR" altLang="en-US" sz="1200" b="0" dirty="0">
                          <a:solidFill>
                            <a:schemeClr val="tx1"/>
                          </a:solidFill>
                        </a:rPr>
                        <a:t>정보</a:t>
                      </a:r>
                      <a:r>
                        <a:rPr lang="en-US" altLang="ko-KR" sz="1200" b="0" dirty="0">
                          <a:solidFill>
                            <a:schemeClr val="tx1"/>
                          </a:solidFill>
                        </a:rPr>
                        <a:t>)</a:t>
                      </a:r>
                      <a:r>
                        <a:rPr lang="ko-KR" altLang="en-US" sz="1200" b="0" dirty="0">
                          <a:solidFill>
                            <a:schemeClr val="tx1"/>
                          </a:solidFill>
                        </a:rPr>
                        <a:t> 획득</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가방을 열어 정보 확인</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괴물 사냥 및 해체</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 시험관에게 전리품 전달</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317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632212527"/>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만남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대기장으로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대화</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괴물 사냥 및 해체</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시험관에게 전리품 전달</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05069653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입단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a:t>
                      </a:r>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4330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D9335E25-03C9-45D8-B4F4-5E3DD30E1D6F}"/>
              </a:ext>
            </a:extLst>
          </p:cNvPr>
          <p:cNvGraphicFramePr>
            <a:graphicFrameLocks noGrp="1"/>
          </p:cNvGraphicFramePr>
          <p:nvPr>
            <p:extLst>
              <p:ext uri="{D42A27DB-BD31-4B8C-83A1-F6EECF244321}">
                <p14:modId xmlns:p14="http://schemas.microsoft.com/office/powerpoint/2010/main" val="3158676350"/>
              </p:ext>
            </p:extLst>
          </p:nvPr>
        </p:nvGraphicFramePr>
        <p:xfrm>
          <a:off x="1416050" y="1690688"/>
          <a:ext cx="4679950" cy="2966720"/>
        </p:xfrm>
        <a:graphic>
          <a:graphicData uri="http://schemas.openxmlformats.org/drawingml/2006/table">
            <a:tbl>
              <a:tblPr firstRow="1" bandRow="1">
                <a:tableStyleId>{5C22544A-7EE6-4342-B048-85BDC9FD1C3A}</a:tableStyleId>
              </a:tblPr>
              <a:tblGrid>
                <a:gridCol w="4679950">
                  <a:extLst>
                    <a:ext uri="{9D8B030D-6E8A-4147-A177-3AD203B41FA5}">
                      <a16:colId xmlns:a16="http://schemas.microsoft.com/office/drawing/2014/main" val="3606984394"/>
                    </a:ext>
                  </a:extLst>
                </a:gridCol>
              </a:tblGrid>
              <a:tr h="370840">
                <a:tc>
                  <a:txBody>
                    <a:bodyPr/>
                    <a:lstStyle/>
                    <a:p>
                      <a:pPr latinLnBrk="1"/>
                      <a:r>
                        <a:rPr lang="ko-KR" altLang="en-US" b="0" dirty="0">
                          <a:solidFill>
                            <a:schemeClr val="tx1"/>
                          </a:solidFill>
                        </a:rPr>
                        <a:t>개요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24073"/>
                  </a:ext>
                </a:extLst>
              </a:tr>
              <a:tr h="370840">
                <a:tc>
                  <a:txBody>
                    <a:bodyPr/>
                    <a:lstStyle/>
                    <a:p>
                      <a:pPr latinLnBrk="1"/>
                      <a:r>
                        <a:rPr lang="ko-KR" altLang="en-US" b="0" dirty="0">
                          <a:solidFill>
                            <a:schemeClr val="tx1"/>
                          </a:solidFill>
                        </a:rPr>
                        <a:t>시놉시스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711127"/>
                  </a:ext>
                </a:extLst>
              </a:tr>
              <a:tr h="370840">
                <a:tc>
                  <a:txBody>
                    <a:bodyPr/>
                    <a:lstStyle/>
                    <a:p>
                      <a:pPr latinLnBrk="1"/>
                      <a:r>
                        <a:rPr lang="ko-KR" altLang="en-US" b="0" dirty="0">
                          <a:solidFill>
                            <a:schemeClr val="tx1"/>
                          </a:solidFill>
                        </a:rPr>
                        <a:t>서론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5806370"/>
                  </a:ext>
                </a:extLst>
              </a:tr>
              <a:tr h="370840">
                <a:tc>
                  <a:txBody>
                    <a:bodyPr/>
                    <a:lstStyle/>
                    <a:p>
                      <a:pPr latinLnBrk="1"/>
                      <a:r>
                        <a:rPr lang="ko-KR" altLang="en-US" b="0" dirty="0">
                          <a:solidFill>
                            <a:schemeClr val="tx1"/>
                          </a:solidFill>
                        </a:rPr>
                        <a:t>본론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5034878"/>
                  </a:ext>
                </a:extLst>
              </a:tr>
              <a:tr h="370840">
                <a:tc>
                  <a:txBody>
                    <a:bodyPr/>
                    <a:lstStyle/>
                    <a:p>
                      <a:pPr latinLnBrk="1"/>
                      <a:r>
                        <a:rPr lang="ko-KR" altLang="en-US" b="0" dirty="0">
                          <a:solidFill>
                            <a:schemeClr val="tx1"/>
                          </a:solidFill>
                        </a:rPr>
                        <a:t>결론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6714952"/>
                  </a:ext>
                </a:extLst>
              </a:tr>
              <a:tr h="370840">
                <a:tc>
                  <a:txBody>
                    <a:bodyPr/>
                    <a:lstStyle/>
                    <a:p>
                      <a:pPr latinLnBrk="1"/>
                      <a:r>
                        <a:rPr lang="ko-KR" altLang="en-US" b="0" dirty="0">
                          <a:solidFill>
                            <a:schemeClr val="tx1"/>
                          </a:solidFill>
                        </a:rPr>
                        <a:t>챕터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422055"/>
                  </a:ext>
                </a:extLst>
              </a:tr>
              <a:tr h="370840">
                <a:tc>
                  <a:txBody>
                    <a:bodyPr/>
                    <a:lstStyle/>
                    <a:p>
                      <a:pPr latinLnBrk="1"/>
                      <a:r>
                        <a:rPr lang="ko-KR" altLang="en-US"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177940"/>
                  </a:ext>
                </a:extLst>
              </a:tr>
              <a:tr h="370840">
                <a:tc>
                  <a:txBody>
                    <a:bodyPr/>
                    <a:lstStyle/>
                    <a:p>
                      <a:pPr latinLnBrk="1"/>
                      <a:r>
                        <a:rPr lang="ko-KR" altLang="en-US" b="0" dirty="0">
                          <a:solidFill>
                            <a:schemeClr val="tx1"/>
                          </a:solidFill>
                        </a:rPr>
                        <a:t>진행 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9854979"/>
                  </a:ext>
                </a:extLst>
              </a:tr>
            </a:tbl>
          </a:graphicData>
        </a:graphic>
      </p:graphicFrame>
      <p:sp>
        <p:nvSpPr>
          <p:cNvPr id="7" name="제목 1">
            <a:extLst>
              <a:ext uri="{FF2B5EF4-FFF2-40B4-BE49-F238E27FC236}">
                <a16:creationId xmlns:a16="http://schemas.microsoft.com/office/drawing/2014/main" id="{34030390-7ADB-4EFB-89E5-CFAD30D842F0}"/>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목차</a:t>
            </a:r>
          </a:p>
        </p:txBody>
      </p:sp>
    </p:spTree>
    <p:extLst>
      <p:ext uri="{BB962C8B-B14F-4D97-AF65-F5344CB8AC3E}">
        <p14:creationId xmlns:p14="http://schemas.microsoft.com/office/powerpoint/2010/main" val="156025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6" name="표 6">
            <a:extLst>
              <a:ext uri="{FF2B5EF4-FFF2-40B4-BE49-F238E27FC236}">
                <a16:creationId xmlns:a16="http://schemas.microsoft.com/office/drawing/2014/main" id="{2672691A-8E09-4057-9C84-C7D70C20F596}"/>
              </a:ext>
            </a:extLst>
          </p:cNvPr>
          <p:cNvGraphicFramePr>
            <a:graphicFrameLocks noGrp="1"/>
          </p:cNvGraphicFramePr>
          <p:nvPr>
            <p:extLst>
              <p:ext uri="{D42A27DB-BD31-4B8C-83A1-F6EECF244321}">
                <p14:modId xmlns:p14="http://schemas.microsoft.com/office/powerpoint/2010/main" val="103249036"/>
              </p:ext>
            </p:extLst>
          </p:nvPr>
        </p:nvGraphicFramePr>
        <p:xfrm>
          <a:off x="1416049" y="1160462"/>
          <a:ext cx="9359905" cy="5387921"/>
        </p:xfrm>
        <a:graphic>
          <a:graphicData uri="http://schemas.openxmlformats.org/drawingml/2006/table">
            <a:tbl>
              <a:tblPr firstRow="1" bandRow="1">
                <a:tableStyleId>{5C22544A-7EE6-4342-B048-85BDC9FD1C3A}</a:tableStyleId>
              </a:tblPr>
              <a:tblGrid>
                <a:gridCol w="955979">
                  <a:extLst>
                    <a:ext uri="{9D8B030D-6E8A-4147-A177-3AD203B41FA5}">
                      <a16:colId xmlns:a16="http://schemas.microsoft.com/office/drawing/2014/main" val="540632669"/>
                    </a:ext>
                  </a:extLst>
                </a:gridCol>
                <a:gridCol w="136656">
                  <a:extLst>
                    <a:ext uri="{9D8B030D-6E8A-4147-A177-3AD203B41FA5}">
                      <a16:colId xmlns:a16="http://schemas.microsoft.com/office/drawing/2014/main" val="507984239"/>
                    </a:ext>
                  </a:extLst>
                </a:gridCol>
                <a:gridCol w="825400">
                  <a:extLst>
                    <a:ext uri="{9D8B030D-6E8A-4147-A177-3AD203B41FA5}">
                      <a16:colId xmlns:a16="http://schemas.microsoft.com/office/drawing/2014/main" val="2791032942"/>
                    </a:ext>
                  </a:extLst>
                </a:gridCol>
                <a:gridCol w="643426">
                  <a:extLst>
                    <a:ext uri="{9D8B030D-6E8A-4147-A177-3AD203B41FA5}">
                      <a16:colId xmlns:a16="http://schemas.microsoft.com/office/drawing/2014/main" val="1440473695"/>
                    </a:ext>
                  </a:extLst>
                </a:gridCol>
                <a:gridCol w="207626">
                  <a:extLst>
                    <a:ext uri="{9D8B030D-6E8A-4147-A177-3AD203B41FA5}">
                      <a16:colId xmlns:a16="http://schemas.microsoft.com/office/drawing/2014/main" val="442113065"/>
                    </a:ext>
                  </a:extLst>
                </a:gridCol>
                <a:gridCol w="389260">
                  <a:extLst>
                    <a:ext uri="{9D8B030D-6E8A-4147-A177-3AD203B41FA5}">
                      <a16:colId xmlns:a16="http://schemas.microsoft.com/office/drawing/2014/main" val="2462983662"/>
                    </a:ext>
                  </a:extLst>
                </a:gridCol>
                <a:gridCol w="964991">
                  <a:extLst>
                    <a:ext uri="{9D8B030D-6E8A-4147-A177-3AD203B41FA5}">
                      <a16:colId xmlns:a16="http://schemas.microsoft.com/office/drawing/2014/main" val="1860278092"/>
                    </a:ext>
                  </a:extLst>
                </a:gridCol>
                <a:gridCol w="136656">
                  <a:extLst>
                    <a:ext uri="{9D8B030D-6E8A-4147-A177-3AD203B41FA5}">
                      <a16:colId xmlns:a16="http://schemas.microsoft.com/office/drawing/2014/main" val="174449210"/>
                    </a:ext>
                  </a:extLst>
                </a:gridCol>
                <a:gridCol w="138664">
                  <a:extLst>
                    <a:ext uri="{9D8B030D-6E8A-4147-A177-3AD203B41FA5}">
                      <a16:colId xmlns:a16="http://schemas.microsoft.com/office/drawing/2014/main" val="1242353852"/>
                    </a:ext>
                  </a:extLst>
                </a:gridCol>
                <a:gridCol w="701397">
                  <a:extLst>
                    <a:ext uri="{9D8B030D-6E8A-4147-A177-3AD203B41FA5}">
                      <a16:colId xmlns:a16="http://schemas.microsoft.com/office/drawing/2014/main" val="920727213"/>
                    </a:ext>
                  </a:extLst>
                </a:gridCol>
                <a:gridCol w="538915">
                  <a:extLst>
                    <a:ext uri="{9D8B030D-6E8A-4147-A177-3AD203B41FA5}">
                      <a16:colId xmlns:a16="http://schemas.microsoft.com/office/drawing/2014/main" val="2204296090"/>
                    </a:ext>
                  </a:extLst>
                </a:gridCol>
                <a:gridCol w="286485">
                  <a:extLst>
                    <a:ext uri="{9D8B030D-6E8A-4147-A177-3AD203B41FA5}">
                      <a16:colId xmlns:a16="http://schemas.microsoft.com/office/drawing/2014/main" val="3432537789"/>
                    </a:ext>
                  </a:extLst>
                </a:gridCol>
                <a:gridCol w="136656">
                  <a:extLst>
                    <a:ext uri="{9D8B030D-6E8A-4147-A177-3AD203B41FA5}">
                      <a16:colId xmlns:a16="http://schemas.microsoft.com/office/drawing/2014/main" val="1705985419"/>
                    </a:ext>
                  </a:extLst>
                </a:gridCol>
                <a:gridCol w="136656">
                  <a:extLst>
                    <a:ext uri="{9D8B030D-6E8A-4147-A177-3AD203B41FA5}">
                      <a16:colId xmlns:a16="http://schemas.microsoft.com/office/drawing/2014/main" val="699630049"/>
                    </a:ext>
                  </a:extLst>
                </a:gridCol>
                <a:gridCol w="680515">
                  <a:extLst>
                    <a:ext uri="{9D8B030D-6E8A-4147-A177-3AD203B41FA5}">
                      <a16:colId xmlns:a16="http://schemas.microsoft.com/office/drawing/2014/main" val="4170930996"/>
                    </a:ext>
                  </a:extLst>
                </a:gridCol>
                <a:gridCol w="904906">
                  <a:extLst>
                    <a:ext uri="{9D8B030D-6E8A-4147-A177-3AD203B41FA5}">
                      <a16:colId xmlns:a16="http://schemas.microsoft.com/office/drawing/2014/main" val="3551690553"/>
                    </a:ext>
                  </a:extLst>
                </a:gridCol>
                <a:gridCol w="136656">
                  <a:extLst>
                    <a:ext uri="{9D8B030D-6E8A-4147-A177-3AD203B41FA5}">
                      <a16:colId xmlns:a16="http://schemas.microsoft.com/office/drawing/2014/main" val="1008597231"/>
                    </a:ext>
                  </a:extLst>
                </a:gridCol>
                <a:gridCol w="198749">
                  <a:extLst>
                    <a:ext uri="{9D8B030D-6E8A-4147-A177-3AD203B41FA5}">
                      <a16:colId xmlns:a16="http://schemas.microsoft.com/office/drawing/2014/main" val="1311094751"/>
                    </a:ext>
                  </a:extLst>
                </a:gridCol>
                <a:gridCol w="1240312">
                  <a:extLst>
                    <a:ext uri="{9D8B030D-6E8A-4147-A177-3AD203B41FA5}">
                      <a16:colId xmlns:a16="http://schemas.microsoft.com/office/drawing/2014/main" val="1411318083"/>
                    </a:ext>
                  </a:extLst>
                </a:gridCol>
              </a:tblGrid>
              <a:tr h="197558">
                <a:tc>
                  <a:txBody>
                    <a:bodyPr/>
                    <a:lstStyle/>
                    <a:p>
                      <a:pP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동물 사냥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3">
                  <a:txBody>
                    <a:bodyPr/>
                    <a:lstStyle/>
                    <a:p>
                      <a:pP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gridSpan="2">
                  <a:txBody>
                    <a:bodyPr/>
                    <a:lstStyle/>
                    <a:p>
                      <a:pPr latinLnBrk="1"/>
                      <a:r>
                        <a:rPr lang="en-US" altLang="ko-KR" sz="1200" b="0" dirty="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8590577"/>
                  </a:ext>
                </a:extLst>
              </a:tr>
              <a:tr h="0">
                <a:tc>
                  <a:txBody>
                    <a:bodyPr/>
                    <a:lstStyle/>
                    <a:p>
                      <a:pPr latinLnBrk="1"/>
                      <a:r>
                        <a:rPr lang="en-US" altLang="ko-KR" sz="1200" b="0" dirty="0">
                          <a:solidFill>
                            <a:schemeClr val="tx1"/>
                          </a:solidFill>
                        </a:rPr>
                        <a:t>ID</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5">
                  <a:txBody>
                    <a:bodyPr/>
                    <a:lstStyle/>
                    <a:p>
                      <a:pPr latinLnBrk="1"/>
                      <a:r>
                        <a:rPr lang="ko-KR" altLang="en-US" sz="1200" b="0" dirty="0">
                          <a:solidFill>
                            <a:schemeClr val="tx1"/>
                          </a:solidFill>
                        </a:rPr>
                        <a:t>토벌</a:t>
                      </a:r>
                      <a:r>
                        <a:rPr lang="en-US" altLang="ko-KR" sz="1200" b="0" dirty="0">
                          <a:solidFill>
                            <a:schemeClr val="tx1"/>
                          </a:solidFill>
                        </a:rPr>
                        <a:t>, </a:t>
                      </a:r>
                      <a:r>
                        <a:rPr lang="ko-KR" altLang="en-US" sz="1200" b="0" dirty="0">
                          <a:solidFill>
                            <a:schemeClr val="tx1"/>
                          </a:solidFill>
                        </a:rPr>
                        <a:t>탐사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3920140716"/>
                  </a:ext>
                </a:extLst>
              </a:tr>
              <a:tr h="591180">
                <a:tc>
                  <a:txBody>
                    <a:bodyPr/>
                    <a:lstStyle/>
                    <a:p>
                      <a:pPr latinLnBrk="1"/>
                      <a:r>
                        <a:rPr lang="ko-KR" altLang="en-US" sz="1200" b="0" dirty="0">
                          <a:solidFill>
                            <a:schemeClr val="tx1"/>
                          </a:solidFill>
                        </a:rPr>
                        <a:t>발생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r>
                        <a:rPr lang="ko-KR" altLang="en-US" sz="1200" b="0" dirty="0">
                          <a:solidFill>
                            <a:schemeClr val="tx1"/>
                          </a:solidFill>
                        </a:rPr>
                        <a:t>게임 시작 시 발생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선행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5">
                  <a:txBody>
                    <a:bodyPr/>
                    <a:lstStyle/>
                    <a:p>
                      <a:pPr latinLnBrk="1"/>
                      <a:r>
                        <a:rPr lang="en-US" altLang="ko-KR" sz="1200" b="0" dirty="0">
                          <a:solidFill>
                            <a:schemeClr val="tx1"/>
                          </a:solidFill>
                        </a:rPr>
                        <a:t>-</a:t>
                      </a:r>
                    </a:p>
                    <a:p>
                      <a:pPr latinLnBrk="1"/>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965808419"/>
                  </a:ext>
                </a:extLst>
              </a:tr>
              <a:tr h="0">
                <a:tc gridSpan="19">
                  <a:txBody>
                    <a:bodyPr/>
                    <a:lstStyle/>
                    <a:p>
                      <a:pPr latinLnBrk="1"/>
                      <a:r>
                        <a:rPr lang="ko-KR" altLang="en-US" sz="1200" b="0" dirty="0">
                          <a:solidFill>
                            <a:schemeClr val="tx1"/>
                          </a:solidFill>
                        </a:rPr>
                        <a:t>사건 사고</a:t>
                      </a:r>
                      <a:r>
                        <a:rPr lang="en-US" altLang="ko-KR" sz="1200" b="0" dirty="0">
                          <a:solidFill>
                            <a:schemeClr val="tx1"/>
                          </a:solidFill>
                        </a:rPr>
                        <a:t>(</a:t>
                      </a:r>
                      <a:r>
                        <a:rPr lang="ko-KR" altLang="en-US" sz="1200" b="0" dirty="0">
                          <a:solidFill>
                            <a:schemeClr val="tx1"/>
                          </a:solidFill>
                        </a:rPr>
                        <a:t>퀘스트 스토리</a:t>
                      </a:r>
                      <a:r>
                        <a:rPr lang="en-US" altLang="ko-KR" sz="1200" b="0" dirty="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618659635"/>
                  </a:ext>
                </a:extLst>
              </a:tr>
              <a:tr h="3101921">
                <a:tc gridSpan="19">
                  <a:txBody>
                    <a:bodyPr/>
                    <a:lstStyle/>
                    <a:p>
                      <a:pPr latinLnBrk="1"/>
                      <a:r>
                        <a:rPr lang="ko-KR" altLang="en-US" sz="1200" b="0" dirty="0">
                          <a:solidFill>
                            <a:schemeClr val="tx1"/>
                          </a:solidFill>
                        </a:rPr>
                        <a:t>오늘 치 사냥을 하기 위해 가족들에게 인사를 하고 산속 사냥터로 이동했다</a:t>
                      </a:r>
                      <a:r>
                        <a:rPr lang="en-US" altLang="ko-KR" sz="1200" b="0" dirty="0">
                          <a:solidFill>
                            <a:schemeClr val="tx1"/>
                          </a:solidFill>
                        </a:rPr>
                        <a:t>.</a:t>
                      </a:r>
                    </a:p>
                    <a:p>
                      <a:pPr latinLnBrk="1"/>
                      <a:r>
                        <a:rPr lang="ko-KR" altLang="en-US" sz="1200" b="0" dirty="0">
                          <a:solidFill>
                            <a:schemeClr val="tx1"/>
                          </a:solidFill>
                        </a:rPr>
                        <a:t>토끼를 사냥하던 중 사슴을 발견하고 사슴에게 들키지 않게 조심스럽게 근처로 이동한다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4176271278"/>
                  </a:ext>
                </a:extLst>
              </a:tr>
              <a:tr h="0">
                <a:tc gridSpan="2">
                  <a:txBody>
                    <a:bodyPr/>
                    <a:lstStyle/>
                    <a:p>
                      <a:pPr latinLnBrk="1"/>
                      <a:r>
                        <a:rPr lang="ko-KR" altLang="en-US" sz="1200" b="0" dirty="0">
                          <a:solidFill>
                            <a:schemeClr val="tx1"/>
                          </a:solidFill>
                        </a:rPr>
                        <a:t>완료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토끼 사냥 </a:t>
                      </a:r>
                      <a:r>
                        <a:rPr lang="en-US" altLang="ko-KR" sz="1200" b="0" dirty="0">
                          <a:solidFill>
                            <a:schemeClr val="tx1"/>
                          </a:solidFill>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사슴 발견 </a:t>
                      </a:r>
                      <a:r>
                        <a:rPr lang="en-US" altLang="ko-KR" sz="1200" b="0" dirty="0">
                          <a:solidFill>
                            <a:schemeClr val="tx1"/>
                          </a:solidFill>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latinLnBrk="1"/>
                      <a:r>
                        <a:rPr lang="ko-KR" altLang="en-US" sz="1200" b="0" dirty="0">
                          <a:solidFill>
                            <a:schemeClr val="tx1"/>
                          </a:solidFill>
                        </a:rPr>
                        <a:t>사슴 근처로 이동</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907008086"/>
                  </a:ext>
                </a:extLst>
              </a:tr>
              <a:tr h="137160">
                <a:tc rowSpan="2" gridSpan="2">
                  <a:txBody>
                    <a:bodyPr/>
                    <a:lstStyle/>
                    <a:p>
                      <a:pPr latinLnBrk="1"/>
                      <a:r>
                        <a:rPr lang="ko-KR" altLang="en-US" sz="1200" b="0" dirty="0">
                          <a:solidFill>
                            <a:schemeClr val="tx1"/>
                          </a:solidFill>
                        </a:rPr>
                        <a:t>보상 내용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200" b="0" dirty="0">
                          <a:solidFill>
                            <a:schemeClr val="tx1"/>
                          </a:solidFill>
                        </a:rPr>
                        <a:t>경험치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7">
                  <a:txBody>
                    <a:bodyPr/>
                    <a:lstStyle/>
                    <a:p>
                      <a:pPr latinLnBrk="1"/>
                      <a:r>
                        <a:rPr lang="en-US" altLang="ko-KR" sz="1200" b="0" dirty="0">
                          <a:solidFill>
                            <a:schemeClr val="tx1"/>
                          </a:solidFill>
                        </a:rPr>
                        <a:t>10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latinLnBrk="1"/>
                      <a:r>
                        <a:rPr lang="ko-KR" altLang="en-US" sz="1200" b="0" dirty="0">
                          <a:solidFill>
                            <a:schemeClr val="tx1"/>
                          </a:solidFill>
                        </a:rPr>
                        <a:t>골드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7">
                  <a:txBody>
                    <a:bodyPr/>
                    <a:lstStyle/>
                    <a:p>
                      <a:pPr latinLnBrk="1"/>
                      <a:r>
                        <a:rPr lang="en-US" altLang="ko-KR" sz="1200" b="0" dirty="0">
                          <a:solidFill>
                            <a:schemeClr val="tx1"/>
                          </a:solidFill>
                        </a:rPr>
                        <a:t>-</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012461366"/>
                  </a:ext>
                </a:extLst>
              </a:tr>
              <a:tr h="137160">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latinLnBrk="1"/>
                      <a:r>
                        <a:rPr lang="ko-KR" altLang="en-US" sz="1200" b="0" dirty="0">
                          <a:solidFill>
                            <a:schemeClr val="tx1"/>
                          </a:solidFill>
                        </a:rPr>
                        <a:t>아이템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tc gridSpan="2">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836227"/>
                  </a:ext>
                </a:extLst>
              </a:tr>
            </a:tbl>
          </a:graphicData>
        </a:graphic>
      </p:graphicFrame>
    </p:spTree>
    <p:extLst>
      <p:ext uri="{BB962C8B-B14F-4D97-AF65-F5344CB8AC3E}">
        <p14:creationId xmlns:p14="http://schemas.microsoft.com/office/powerpoint/2010/main" val="2754994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6" name="표 6">
            <a:extLst>
              <a:ext uri="{FF2B5EF4-FFF2-40B4-BE49-F238E27FC236}">
                <a16:creationId xmlns:a16="http://schemas.microsoft.com/office/drawing/2014/main" id="{2672691A-8E09-4057-9C84-C7D70C20F596}"/>
              </a:ext>
            </a:extLst>
          </p:cNvPr>
          <p:cNvGraphicFramePr>
            <a:graphicFrameLocks noGrp="1"/>
          </p:cNvGraphicFramePr>
          <p:nvPr>
            <p:extLst>
              <p:ext uri="{D42A27DB-BD31-4B8C-83A1-F6EECF244321}">
                <p14:modId xmlns:p14="http://schemas.microsoft.com/office/powerpoint/2010/main" val="3342752425"/>
              </p:ext>
            </p:extLst>
          </p:nvPr>
        </p:nvGraphicFramePr>
        <p:xfrm>
          <a:off x="1416049" y="1160462"/>
          <a:ext cx="9359905" cy="5387921"/>
        </p:xfrm>
        <a:graphic>
          <a:graphicData uri="http://schemas.openxmlformats.org/drawingml/2006/table">
            <a:tbl>
              <a:tblPr firstRow="1" bandRow="1">
                <a:tableStyleId>{5C22544A-7EE6-4342-B048-85BDC9FD1C3A}</a:tableStyleId>
              </a:tblPr>
              <a:tblGrid>
                <a:gridCol w="955979">
                  <a:extLst>
                    <a:ext uri="{9D8B030D-6E8A-4147-A177-3AD203B41FA5}">
                      <a16:colId xmlns:a16="http://schemas.microsoft.com/office/drawing/2014/main" val="540632669"/>
                    </a:ext>
                  </a:extLst>
                </a:gridCol>
                <a:gridCol w="136656">
                  <a:extLst>
                    <a:ext uri="{9D8B030D-6E8A-4147-A177-3AD203B41FA5}">
                      <a16:colId xmlns:a16="http://schemas.microsoft.com/office/drawing/2014/main" val="507984239"/>
                    </a:ext>
                  </a:extLst>
                </a:gridCol>
                <a:gridCol w="825400">
                  <a:extLst>
                    <a:ext uri="{9D8B030D-6E8A-4147-A177-3AD203B41FA5}">
                      <a16:colId xmlns:a16="http://schemas.microsoft.com/office/drawing/2014/main" val="2791032942"/>
                    </a:ext>
                  </a:extLst>
                </a:gridCol>
                <a:gridCol w="643426">
                  <a:extLst>
                    <a:ext uri="{9D8B030D-6E8A-4147-A177-3AD203B41FA5}">
                      <a16:colId xmlns:a16="http://schemas.microsoft.com/office/drawing/2014/main" val="1440473695"/>
                    </a:ext>
                  </a:extLst>
                </a:gridCol>
                <a:gridCol w="207626">
                  <a:extLst>
                    <a:ext uri="{9D8B030D-6E8A-4147-A177-3AD203B41FA5}">
                      <a16:colId xmlns:a16="http://schemas.microsoft.com/office/drawing/2014/main" val="442113065"/>
                    </a:ext>
                  </a:extLst>
                </a:gridCol>
                <a:gridCol w="389260">
                  <a:extLst>
                    <a:ext uri="{9D8B030D-6E8A-4147-A177-3AD203B41FA5}">
                      <a16:colId xmlns:a16="http://schemas.microsoft.com/office/drawing/2014/main" val="2462983662"/>
                    </a:ext>
                  </a:extLst>
                </a:gridCol>
                <a:gridCol w="964991">
                  <a:extLst>
                    <a:ext uri="{9D8B030D-6E8A-4147-A177-3AD203B41FA5}">
                      <a16:colId xmlns:a16="http://schemas.microsoft.com/office/drawing/2014/main" val="1860278092"/>
                    </a:ext>
                  </a:extLst>
                </a:gridCol>
                <a:gridCol w="136656">
                  <a:extLst>
                    <a:ext uri="{9D8B030D-6E8A-4147-A177-3AD203B41FA5}">
                      <a16:colId xmlns:a16="http://schemas.microsoft.com/office/drawing/2014/main" val="174449210"/>
                    </a:ext>
                  </a:extLst>
                </a:gridCol>
                <a:gridCol w="138664">
                  <a:extLst>
                    <a:ext uri="{9D8B030D-6E8A-4147-A177-3AD203B41FA5}">
                      <a16:colId xmlns:a16="http://schemas.microsoft.com/office/drawing/2014/main" val="1242353852"/>
                    </a:ext>
                  </a:extLst>
                </a:gridCol>
                <a:gridCol w="701397">
                  <a:extLst>
                    <a:ext uri="{9D8B030D-6E8A-4147-A177-3AD203B41FA5}">
                      <a16:colId xmlns:a16="http://schemas.microsoft.com/office/drawing/2014/main" val="920727213"/>
                    </a:ext>
                  </a:extLst>
                </a:gridCol>
                <a:gridCol w="538915">
                  <a:extLst>
                    <a:ext uri="{9D8B030D-6E8A-4147-A177-3AD203B41FA5}">
                      <a16:colId xmlns:a16="http://schemas.microsoft.com/office/drawing/2014/main" val="2204296090"/>
                    </a:ext>
                  </a:extLst>
                </a:gridCol>
                <a:gridCol w="286485">
                  <a:extLst>
                    <a:ext uri="{9D8B030D-6E8A-4147-A177-3AD203B41FA5}">
                      <a16:colId xmlns:a16="http://schemas.microsoft.com/office/drawing/2014/main" val="3432537789"/>
                    </a:ext>
                  </a:extLst>
                </a:gridCol>
                <a:gridCol w="136656">
                  <a:extLst>
                    <a:ext uri="{9D8B030D-6E8A-4147-A177-3AD203B41FA5}">
                      <a16:colId xmlns:a16="http://schemas.microsoft.com/office/drawing/2014/main" val="1705985419"/>
                    </a:ext>
                  </a:extLst>
                </a:gridCol>
                <a:gridCol w="136656">
                  <a:extLst>
                    <a:ext uri="{9D8B030D-6E8A-4147-A177-3AD203B41FA5}">
                      <a16:colId xmlns:a16="http://schemas.microsoft.com/office/drawing/2014/main" val="699630049"/>
                    </a:ext>
                  </a:extLst>
                </a:gridCol>
                <a:gridCol w="680515">
                  <a:extLst>
                    <a:ext uri="{9D8B030D-6E8A-4147-A177-3AD203B41FA5}">
                      <a16:colId xmlns:a16="http://schemas.microsoft.com/office/drawing/2014/main" val="4170930996"/>
                    </a:ext>
                  </a:extLst>
                </a:gridCol>
                <a:gridCol w="904906">
                  <a:extLst>
                    <a:ext uri="{9D8B030D-6E8A-4147-A177-3AD203B41FA5}">
                      <a16:colId xmlns:a16="http://schemas.microsoft.com/office/drawing/2014/main" val="3551690553"/>
                    </a:ext>
                  </a:extLst>
                </a:gridCol>
                <a:gridCol w="136656">
                  <a:extLst>
                    <a:ext uri="{9D8B030D-6E8A-4147-A177-3AD203B41FA5}">
                      <a16:colId xmlns:a16="http://schemas.microsoft.com/office/drawing/2014/main" val="1008597231"/>
                    </a:ext>
                  </a:extLst>
                </a:gridCol>
                <a:gridCol w="198749">
                  <a:extLst>
                    <a:ext uri="{9D8B030D-6E8A-4147-A177-3AD203B41FA5}">
                      <a16:colId xmlns:a16="http://schemas.microsoft.com/office/drawing/2014/main" val="1311094751"/>
                    </a:ext>
                  </a:extLst>
                </a:gridCol>
                <a:gridCol w="1240312">
                  <a:extLst>
                    <a:ext uri="{9D8B030D-6E8A-4147-A177-3AD203B41FA5}">
                      <a16:colId xmlns:a16="http://schemas.microsoft.com/office/drawing/2014/main" val="1411318083"/>
                    </a:ext>
                  </a:extLst>
                </a:gridCol>
              </a:tblGrid>
              <a:tr h="197558">
                <a:tc>
                  <a:txBody>
                    <a:bodyPr/>
                    <a:lstStyle/>
                    <a:p>
                      <a:pP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도망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3">
                  <a:txBody>
                    <a:bodyPr/>
                    <a:lstStyle/>
                    <a:p>
                      <a:pP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gridSpan="2">
                  <a:txBody>
                    <a:bodyPr/>
                    <a:lstStyle/>
                    <a:p>
                      <a:pPr latinLnBrk="1"/>
                      <a:r>
                        <a:rPr lang="en-US" altLang="ko-KR" sz="1200" b="0" dirty="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8590577"/>
                  </a:ext>
                </a:extLst>
              </a:tr>
              <a:tr h="0">
                <a:tc>
                  <a:txBody>
                    <a:bodyPr/>
                    <a:lstStyle/>
                    <a:p>
                      <a:pPr latinLnBrk="1"/>
                      <a:r>
                        <a:rPr lang="en-US" altLang="ko-KR" sz="1200" b="0" dirty="0">
                          <a:solidFill>
                            <a:schemeClr val="tx1"/>
                          </a:solidFill>
                        </a:rPr>
                        <a:t>ID</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5">
                  <a:txBody>
                    <a:bodyPr/>
                    <a:lstStyle/>
                    <a:p>
                      <a:pPr latinLnBrk="1"/>
                      <a:r>
                        <a:rPr lang="ko-KR" altLang="en-US" sz="1200" b="0" dirty="0">
                          <a:solidFill>
                            <a:schemeClr val="tx1"/>
                          </a:solidFill>
                        </a:rPr>
                        <a:t>생존</a:t>
                      </a:r>
                      <a:r>
                        <a:rPr lang="en-US" altLang="ko-KR" sz="1200" b="0" dirty="0">
                          <a:solidFill>
                            <a:schemeClr val="tx1"/>
                          </a:solidFill>
                        </a:rPr>
                        <a:t>, </a:t>
                      </a:r>
                      <a:r>
                        <a:rPr lang="ko-KR" altLang="en-US" sz="1200" b="0" dirty="0">
                          <a:solidFill>
                            <a:schemeClr val="tx1"/>
                          </a:solidFill>
                        </a:rPr>
                        <a:t>탐사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3920140716"/>
                  </a:ext>
                </a:extLst>
              </a:tr>
              <a:tr h="591180">
                <a:tc>
                  <a:txBody>
                    <a:bodyPr/>
                    <a:lstStyle/>
                    <a:p>
                      <a:pPr latinLnBrk="1"/>
                      <a:r>
                        <a:rPr lang="ko-KR" altLang="en-US" sz="1200" b="0" dirty="0">
                          <a:solidFill>
                            <a:schemeClr val="tx1"/>
                          </a:solidFill>
                        </a:rPr>
                        <a:t>발생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선행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5">
                  <a:txBody>
                    <a:bodyPr/>
                    <a:lstStyle/>
                    <a:p>
                      <a:pPr latinLnBrk="1"/>
                      <a:r>
                        <a:rPr lang="ko-KR" altLang="en-US" sz="1200" b="0" dirty="0">
                          <a:solidFill>
                            <a:schemeClr val="tx1"/>
                          </a:solidFill>
                        </a:rPr>
                        <a:t>이전 퀘스트 완료</a:t>
                      </a:r>
                      <a:endParaRPr lang="en-US" altLang="ko-KR" sz="1200" b="0" dirty="0">
                        <a:solidFill>
                          <a:schemeClr val="tx1"/>
                        </a:solidFill>
                      </a:endParaRPr>
                    </a:p>
                    <a:p>
                      <a:pPr latinLnBrk="1"/>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965808419"/>
                  </a:ext>
                </a:extLst>
              </a:tr>
              <a:tr h="0">
                <a:tc gridSpan="19">
                  <a:txBody>
                    <a:bodyPr/>
                    <a:lstStyle/>
                    <a:p>
                      <a:pPr latinLnBrk="1"/>
                      <a:r>
                        <a:rPr lang="ko-KR" altLang="en-US" sz="1200" b="0" dirty="0">
                          <a:solidFill>
                            <a:schemeClr val="tx1"/>
                          </a:solidFill>
                        </a:rPr>
                        <a:t>사건 사고</a:t>
                      </a:r>
                      <a:r>
                        <a:rPr lang="en-US" altLang="ko-KR" sz="1200" b="0" dirty="0">
                          <a:solidFill>
                            <a:schemeClr val="tx1"/>
                          </a:solidFill>
                        </a:rPr>
                        <a:t>(</a:t>
                      </a:r>
                      <a:r>
                        <a:rPr lang="ko-KR" altLang="en-US" sz="1200" b="0" dirty="0">
                          <a:solidFill>
                            <a:schemeClr val="tx1"/>
                          </a:solidFill>
                        </a:rPr>
                        <a:t>퀘스트 스토리</a:t>
                      </a:r>
                      <a:r>
                        <a:rPr lang="en-US" altLang="ko-KR" sz="1200" b="0" dirty="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618659635"/>
                  </a:ext>
                </a:extLst>
              </a:tr>
              <a:tr h="3101921">
                <a:tc gridSpan="19">
                  <a:txBody>
                    <a:bodyPr/>
                    <a:lstStyle/>
                    <a:p>
                      <a:pPr latinLnBrk="1"/>
                      <a:r>
                        <a:rPr lang="ko-KR" altLang="en-US" sz="1200" b="0" dirty="0">
                          <a:solidFill>
                            <a:schemeClr val="tx1"/>
                          </a:solidFill>
                        </a:rPr>
                        <a:t>사슴을 발견하고 활시위를 당기고 쏠 준비를 하던 중 갑자기 나타난 괴물이 사슴을 덮쳤다</a:t>
                      </a:r>
                      <a:r>
                        <a:rPr lang="en-US" altLang="ko-KR" sz="1200" b="0" dirty="0">
                          <a:solidFill>
                            <a:schemeClr val="tx1"/>
                          </a:solidFill>
                        </a:rPr>
                        <a:t>. </a:t>
                      </a:r>
                    </a:p>
                    <a:p>
                      <a:pPr latinLnBrk="1"/>
                      <a:r>
                        <a:rPr lang="ko-KR" altLang="en-US" sz="1200" b="0" dirty="0">
                          <a:solidFill>
                            <a:schemeClr val="tx1"/>
                          </a:solidFill>
                        </a:rPr>
                        <a:t>혼자서 괴물과 싸울 수 없다</a:t>
                      </a:r>
                      <a:r>
                        <a:rPr lang="en-US" altLang="ko-KR" sz="1200" b="0" dirty="0">
                          <a:solidFill>
                            <a:schemeClr val="tx1"/>
                          </a:solidFill>
                        </a:rPr>
                        <a:t>. </a:t>
                      </a:r>
                      <a:r>
                        <a:rPr lang="ko-KR" altLang="en-US" sz="1200" b="0" dirty="0">
                          <a:solidFill>
                            <a:schemeClr val="tx1"/>
                          </a:solidFill>
                        </a:rPr>
                        <a:t>마을로 돌아가서 도움을 청해야 한다</a:t>
                      </a:r>
                      <a:r>
                        <a:rPr lang="en-US" altLang="ko-KR" sz="1200" b="0" dirty="0">
                          <a:solidFill>
                            <a:schemeClr val="tx1"/>
                          </a:solidFill>
                        </a:rPr>
                        <a: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4176271278"/>
                  </a:ext>
                </a:extLst>
              </a:tr>
              <a:tr h="0">
                <a:tc gridSpan="2">
                  <a:txBody>
                    <a:bodyPr/>
                    <a:lstStyle/>
                    <a:p>
                      <a:pPr latinLnBrk="1"/>
                      <a:r>
                        <a:rPr lang="ko-KR" altLang="en-US" sz="1200" b="0" dirty="0">
                          <a:solidFill>
                            <a:schemeClr val="tx1"/>
                          </a:solidFill>
                        </a:rPr>
                        <a:t>완료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생존</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마을로 도망</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907008086"/>
                  </a:ext>
                </a:extLst>
              </a:tr>
              <a:tr h="137160">
                <a:tc rowSpan="2" gridSpan="2">
                  <a:txBody>
                    <a:bodyPr/>
                    <a:lstStyle/>
                    <a:p>
                      <a:pPr latinLnBrk="1"/>
                      <a:r>
                        <a:rPr lang="ko-KR" altLang="en-US" sz="1200" b="0" dirty="0">
                          <a:solidFill>
                            <a:schemeClr val="tx1"/>
                          </a:solidFill>
                        </a:rPr>
                        <a:t>보상 내용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200" b="0" dirty="0">
                          <a:solidFill>
                            <a:schemeClr val="tx1"/>
                          </a:solidFill>
                        </a:rPr>
                        <a:t>경험치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7">
                  <a:txBody>
                    <a:bodyPr/>
                    <a:lstStyle/>
                    <a:p>
                      <a:pPr latinLnBrk="1"/>
                      <a:r>
                        <a:rPr lang="en-US" altLang="ko-KR" sz="1200" dirty="0"/>
                        <a:t>10</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latinLnBrk="1"/>
                      <a:r>
                        <a:rPr lang="ko-KR" altLang="en-US" sz="1200" b="0" dirty="0">
                          <a:solidFill>
                            <a:schemeClr val="tx1"/>
                          </a:solidFill>
                        </a:rPr>
                        <a:t>골드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7">
                  <a:txBody>
                    <a:bodyPr/>
                    <a:lstStyle/>
                    <a:p>
                      <a:pPr latinLnBrk="1"/>
                      <a:r>
                        <a:rPr lang="en-US" altLang="ko-KR" sz="1200" dirty="0"/>
                        <a:t>-</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012461366"/>
                  </a:ext>
                </a:extLst>
              </a:tr>
              <a:tr h="137160">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latinLnBrk="1"/>
                      <a:r>
                        <a:rPr lang="ko-KR" altLang="en-US" sz="1200" b="0" dirty="0">
                          <a:solidFill>
                            <a:schemeClr val="tx1"/>
                          </a:solidFill>
                        </a:rPr>
                        <a:t>아이템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tc gridSpan="2">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836227"/>
                  </a:ext>
                </a:extLst>
              </a:tr>
            </a:tbl>
          </a:graphicData>
        </a:graphic>
      </p:graphicFrame>
    </p:spTree>
    <p:extLst>
      <p:ext uri="{BB962C8B-B14F-4D97-AF65-F5344CB8AC3E}">
        <p14:creationId xmlns:p14="http://schemas.microsoft.com/office/powerpoint/2010/main" val="3225870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6" name="표 6">
            <a:extLst>
              <a:ext uri="{FF2B5EF4-FFF2-40B4-BE49-F238E27FC236}">
                <a16:creationId xmlns:a16="http://schemas.microsoft.com/office/drawing/2014/main" id="{2672691A-8E09-4057-9C84-C7D70C20F596}"/>
              </a:ext>
            </a:extLst>
          </p:cNvPr>
          <p:cNvGraphicFramePr>
            <a:graphicFrameLocks noGrp="1"/>
          </p:cNvGraphicFramePr>
          <p:nvPr>
            <p:extLst>
              <p:ext uri="{D42A27DB-BD31-4B8C-83A1-F6EECF244321}">
                <p14:modId xmlns:p14="http://schemas.microsoft.com/office/powerpoint/2010/main" val="2000392995"/>
              </p:ext>
            </p:extLst>
          </p:nvPr>
        </p:nvGraphicFramePr>
        <p:xfrm>
          <a:off x="1416049" y="1160462"/>
          <a:ext cx="9359905" cy="5387921"/>
        </p:xfrm>
        <a:graphic>
          <a:graphicData uri="http://schemas.openxmlformats.org/drawingml/2006/table">
            <a:tbl>
              <a:tblPr firstRow="1" bandRow="1">
                <a:tableStyleId>{5C22544A-7EE6-4342-B048-85BDC9FD1C3A}</a:tableStyleId>
              </a:tblPr>
              <a:tblGrid>
                <a:gridCol w="955979">
                  <a:extLst>
                    <a:ext uri="{9D8B030D-6E8A-4147-A177-3AD203B41FA5}">
                      <a16:colId xmlns:a16="http://schemas.microsoft.com/office/drawing/2014/main" val="540632669"/>
                    </a:ext>
                  </a:extLst>
                </a:gridCol>
                <a:gridCol w="136656">
                  <a:extLst>
                    <a:ext uri="{9D8B030D-6E8A-4147-A177-3AD203B41FA5}">
                      <a16:colId xmlns:a16="http://schemas.microsoft.com/office/drawing/2014/main" val="507984239"/>
                    </a:ext>
                  </a:extLst>
                </a:gridCol>
                <a:gridCol w="825400">
                  <a:extLst>
                    <a:ext uri="{9D8B030D-6E8A-4147-A177-3AD203B41FA5}">
                      <a16:colId xmlns:a16="http://schemas.microsoft.com/office/drawing/2014/main" val="2791032942"/>
                    </a:ext>
                  </a:extLst>
                </a:gridCol>
                <a:gridCol w="643426">
                  <a:extLst>
                    <a:ext uri="{9D8B030D-6E8A-4147-A177-3AD203B41FA5}">
                      <a16:colId xmlns:a16="http://schemas.microsoft.com/office/drawing/2014/main" val="1440473695"/>
                    </a:ext>
                  </a:extLst>
                </a:gridCol>
                <a:gridCol w="207626">
                  <a:extLst>
                    <a:ext uri="{9D8B030D-6E8A-4147-A177-3AD203B41FA5}">
                      <a16:colId xmlns:a16="http://schemas.microsoft.com/office/drawing/2014/main" val="442113065"/>
                    </a:ext>
                  </a:extLst>
                </a:gridCol>
                <a:gridCol w="389260">
                  <a:extLst>
                    <a:ext uri="{9D8B030D-6E8A-4147-A177-3AD203B41FA5}">
                      <a16:colId xmlns:a16="http://schemas.microsoft.com/office/drawing/2014/main" val="2462983662"/>
                    </a:ext>
                  </a:extLst>
                </a:gridCol>
                <a:gridCol w="964991">
                  <a:extLst>
                    <a:ext uri="{9D8B030D-6E8A-4147-A177-3AD203B41FA5}">
                      <a16:colId xmlns:a16="http://schemas.microsoft.com/office/drawing/2014/main" val="1860278092"/>
                    </a:ext>
                  </a:extLst>
                </a:gridCol>
                <a:gridCol w="136656">
                  <a:extLst>
                    <a:ext uri="{9D8B030D-6E8A-4147-A177-3AD203B41FA5}">
                      <a16:colId xmlns:a16="http://schemas.microsoft.com/office/drawing/2014/main" val="174449210"/>
                    </a:ext>
                  </a:extLst>
                </a:gridCol>
                <a:gridCol w="138664">
                  <a:extLst>
                    <a:ext uri="{9D8B030D-6E8A-4147-A177-3AD203B41FA5}">
                      <a16:colId xmlns:a16="http://schemas.microsoft.com/office/drawing/2014/main" val="1242353852"/>
                    </a:ext>
                  </a:extLst>
                </a:gridCol>
                <a:gridCol w="701397">
                  <a:extLst>
                    <a:ext uri="{9D8B030D-6E8A-4147-A177-3AD203B41FA5}">
                      <a16:colId xmlns:a16="http://schemas.microsoft.com/office/drawing/2014/main" val="920727213"/>
                    </a:ext>
                  </a:extLst>
                </a:gridCol>
                <a:gridCol w="538915">
                  <a:extLst>
                    <a:ext uri="{9D8B030D-6E8A-4147-A177-3AD203B41FA5}">
                      <a16:colId xmlns:a16="http://schemas.microsoft.com/office/drawing/2014/main" val="2204296090"/>
                    </a:ext>
                  </a:extLst>
                </a:gridCol>
                <a:gridCol w="286485">
                  <a:extLst>
                    <a:ext uri="{9D8B030D-6E8A-4147-A177-3AD203B41FA5}">
                      <a16:colId xmlns:a16="http://schemas.microsoft.com/office/drawing/2014/main" val="3432537789"/>
                    </a:ext>
                  </a:extLst>
                </a:gridCol>
                <a:gridCol w="136656">
                  <a:extLst>
                    <a:ext uri="{9D8B030D-6E8A-4147-A177-3AD203B41FA5}">
                      <a16:colId xmlns:a16="http://schemas.microsoft.com/office/drawing/2014/main" val="1705985419"/>
                    </a:ext>
                  </a:extLst>
                </a:gridCol>
                <a:gridCol w="136656">
                  <a:extLst>
                    <a:ext uri="{9D8B030D-6E8A-4147-A177-3AD203B41FA5}">
                      <a16:colId xmlns:a16="http://schemas.microsoft.com/office/drawing/2014/main" val="699630049"/>
                    </a:ext>
                  </a:extLst>
                </a:gridCol>
                <a:gridCol w="680515">
                  <a:extLst>
                    <a:ext uri="{9D8B030D-6E8A-4147-A177-3AD203B41FA5}">
                      <a16:colId xmlns:a16="http://schemas.microsoft.com/office/drawing/2014/main" val="4170930996"/>
                    </a:ext>
                  </a:extLst>
                </a:gridCol>
                <a:gridCol w="904906">
                  <a:extLst>
                    <a:ext uri="{9D8B030D-6E8A-4147-A177-3AD203B41FA5}">
                      <a16:colId xmlns:a16="http://schemas.microsoft.com/office/drawing/2014/main" val="3551690553"/>
                    </a:ext>
                  </a:extLst>
                </a:gridCol>
                <a:gridCol w="136656">
                  <a:extLst>
                    <a:ext uri="{9D8B030D-6E8A-4147-A177-3AD203B41FA5}">
                      <a16:colId xmlns:a16="http://schemas.microsoft.com/office/drawing/2014/main" val="1008597231"/>
                    </a:ext>
                  </a:extLst>
                </a:gridCol>
                <a:gridCol w="198749">
                  <a:extLst>
                    <a:ext uri="{9D8B030D-6E8A-4147-A177-3AD203B41FA5}">
                      <a16:colId xmlns:a16="http://schemas.microsoft.com/office/drawing/2014/main" val="1311094751"/>
                    </a:ext>
                  </a:extLst>
                </a:gridCol>
                <a:gridCol w="1240312">
                  <a:extLst>
                    <a:ext uri="{9D8B030D-6E8A-4147-A177-3AD203B41FA5}">
                      <a16:colId xmlns:a16="http://schemas.microsoft.com/office/drawing/2014/main" val="1411318083"/>
                    </a:ext>
                  </a:extLst>
                </a:gridCol>
              </a:tblGrid>
              <a:tr h="197558">
                <a:tc>
                  <a:txBody>
                    <a:bodyPr/>
                    <a:lstStyle/>
                    <a:p>
                      <a:pP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수색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3">
                  <a:txBody>
                    <a:bodyPr/>
                    <a:lstStyle/>
                    <a:p>
                      <a:pP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gridSpan="2">
                  <a:txBody>
                    <a:bodyPr/>
                    <a:lstStyle/>
                    <a:p>
                      <a:pPr latinLnBrk="1"/>
                      <a:r>
                        <a:rPr lang="en-US" altLang="ko-KR" sz="1200" b="0" dirty="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8590577"/>
                  </a:ext>
                </a:extLst>
              </a:tr>
              <a:tr h="0">
                <a:tc>
                  <a:txBody>
                    <a:bodyPr/>
                    <a:lstStyle/>
                    <a:p>
                      <a:pPr latinLnBrk="1"/>
                      <a:r>
                        <a:rPr lang="en-US" altLang="ko-KR" sz="1200" b="0" dirty="0">
                          <a:solidFill>
                            <a:schemeClr val="tx1"/>
                          </a:solidFill>
                        </a:rPr>
                        <a:t>ID</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5">
                  <a:txBody>
                    <a:bodyPr/>
                    <a:lstStyle/>
                    <a:p>
                      <a:pPr latinLnBrk="1"/>
                      <a:r>
                        <a:rPr lang="ko-KR" altLang="en-US" sz="1200" b="0" dirty="0">
                          <a:solidFill>
                            <a:schemeClr val="tx1"/>
                          </a:solidFill>
                        </a:rPr>
                        <a:t>탐사</a:t>
                      </a:r>
                      <a:r>
                        <a:rPr lang="en-US" altLang="ko-KR" sz="1200" b="0" dirty="0">
                          <a:solidFill>
                            <a:schemeClr val="tx1"/>
                          </a:solidFill>
                        </a:rPr>
                        <a:t>, </a:t>
                      </a:r>
                      <a:r>
                        <a:rPr lang="ko-KR" altLang="en-US" sz="1200" b="0" dirty="0">
                          <a:solidFill>
                            <a:schemeClr val="tx1"/>
                          </a:solidFill>
                        </a:rPr>
                        <a:t>생존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3920140716"/>
                  </a:ext>
                </a:extLst>
              </a:tr>
              <a:tr h="591180">
                <a:tc>
                  <a:txBody>
                    <a:bodyPr/>
                    <a:lstStyle/>
                    <a:p>
                      <a:pPr latinLnBrk="1"/>
                      <a:r>
                        <a:rPr lang="ko-KR" altLang="en-US" sz="1200" b="0" dirty="0">
                          <a:solidFill>
                            <a:schemeClr val="tx1"/>
                          </a:solidFill>
                        </a:rPr>
                        <a:t>발생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선행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5">
                  <a:txBody>
                    <a:bodyPr/>
                    <a:lstStyle/>
                    <a:p>
                      <a:pPr latinLnBrk="1"/>
                      <a:r>
                        <a:rPr lang="ko-KR" altLang="en-US" sz="1200" b="0" dirty="0">
                          <a:solidFill>
                            <a:schemeClr val="tx1"/>
                          </a:solidFill>
                        </a:rPr>
                        <a:t>이전 퀘스트 완료</a:t>
                      </a:r>
                      <a:endParaRPr lang="en-US" altLang="ko-KR" sz="1200" b="0" dirty="0">
                        <a:solidFill>
                          <a:schemeClr val="tx1"/>
                        </a:solidFill>
                      </a:endParaRPr>
                    </a:p>
                    <a:p>
                      <a:pPr latinLnBrk="1"/>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965808419"/>
                  </a:ext>
                </a:extLst>
              </a:tr>
              <a:tr h="0">
                <a:tc gridSpan="19">
                  <a:txBody>
                    <a:bodyPr/>
                    <a:lstStyle/>
                    <a:p>
                      <a:pPr latinLnBrk="1"/>
                      <a:r>
                        <a:rPr lang="ko-KR" altLang="en-US" sz="1200" b="0" dirty="0">
                          <a:solidFill>
                            <a:schemeClr val="tx1"/>
                          </a:solidFill>
                        </a:rPr>
                        <a:t>사건 사고</a:t>
                      </a:r>
                      <a:r>
                        <a:rPr lang="en-US" altLang="ko-KR" sz="1200" b="0" dirty="0">
                          <a:solidFill>
                            <a:schemeClr val="tx1"/>
                          </a:solidFill>
                        </a:rPr>
                        <a:t>(</a:t>
                      </a:r>
                      <a:r>
                        <a:rPr lang="ko-KR" altLang="en-US" sz="1200" b="0" dirty="0">
                          <a:solidFill>
                            <a:schemeClr val="tx1"/>
                          </a:solidFill>
                        </a:rPr>
                        <a:t>퀘스트 스토리</a:t>
                      </a:r>
                      <a:r>
                        <a:rPr lang="en-US" altLang="ko-KR" sz="1200" b="0" dirty="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618659635"/>
                  </a:ext>
                </a:extLst>
              </a:tr>
              <a:tr h="3101921">
                <a:tc gridSpan="19">
                  <a:txBody>
                    <a:bodyPr/>
                    <a:lstStyle/>
                    <a:p>
                      <a:pPr latinLnBrk="1"/>
                      <a:r>
                        <a:rPr lang="ko-KR" altLang="en-US" sz="1200" b="0" dirty="0">
                          <a:solidFill>
                            <a:schemeClr val="tx1"/>
                          </a:solidFill>
                        </a:rPr>
                        <a:t>괴물에게서 마을로 도망치던 중에 불타고 있는 마을을 발견했다</a:t>
                      </a:r>
                      <a:r>
                        <a:rPr lang="en-US" altLang="ko-KR" sz="1200" b="0" dirty="0">
                          <a:solidFill>
                            <a:schemeClr val="tx1"/>
                          </a:solidFill>
                        </a:rPr>
                        <a:t>. </a:t>
                      </a:r>
                      <a:r>
                        <a:rPr lang="ko-KR" altLang="en-US" sz="1200" b="0" dirty="0">
                          <a:solidFill>
                            <a:schemeClr val="tx1"/>
                          </a:solidFill>
                        </a:rPr>
                        <a:t>가족들이 무사한지 확인해야 한다</a:t>
                      </a:r>
                      <a:r>
                        <a:rPr lang="en-US" altLang="ko-KR" sz="1200" b="0" dirty="0">
                          <a:solidFill>
                            <a:schemeClr val="tx1"/>
                          </a:solidFill>
                        </a:rPr>
                        <a: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4176271278"/>
                  </a:ext>
                </a:extLst>
              </a:tr>
              <a:tr h="0">
                <a:tc gridSpan="2">
                  <a:txBody>
                    <a:bodyPr/>
                    <a:lstStyle/>
                    <a:p>
                      <a:pPr latinLnBrk="1"/>
                      <a:r>
                        <a:rPr lang="ko-KR" altLang="en-US" sz="1200" b="0" dirty="0">
                          <a:solidFill>
                            <a:schemeClr val="tx1"/>
                          </a:solidFill>
                        </a:rPr>
                        <a:t>완료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가족들의 시신 발견</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마을 밖으로 도주</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latinLnBrk="1"/>
                      <a:r>
                        <a:rPr lang="ko-KR" altLang="en-US" sz="1200" b="0" dirty="0">
                          <a:solidFill>
                            <a:schemeClr val="tx1"/>
                          </a:solidFill>
                        </a:rPr>
                        <a:t>생존</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907008086"/>
                  </a:ext>
                </a:extLst>
              </a:tr>
              <a:tr h="137160">
                <a:tc rowSpan="2" gridSpan="2">
                  <a:txBody>
                    <a:bodyPr/>
                    <a:lstStyle/>
                    <a:p>
                      <a:pPr latinLnBrk="1"/>
                      <a:r>
                        <a:rPr lang="ko-KR" altLang="en-US" sz="1200" b="0" dirty="0">
                          <a:solidFill>
                            <a:schemeClr val="tx1"/>
                          </a:solidFill>
                        </a:rPr>
                        <a:t>보상 내용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200" b="0" dirty="0">
                          <a:solidFill>
                            <a:schemeClr val="tx1"/>
                          </a:solidFill>
                        </a:rPr>
                        <a:t>경험치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7">
                  <a:txBody>
                    <a:bodyPr/>
                    <a:lstStyle/>
                    <a:p>
                      <a:pPr latinLnBrk="1"/>
                      <a:r>
                        <a:rPr lang="en-US" altLang="ko-KR" sz="1200" dirty="0"/>
                        <a:t>10</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latinLnBrk="1"/>
                      <a:r>
                        <a:rPr lang="ko-KR" altLang="en-US" sz="1200" b="0" dirty="0">
                          <a:solidFill>
                            <a:schemeClr val="tx1"/>
                          </a:solidFill>
                        </a:rPr>
                        <a:t>골드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7">
                  <a:txBody>
                    <a:bodyPr/>
                    <a:lstStyle/>
                    <a:p>
                      <a:pPr latinLnBrk="1"/>
                      <a:r>
                        <a:rPr lang="en-US" altLang="ko-KR" sz="1200" dirty="0"/>
                        <a:t>-</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012461366"/>
                  </a:ext>
                </a:extLst>
              </a:tr>
              <a:tr h="137160">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latinLnBrk="1"/>
                      <a:r>
                        <a:rPr lang="ko-KR" altLang="en-US" sz="1200" b="0" dirty="0">
                          <a:solidFill>
                            <a:schemeClr val="tx1"/>
                          </a:solidFill>
                        </a:rPr>
                        <a:t>아이템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tc gridSpan="2">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836227"/>
                  </a:ext>
                </a:extLst>
              </a:tr>
            </a:tbl>
          </a:graphicData>
        </a:graphic>
      </p:graphicFrame>
    </p:spTree>
    <p:extLst>
      <p:ext uri="{BB962C8B-B14F-4D97-AF65-F5344CB8AC3E}">
        <p14:creationId xmlns:p14="http://schemas.microsoft.com/office/powerpoint/2010/main" val="3870397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6" name="표 6">
            <a:extLst>
              <a:ext uri="{FF2B5EF4-FFF2-40B4-BE49-F238E27FC236}">
                <a16:creationId xmlns:a16="http://schemas.microsoft.com/office/drawing/2014/main" id="{2672691A-8E09-4057-9C84-C7D70C20F596}"/>
              </a:ext>
            </a:extLst>
          </p:cNvPr>
          <p:cNvGraphicFramePr>
            <a:graphicFrameLocks noGrp="1"/>
          </p:cNvGraphicFramePr>
          <p:nvPr>
            <p:extLst>
              <p:ext uri="{D42A27DB-BD31-4B8C-83A1-F6EECF244321}">
                <p14:modId xmlns:p14="http://schemas.microsoft.com/office/powerpoint/2010/main" val="2587189272"/>
              </p:ext>
            </p:extLst>
          </p:nvPr>
        </p:nvGraphicFramePr>
        <p:xfrm>
          <a:off x="1416049" y="1160462"/>
          <a:ext cx="9359905" cy="5387921"/>
        </p:xfrm>
        <a:graphic>
          <a:graphicData uri="http://schemas.openxmlformats.org/drawingml/2006/table">
            <a:tbl>
              <a:tblPr firstRow="1" bandRow="1">
                <a:tableStyleId>{5C22544A-7EE6-4342-B048-85BDC9FD1C3A}</a:tableStyleId>
              </a:tblPr>
              <a:tblGrid>
                <a:gridCol w="955979">
                  <a:extLst>
                    <a:ext uri="{9D8B030D-6E8A-4147-A177-3AD203B41FA5}">
                      <a16:colId xmlns:a16="http://schemas.microsoft.com/office/drawing/2014/main" val="540632669"/>
                    </a:ext>
                  </a:extLst>
                </a:gridCol>
                <a:gridCol w="136656">
                  <a:extLst>
                    <a:ext uri="{9D8B030D-6E8A-4147-A177-3AD203B41FA5}">
                      <a16:colId xmlns:a16="http://schemas.microsoft.com/office/drawing/2014/main" val="507984239"/>
                    </a:ext>
                  </a:extLst>
                </a:gridCol>
                <a:gridCol w="825400">
                  <a:extLst>
                    <a:ext uri="{9D8B030D-6E8A-4147-A177-3AD203B41FA5}">
                      <a16:colId xmlns:a16="http://schemas.microsoft.com/office/drawing/2014/main" val="2791032942"/>
                    </a:ext>
                  </a:extLst>
                </a:gridCol>
                <a:gridCol w="643426">
                  <a:extLst>
                    <a:ext uri="{9D8B030D-6E8A-4147-A177-3AD203B41FA5}">
                      <a16:colId xmlns:a16="http://schemas.microsoft.com/office/drawing/2014/main" val="1440473695"/>
                    </a:ext>
                  </a:extLst>
                </a:gridCol>
                <a:gridCol w="207626">
                  <a:extLst>
                    <a:ext uri="{9D8B030D-6E8A-4147-A177-3AD203B41FA5}">
                      <a16:colId xmlns:a16="http://schemas.microsoft.com/office/drawing/2014/main" val="442113065"/>
                    </a:ext>
                  </a:extLst>
                </a:gridCol>
                <a:gridCol w="389260">
                  <a:extLst>
                    <a:ext uri="{9D8B030D-6E8A-4147-A177-3AD203B41FA5}">
                      <a16:colId xmlns:a16="http://schemas.microsoft.com/office/drawing/2014/main" val="2462983662"/>
                    </a:ext>
                  </a:extLst>
                </a:gridCol>
                <a:gridCol w="964991">
                  <a:extLst>
                    <a:ext uri="{9D8B030D-6E8A-4147-A177-3AD203B41FA5}">
                      <a16:colId xmlns:a16="http://schemas.microsoft.com/office/drawing/2014/main" val="1860278092"/>
                    </a:ext>
                  </a:extLst>
                </a:gridCol>
                <a:gridCol w="136656">
                  <a:extLst>
                    <a:ext uri="{9D8B030D-6E8A-4147-A177-3AD203B41FA5}">
                      <a16:colId xmlns:a16="http://schemas.microsoft.com/office/drawing/2014/main" val="174449210"/>
                    </a:ext>
                  </a:extLst>
                </a:gridCol>
                <a:gridCol w="138664">
                  <a:extLst>
                    <a:ext uri="{9D8B030D-6E8A-4147-A177-3AD203B41FA5}">
                      <a16:colId xmlns:a16="http://schemas.microsoft.com/office/drawing/2014/main" val="1242353852"/>
                    </a:ext>
                  </a:extLst>
                </a:gridCol>
                <a:gridCol w="701397">
                  <a:extLst>
                    <a:ext uri="{9D8B030D-6E8A-4147-A177-3AD203B41FA5}">
                      <a16:colId xmlns:a16="http://schemas.microsoft.com/office/drawing/2014/main" val="920727213"/>
                    </a:ext>
                  </a:extLst>
                </a:gridCol>
                <a:gridCol w="538915">
                  <a:extLst>
                    <a:ext uri="{9D8B030D-6E8A-4147-A177-3AD203B41FA5}">
                      <a16:colId xmlns:a16="http://schemas.microsoft.com/office/drawing/2014/main" val="2204296090"/>
                    </a:ext>
                  </a:extLst>
                </a:gridCol>
                <a:gridCol w="286485">
                  <a:extLst>
                    <a:ext uri="{9D8B030D-6E8A-4147-A177-3AD203B41FA5}">
                      <a16:colId xmlns:a16="http://schemas.microsoft.com/office/drawing/2014/main" val="3432537789"/>
                    </a:ext>
                  </a:extLst>
                </a:gridCol>
                <a:gridCol w="136656">
                  <a:extLst>
                    <a:ext uri="{9D8B030D-6E8A-4147-A177-3AD203B41FA5}">
                      <a16:colId xmlns:a16="http://schemas.microsoft.com/office/drawing/2014/main" val="1705985419"/>
                    </a:ext>
                  </a:extLst>
                </a:gridCol>
                <a:gridCol w="136656">
                  <a:extLst>
                    <a:ext uri="{9D8B030D-6E8A-4147-A177-3AD203B41FA5}">
                      <a16:colId xmlns:a16="http://schemas.microsoft.com/office/drawing/2014/main" val="699630049"/>
                    </a:ext>
                  </a:extLst>
                </a:gridCol>
                <a:gridCol w="680515">
                  <a:extLst>
                    <a:ext uri="{9D8B030D-6E8A-4147-A177-3AD203B41FA5}">
                      <a16:colId xmlns:a16="http://schemas.microsoft.com/office/drawing/2014/main" val="4170930996"/>
                    </a:ext>
                  </a:extLst>
                </a:gridCol>
                <a:gridCol w="904906">
                  <a:extLst>
                    <a:ext uri="{9D8B030D-6E8A-4147-A177-3AD203B41FA5}">
                      <a16:colId xmlns:a16="http://schemas.microsoft.com/office/drawing/2014/main" val="3551690553"/>
                    </a:ext>
                  </a:extLst>
                </a:gridCol>
                <a:gridCol w="136656">
                  <a:extLst>
                    <a:ext uri="{9D8B030D-6E8A-4147-A177-3AD203B41FA5}">
                      <a16:colId xmlns:a16="http://schemas.microsoft.com/office/drawing/2014/main" val="1008597231"/>
                    </a:ext>
                  </a:extLst>
                </a:gridCol>
                <a:gridCol w="198749">
                  <a:extLst>
                    <a:ext uri="{9D8B030D-6E8A-4147-A177-3AD203B41FA5}">
                      <a16:colId xmlns:a16="http://schemas.microsoft.com/office/drawing/2014/main" val="1311094751"/>
                    </a:ext>
                  </a:extLst>
                </a:gridCol>
                <a:gridCol w="1240312">
                  <a:extLst>
                    <a:ext uri="{9D8B030D-6E8A-4147-A177-3AD203B41FA5}">
                      <a16:colId xmlns:a16="http://schemas.microsoft.com/office/drawing/2014/main" val="1411318083"/>
                    </a:ext>
                  </a:extLst>
                </a:gridCol>
              </a:tblGrid>
              <a:tr h="197558">
                <a:tc>
                  <a:txBody>
                    <a:bodyPr/>
                    <a:lstStyle/>
                    <a:p>
                      <a:pP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소문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3">
                  <a:txBody>
                    <a:bodyPr/>
                    <a:lstStyle/>
                    <a:p>
                      <a:pP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gridSpan="2">
                  <a:txBody>
                    <a:bodyPr/>
                    <a:lstStyle/>
                    <a:p>
                      <a:pPr latinLnBrk="1"/>
                      <a:r>
                        <a:rPr lang="en-US" altLang="ko-KR" sz="1200" b="0" dirty="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8590577"/>
                  </a:ext>
                </a:extLst>
              </a:tr>
              <a:tr h="0">
                <a:tc>
                  <a:txBody>
                    <a:bodyPr/>
                    <a:lstStyle/>
                    <a:p>
                      <a:pPr latinLnBrk="1"/>
                      <a:r>
                        <a:rPr lang="en-US" altLang="ko-KR" sz="1200" b="0" dirty="0">
                          <a:solidFill>
                            <a:schemeClr val="tx1"/>
                          </a:solidFill>
                        </a:rPr>
                        <a:t>ID</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5">
                  <a:txBody>
                    <a:bodyPr/>
                    <a:lstStyle/>
                    <a:p>
                      <a:pPr latinLnBrk="1"/>
                      <a:r>
                        <a:rPr lang="ko-KR" altLang="en-US" sz="1200" b="0" dirty="0">
                          <a:solidFill>
                            <a:schemeClr val="tx1"/>
                          </a:solidFill>
                        </a:rPr>
                        <a:t>토벌</a:t>
                      </a:r>
                      <a:r>
                        <a:rPr lang="en-US" altLang="ko-KR" sz="1200" b="0" dirty="0">
                          <a:solidFill>
                            <a:schemeClr val="tx1"/>
                          </a:solidFill>
                        </a:rPr>
                        <a:t>, </a:t>
                      </a:r>
                      <a:r>
                        <a:rPr lang="ko-KR" altLang="en-US" sz="1200" b="0" dirty="0">
                          <a:solidFill>
                            <a:schemeClr val="tx1"/>
                          </a:solidFill>
                        </a:rPr>
                        <a:t>수집</a:t>
                      </a:r>
                      <a:r>
                        <a:rPr lang="en-US" altLang="ko-KR" sz="1200" b="0" dirty="0">
                          <a:solidFill>
                            <a:schemeClr val="tx1"/>
                          </a:solidFill>
                        </a:rPr>
                        <a:t>, </a:t>
                      </a:r>
                      <a:r>
                        <a:rPr lang="ko-KR" altLang="en-US" sz="1200" b="0" dirty="0">
                          <a:solidFill>
                            <a:schemeClr val="tx1"/>
                          </a:solidFill>
                        </a:rPr>
                        <a:t>대화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3920140716"/>
                  </a:ext>
                </a:extLst>
              </a:tr>
              <a:tr h="591180">
                <a:tc>
                  <a:txBody>
                    <a:bodyPr/>
                    <a:lstStyle/>
                    <a:p>
                      <a:pPr latinLnBrk="1"/>
                      <a:r>
                        <a:rPr lang="ko-KR" altLang="en-US" sz="1200" b="0" dirty="0">
                          <a:solidFill>
                            <a:schemeClr val="tx1"/>
                          </a:solidFill>
                        </a:rPr>
                        <a:t>발생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선행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endParaRPr lang="en-US" altLang="ko-KR" sz="1200" b="0" dirty="0">
                        <a:solidFill>
                          <a:schemeClr val="tx1"/>
                        </a:solidFill>
                      </a:endParaRPr>
                    </a:p>
                    <a:p>
                      <a:pPr latinLnBrk="1"/>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965808419"/>
                  </a:ext>
                </a:extLst>
              </a:tr>
              <a:tr h="0">
                <a:tc gridSpan="19">
                  <a:txBody>
                    <a:bodyPr/>
                    <a:lstStyle/>
                    <a:p>
                      <a:pPr latinLnBrk="1"/>
                      <a:r>
                        <a:rPr lang="ko-KR" altLang="en-US" sz="1200" b="0" dirty="0">
                          <a:solidFill>
                            <a:schemeClr val="tx1"/>
                          </a:solidFill>
                        </a:rPr>
                        <a:t>사건 사고</a:t>
                      </a:r>
                      <a:r>
                        <a:rPr lang="en-US" altLang="ko-KR" sz="1200" b="0" dirty="0">
                          <a:solidFill>
                            <a:schemeClr val="tx1"/>
                          </a:solidFill>
                        </a:rPr>
                        <a:t>(</a:t>
                      </a:r>
                      <a:r>
                        <a:rPr lang="ko-KR" altLang="en-US" sz="1200" b="0" dirty="0">
                          <a:solidFill>
                            <a:schemeClr val="tx1"/>
                          </a:solidFill>
                        </a:rPr>
                        <a:t>퀘스트 스토리</a:t>
                      </a:r>
                      <a:r>
                        <a:rPr lang="en-US" altLang="ko-KR" sz="1200" b="0" dirty="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618659635"/>
                  </a:ext>
                </a:extLst>
              </a:tr>
              <a:tr h="3101921">
                <a:tc gridSpan="19">
                  <a:txBody>
                    <a:bodyPr/>
                    <a:lstStyle/>
                    <a:p>
                      <a:pPr latinLnBrk="1"/>
                      <a:r>
                        <a:rPr lang="ko-KR" altLang="en-US" sz="1200" b="0" dirty="0">
                          <a:solidFill>
                            <a:schemeClr val="tx1"/>
                          </a:solidFill>
                        </a:rPr>
                        <a:t>괴물에게 도망치던 중 자신을 구해준 노인을 스승으로 모시고 수행한지 </a:t>
                      </a:r>
                      <a:r>
                        <a:rPr lang="en-US" altLang="ko-KR" sz="1200" b="0" dirty="0">
                          <a:solidFill>
                            <a:schemeClr val="tx1"/>
                          </a:solidFill>
                        </a:rPr>
                        <a:t>1</a:t>
                      </a:r>
                      <a:r>
                        <a:rPr lang="ko-KR" altLang="en-US" sz="1200" b="0" dirty="0">
                          <a:solidFill>
                            <a:schemeClr val="tx1"/>
                          </a:solidFill>
                        </a:rPr>
                        <a:t>년이 지났다</a:t>
                      </a:r>
                      <a:r>
                        <a:rPr lang="en-US" altLang="ko-KR" sz="1200" b="0" dirty="0">
                          <a:solidFill>
                            <a:schemeClr val="tx1"/>
                          </a:solidFill>
                        </a:rPr>
                        <a:t>.</a:t>
                      </a:r>
                    </a:p>
                    <a:p>
                      <a:pPr latinLnBrk="1"/>
                      <a:r>
                        <a:rPr lang="ko-KR" altLang="en-US" sz="1200" b="0" dirty="0">
                          <a:solidFill>
                            <a:schemeClr val="tx1"/>
                          </a:solidFill>
                        </a:rPr>
                        <a:t>스승에게 배운 기술들을 활용하여 괴물을 사냥하고 얻은 전리품을 근처 마을 상인에게 팔던 중 토벌단에 대한 소문을 들었다</a:t>
                      </a:r>
                      <a:r>
                        <a:rPr lang="en-US" altLang="ko-KR" sz="1200" b="0" dirty="0">
                          <a:solidFill>
                            <a:schemeClr val="tx1"/>
                          </a:solidFill>
                        </a:rPr>
                        <a:t>.</a:t>
                      </a:r>
                    </a:p>
                    <a:p>
                      <a:pPr latinLnBrk="1"/>
                      <a:r>
                        <a:rPr lang="ko-KR" altLang="en-US" sz="1200" b="0" dirty="0">
                          <a:solidFill>
                            <a:schemeClr val="tx1"/>
                          </a:solidFill>
                        </a:rPr>
                        <a:t>마을 사람들과 대화하여 토벌단에 대하여 수소문한다</a:t>
                      </a:r>
                      <a:r>
                        <a:rPr lang="en-US" altLang="ko-KR" sz="1200" b="0" dirty="0">
                          <a:solidFill>
                            <a:schemeClr val="tx1"/>
                          </a:solidFill>
                        </a:rPr>
                        <a: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4176271278"/>
                  </a:ext>
                </a:extLst>
              </a:tr>
              <a:tr h="0">
                <a:tc gridSpan="2">
                  <a:txBody>
                    <a:bodyPr/>
                    <a:lstStyle/>
                    <a:p>
                      <a:pPr latinLnBrk="1"/>
                      <a:r>
                        <a:rPr lang="ko-KR" altLang="en-US" sz="1200" b="0" dirty="0">
                          <a:solidFill>
                            <a:schemeClr val="tx1"/>
                          </a:solidFill>
                        </a:rPr>
                        <a:t>완료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괴물 사냥 </a:t>
                      </a:r>
                      <a:r>
                        <a:rPr lang="en-US" altLang="ko-KR" sz="1200" b="0" dirty="0">
                          <a:solidFill>
                            <a:schemeClr val="tx1"/>
                          </a:solidFill>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전리품 거래</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latinLnBrk="1"/>
                      <a:r>
                        <a:rPr lang="ko-KR" altLang="en-US" sz="1200" b="0" dirty="0" err="1">
                          <a:solidFill>
                            <a:schemeClr val="tx1"/>
                          </a:solidFill>
                        </a:rPr>
                        <a:t>토벌단</a:t>
                      </a:r>
                      <a:r>
                        <a:rPr lang="ko-KR" altLang="en-US" sz="1200" b="0" dirty="0">
                          <a:solidFill>
                            <a:schemeClr val="tx1"/>
                          </a:solidFill>
                        </a:rPr>
                        <a:t> 소문 듣기 </a:t>
                      </a:r>
                      <a:r>
                        <a:rPr lang="en-US" altLang="ko-KR" sz="1200" b="0" dirty="0">
                          <a:solidFill>
                            <a:schemeClr val="tx1"/>
                          </a:solidFill>
                        </a:rPr>
                        <a: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907008086"/>
                  </a:ext>
                </a:extLst>
              </a:tr>
              <a:tr h="137160">
                <a:tc rowSpan="2" gridSpan="2">
                  <a:txBody>
                    <a:bodyPr/>
                    <a:lstStyle/>
                    <a:p>
                      <a:pPr latinLnBrk="1"/>
                      <a:r>
                        <a:rPr lang="ko-KR" altLang="en-US" sz="1200" b="0" dirty="0">
                          <a:solidFill>
                            <a:schemeClr val="tx1"/>
                          </a:solidFill>
                        </a:rPr>
                        <a:t>보상 내용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200" b="0" dirty="0">
                          <a:solidFill>
                            <a:schemeClr val="tx1"/>
                          </a:solidFill>
                        </a:rPr>
                        <a:t>경험치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7">
                  <a:txBody>
                    <a:bodyPr/>
                    <a:lstStyle/>
                    <a:p>
                      <a:pPr latinLnBrk="1"/>
                      <a:r>
                        <a:rPr lang="en-US" altLang="ko-KR" sz="1200" dirty="0"/>
                        <a:t>50</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latinLnBrk="1"/>
                      <a:r>
                        <a:rPr lang="ko-KR" altLang="en-US" sz="1200" b="0" dirty="0">
                          <a:solidFill>
                            <a:schemeClr val="tx1"/>
                          </a:solidFill>
                        </a:rPr>
                        <a:t>골드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7">
                  <a:txBody>
                    <a:bodyPr/>
                    <a:lstStyle/>
                    <a:p>
                      <a:pPr latinLnBrk="1"/>
                      <a:r>
                        <a:rPr lang="en-US" altLang="ko-KR" sz="1200" dirty="0"/>
                        <a:t>100</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012461366"/>
                  </a:ext>
                </a:extLst>
              </a:tr>
              <a:tr h="137160">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latinLnBrk="1"/>
                      <a:r>
                        <a:rPr lang="ko-KR" altLang="en-US" sz="1200" b="0" dirty="0">
                          <a:solidFill>
                            <a:schemeClr val="tx1"/>
                          </a:solidFill>
                        </a:rPr>
                        <a:t>아이템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tc gridSpan="2">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836227"/>
                  </a:ext>
                </a:extLst>
              </a:tr>
            </a:tbl>
          </a:graphicData>
        </a:graphic>
      </p:graphicFrame>
    </p:spTree>
    <p:extLst>
      <p:ext uri="{BB962C8B-B14F-4D97-AF65-F5344CB8AC3E}">
        <p14:creationId xmlns:p14="http://schemas.microsoft.com/office/powerpoint/2010/main" val="273015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6" name="표 6">
            <a:extLst>
              <a:ext uri="{FF2B5EF4-FFF2-40B4-BE49-F238E27FC236}">
                <a16:creationId xmlns:a16="http://schemas.microsoft.com/office/drawing/2014/main" id="{2672691A-8E09-4057-9C84-C7D70C20F596}"/>
              </a:ext>
            </a:extLst>
          </p:cNvPr>
          <p:cNvGraphicFramePr>
            <a:graphicFrameLocks noGrp="1"/>
          </p:cNvGraphicFramePr>
          <p:nvPr>
            <p:extLst>
              <p:ext uri="{D42A27DB-BD31-4B8C-83A1-F6EECF244321}">
                <p14:modId xmlns:p14="http://schemas.microsoft.com/office/powerpoint/2010/main" val="3855719043"/>
              </p:ext>
            </p:extLst>
          </p:nvPr>
        </p:nvGraphicFramePr>
        <p:xfrm>
          <a:off x="1416049" y="1160462"/>
          <a:ext cx="9359905" cy="5387921"/>
        </p:xfrm>
        <a:graphic>
          <a:graphicData uri="http://schemas.openxmlformats.org/drawingml/2006/table">
            <a:tbl>
              <a:tblPr firstRow="1" bandRow="1">
                <a:tableStyleId>{5C22544A-7EE6-4342-B048-85BDC9FD1C3A}</a:tableStyleId>
              </a:tblPr>
              <a:tblGrid>
                <a:gridCol w="955979">
                  <a:extLst>
                    <a:ext uri="{9D8B030D-6E8A-4147-A177-3AD203B41FA5}">
                      <a16:colId xmlns:a16="http://schemas.microsoft.com/office/drawing/2014/main" val="540632669"/>
                    </a:ext>
                  </a:extLst>
                </a:gridCol>
                <a:gridCol w="136656">
                  <a:extLst>
                    <a:ext uri="{9D8B030D-6E8A-4147-A177-3AD203B41FA5}">
                      <a16:colId xmlns:a16="http://schemas.microsoft.com/office/drawing/2014/main" val="507984239"/>
                    </a:ext>
                  </a:extLst>
                </a:gridCol>
                <a:gridCol w="825400">
                  <a:extLst>
                    <a:ext uri="{9D8B030D-6E8A-4147-A177-3AD203B41FA5}">
                      <a16:colId xmlns:a16="http://schemas.microsoft.com/office/drawing/2014/main" val="2791032942"/>
                    </a:ext>
                  </a:extLst>
                </a:gridCol>
                <a:gridCol w="643426">
                  <a:extLst>
                    <a:ext uri="{9D8B030D-6E8A-4147-A177-3AD203B41FA5}">
                      <a16:colId xmlns:a16="http://schemas.microsoft.com/office/drawing/2014/main" val="1440473695"/>
                    </a:ext>
                  </a:extLst>
                </a:gridCol>
                <a:gridCol w="207626">
                  <a:extLst>
                    <a:ext uri="{9D8B030D-6E8A-4147-A177-3AD203B41FA5}">
                      <a16:colId xmlns:a16="http://schemas.microsoft.com/office/drawing/2014/main" val="442113065"/>
                    </a:ext>
                  </a:extLst>
                </a:gridCol>
                <a:gridCol w="389260">
                  <a:extLst>
                    <a:ext uri="{9D8B030D-6E8A-4147-A177-3AD203B41FA5}">
                      <a16:colId xmlns:a16="http://schemas.microsoft.com/office/drawing/2014/main" val="2462983662"/>
                    </a:ext>
                  </a:extLst>
                </a:gridCol>
                <a:gridCol w="964991">
                  <a:extLst>
                    <a:ext uri="{9D8B030D-6E8A-4147-A177-3AD203B41FA5}">
                      <a16:colId xmlns:a16="http://schemas.microsoft.com/office/drawing/2014/main" val="1860278092"/>
                    </a:ext>
                  </a:extLst>
                </a:gridCol>
                <a:gridCol w="136656">
                  <a:extLst>
                    <a:ext uri="{9D8B030D-6E8A-4147-A177-3AD203B41FA5}">
                      <a16:colId xmlns:a16="http://schemas.microsoft.com/office/drawing/2014/main" val="174449210"/>
                    </a:ext>
                  </a:extLst>
                </a:gridCol>
                <a:gridCol w="138664">
                  <a:extLst>
                    <a:ext uri="{9D8B030D-6E8A-4147-A177-3AD203B41FA5}">
                      <a16:colId xmlns:a16="http://schemas.microsoft.com/office/drawing/2014/main" val="1242353852"/>
                    </a:ext>
                  </a:extLst>
                </a:gridCol>
                <a:gridCol w="701397">
                  <a:extLst>
                    <a:ext uri="{9D8B030D-6E8A-4147-A177-3AD203B41FA5}">
                      <a16:colId xmlns:a16="http://schemas.microsoft.com/office/drawing/2014/main" val="920727213"/>
                    </a:ext>
                  </a:extLst>
                </a:gridCol>
                <a:gridCol w="538915">
                  <a:extLst>
                    <a:ext uri="{9D8B030D-6E8A-4147-A177-3AD203B41FA5}">
                      <a16:colId xmlns:a16="http://schemas.microsoft.com/office/drawing/2014/main" val="2204296090"/>
                    </a:ext>
                  </a:extLst>
                </a:gridCol>
                <a:gridCol w="286485">
                  <a:extLst>
                    <a:ext uri="{9D8B030D-6E8A-4147-A177-3AD203B41FA5}">
                      <a16:colId xmlns:a16="http://schemas.microsoft.com/office/drawing/2014/main" val="3432537789"/>
                    </a:ext>
                  </a:extLst>
                </a:gridCol>
                <a:gridCol w="136656">
                  <a:extLst>
                    <a:ext uri="{9D8B030D-6E8A-4147-A177-3AD203B41FA5}">
                      <a16:colId xmlns:a16="http://schemas.microsoft.com/office/drawing/2014/main" val="1705985419"/>
                    </a:ext>
                  </a:extLst>
                </a:gridCol>
                <a:gridCol w="136656">
                  <a:extLst>
                    <a:ext uri="{9D8B030D-6E8A-4147-A177-3AD203B41FA5}">
                      <a16:colId xmlns:a16="http://schemas.microsoft.com/office/drawing/2014/main" val="699630049"/>
                    </a:ext>
                  </a:extLst>
                </a:gridCol>
                <a:gridCol w="680515">
                  <a:extLst>
                    <a:ext uri="{9D8B030D-6E8A-4147-A177-3AD203B41FA5}">
                      <a16:colId xmlns:a16="http://schemas.microsoft.com/office/drawing/2014/main" val="4170930996"/>
                    </a:ext>
                  </a:extLst>
                </a:gridCol>
                <a:gridCol w="904906">
                  <a:extLst>
                    <a:ext uri="{9D8B030D-6E8A-4147-A177-3AD203B41FA5}">
                      <a16:colId xmlns:a16="http://schemas.microsoft.com/office/drawing/2014/main" val="3551690553"/>
                    </a:ext>
                  </a:extLst>
                </a:gridCol>
                <a:gridCol w="136656">
                  <a:extLst>
                    <a:ext uri="{9D8B030D-6E8A-4147-A177-3AD203B41FA5}">
                      <a16:colId xmlns:a16="http://schemas.microsoft.com/office/drawing/2014/main" val="1008597231"/>
                    </a:ext>
                  </a:extLst>
                </a:gridCol>
                <a:gridCol w="198749">
                  <a:extLst>
                    <a:ext uri="{9D8B030D-6E8A-4147-A177-3AD203B41FA5}">
                      <a16:colId xmlns:a16="http://schemas.microsoft.com/office/drawing/2014/main" val="1311094751"/>
                    </a:ext>
                  </a:extLst>
                </a:gridCol>
                <a:gridCol w="1240312">
                  <a:extLst>
                    <a:ext uri="{9D8B030D-6E8A-4147-A177-3AD203B41FA5}">
                      <a16:colId xmlns:a16="http://schemas.microsoft.com/office/drawing/2014/main" val="1411318083"/>
                    </a:ext>
                  </a:extLst>
                </a:gridCol>
              </a:tblGrid>
              <a:tr h="197558">
                <a:tc>
                  <a:txBody>
                    <a:bodyPr/>
                    <a:lstStyle/>
                    <a:p>
                      <a:pP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en-US" altLang="ko-KR" sz="1200" b="0" dirty="0">
                          <a:solidFill>
                            <a:schemeClr val="tx1"/>
                          </a:solidFill>
                        </a:rPr>
                        <a:t>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접수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3">
                  <a:txBody>
                    <a:bodyPr/>
                    <a:lstStyle/>
                    <a:p>
                      <a:pP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gridSpan="2">
                  <a:txBody>
                    <a:bodyPr/>
                    <a:lstStyle/>
                    <a:p>
                      <a:pPr latinLnBrk="1"/>
                      <a:r>
                        <a:rPr lang="en-US" altLang="ko-KR" sz="1200" b="0" dirty="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8590577"/>
                  </a:ext>
                </a:extLst>
              </a:tr>
              <a:tr h="0">
                <a:tc>
                  <a:txBody>
                    <a:bodyPr/>
                    <a:lstStyle/>
                    <a:p>
                      <a:pPr latinLnBrk="1"/>
                      <a:r>
                        <a:rPr lang="en-US" altLang="ko-KR" sz="1200" b="0" dirty="0">
                          <a:solidFill>
                            <a:schemeClr val="tx1"/>
                          </a:solidFill>
                        </a:rPr>
                        <a:t>ID</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5">
                  <a:txBody>
                    <a:bodyPr/>
                    <a:lstStyle/>
                    <a:p>
                      <a:pPr latinLnBrk="1"/>
                      <a:r>
                        <a:rPr lang="ko-KR" altLang="en-US" sz="1200" b="0" dirty="0">
                          <a:solidFill>
                            <a:schemeClr val="tx1"/>
                          </a:solidFill>
                        </a:rPr>
                        <a:t>대화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3920140716"/>
                  </a:ext>
                </a:extLst>
              </a:tr>
              <a:tr h="591180">
                <a:tc>
                  <a:txBody>
                    <a:bodyPr/>
                    <a:lstStyle/>
                    <a:p>
                      <a:pPr latinLnBrk="1"/>
                      <a:r>
                        <a:rPr lang="ko-KR" altLang="en-US" sz="1200" b="0" dirty="0">
                          <a:solidFill>
                            <a:schemeClr val="tx1"/>
                          </a:solidFill>
                        </a:rPr>
                        <a:t>발생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선행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5">
                  <a:txBody>
                    <a:bodyPr/>
                    <a:lstStyle/>
                    <a:p>
                      <a:pPr latinLnBrk="1"/>
                      <a:r>
                        <a:rPr lang="ko-KR" altLang="en-US" sz="1200" b="0" dirty="0">
                          <a:solidFill>
                            <a:schemeClr val="tx1"/>
                          </a:solidFill>
                        </a:rPr>
                        <a:t>이전 퀘스트 완료</a:t>
                      </a:r>
                      <a:endParaRPr lang="en-US" altLang="ko-KR" sz="1200" b="0" dirty="0">
                        <a:solidFill>
                          <a:schemeClr val="tx1"/>
                        </a:solidFill>
                      </a:endParaRPr>
                    </a:p>
                    <a:p>
                      <a:pPr latinLnBrk="1"/>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965808419"/>
                  </a:ext>
                </a:extLst>
              </a:tr>
              <a:tr h="0">
                <a:tc gridSpan="19">
                  <a:txBody>
                    <a:bodyPr/>
                    <a:lstStyle/>
                    <a:p>
                      <a:pPr latinLnBrk="1"/>
                      <a:r>
                        <a:rPr lang="ko-KR" altLang="en-US" sz="1200" b="0" dirty="0">
                          <a:solidFill>
                            <a:schemeClr val="tx1"/>
                          </a:solidFill>
                        </a:rPr>
                        <a:t>사건 사고</a:t>
                      </a:r>
                      <a:r>
                        <a:rPr lang="en-US" altLang="ko-KR" sz="1200" b="0" dirty="0">
                          <a:solidFill>
                            <a:schemeClr val="tx1"/>
                          </a:solidFill>
                        </a:rPr>
                        <a:t>(</a:t>
                      </a:r>
                      <a:r>
                        <a:rPr lang="ko-KR" altLang="en-US" sz="1200" b="0" dirty="0">
                          <a:solidFill>
                            <a:schemeClr val="tx1"/>
                          </a:solidFill>
                        </a:rPr>
                        <a:t>퀘스트 스토리</a:t>
                      </a:r>
                      <a:r>
                        <a:rPr lang="en-US" altLang="ko-KR" sz="1200" b="0" dirty="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618659635"/>
                  </a:ext>
                </a:extLst>
              </a:tr>
              <a:tr h="3101921">
                <a:tc gridSpan="19">
                  <a:txBody>
                    <a:bodyPr/>
                    <a:lstStyle/>
                    <a:p>
                      <a:pPr latinLnBrk="1"/>
                      <a:r>
                        <a:rPr lang="ko-KR" altLang="en-US" sz="1200" b="0" dirty="0">
                          <a:solidFill>
                            <a:schemeClr val="tx1"/>
                          </a:solidFill>
                        </a:rPr>
                        <a:t>괴물을 토벌하기 위한 토벌단이 창설되었고 현재 새로운 단원을 모집하고 있다는 정보를 얻었다</a:t>
                      </a:r>
                      <a:r>
                        <a:rPr lang="en-US" altLang="ko-KR" sz="1200" b="0" dirty="0">
                          <a:solidFill>
                            <a:schemeClr val="tx1"/>
                          </a:solidFill>
                        </a:rPr>
                        <a:t>. </a:t>
                      </a:r>
                    </a:p>
                    <a:p>
                      <a:pPr latinLnBrk="1"/>
                      <a:r>
                        <a:rPr lang="ko-KR" altLang="en-US" sz="1200" b="0" dirty="0">
                          <a:solidFill>
                            <a:schemeClr val="tx1"/>
                          </a:solidFill>
                        </a:rPr>
                        <a:t>토벌단에 입단하기 위해 시험 장소로 가서 입단 시험을 접수하자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4176271278"/>
                  </a:ext>
                </a:extLst>
              </a:tr>
              <a:tr h="0">
                <a:tc gridSpan="2">
                  <a:txBody>
                    <a:bodyPr/>
                    <a:lstStyle/>
                    <a:p>
                      <a:pPr latinLnBrk="1"/>
                      <a:r>
                        <a:rPr lang="ko-KR" altLang="en-US" sz="1200" b="0" dirty="0">
                          <a:solidFill>
                            <a:schemeClr val="tx1"/>
                          </a:solidFill>
                        </a:rPr>
                        <a:t>완료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시험 접수</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907008086"/>
                  </a:ext>
                </a:extLst>
              </a:tr>
              <a:tr h="137160">
                <a:tc rowSpan="2" gridSpan="2">
                  <a:txBody>
                    <a:bodyPr/>
                    <a:lstStyle/>
                    <a:p>
                      <a:pPr latinLnBrk="1"/>
                      <a:r>
                        <a:rPr lang="ko-KR" altLang="en-US" sz="1200" b="0" dirty="0">
                          <a:solidFill>
                            <a:schemeClr val="tx1"/>
                          </a:solidFill>
                        </a:rPr>
                        <a:t>보상 내용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200" b="0" dirty="0">
                          <a:solidFill>
                            <a:schemeClr val="tx1"/>
                          </a:solidFill>
                        </a:rPr>
                        <a:t>경험치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7">
                  <a:txBody>
                    <a:bodyPr/>
                    <a:lstStyle/>
                    <a:p>
                      <a:pPr latinLnBrk="1"/>
                      <a:r>
                        <a:rPr lang="en-US" altLang="ko-KR" sz="1200" dirty="0"/>
                        <a:t>75</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latinLnBrk="1"/>
                      <a:r>
                        <a:rPr lang="ko-KR" altLang="en-US" sz="1200" b="0" dirty="0">
                          <a:solidFill>
                            <a:schemeClr val="tx1"/>
                          </a:solidFill>
                        </a:rPr>
                        <a:t>골드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7">
                  <a:txBody>
                    <a:bodyPr/>
                    <a:lstStyle/>
                    <a:p>
                      <a:pPr latinLnBrk="1"/>
                      <a:r>
                        <a:rPr lang="en-US" altLang="ko-KR" sz="1200" dirty="0"/>
                        <a:t>-</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012461366"/>
                  </a:ext>
                </a:extLst>
              </a:tr>
              <a:tr h="137160">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latinLnBrk="1"/>
                      <a:r>
                        <a:rPr lang="ko-KR" altLang="en-US" sz="1200" b="0" dirty="0">
                          <a:solidFill>
                            <a:schemeClr val="tx1"/>
                          </a:solidFill>
                        </a:rPr>
                        <a:t>아이템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tc gridSpan="2">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836227"/>
                  </a:ext>
                </a:extLst>
              </a:tr>
            </a:tbl>
          </a:graphicData>
        </a:graphic>
      </p:graphicFrame>
    </p:spTree>
    <p:extLst>
      <p:ext uri="{BB962C8B-B14F-4D97-AF65-F5344CB8AC3E}">
        <p14:creationId xmlns:p14="http://schemas.microsoft.com/office/powerpoint/2010/main" val="538545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6" name="표 6">
            <a:extLst>
              <a:ext uri="{FF2B5EF4-FFF2-40B4-BE49-F238E27FC236}">
                <a16:creationId xmlns:a16="http://schemas.microsoft.com/office/drawing/2014/main" id="{2672691A-8E09-4057-9C84-C7D70C20F596}"/>
              </a:ext>
            </a:extLst>
          </p:cNvPr>
          <p:cNvGraphicFramePr>
            <a:graphicFrameLocks noGrp="1"/>
          </p:cNvGraphicFramePr>
          <p:nvPr>
            <p:extLst>
              <p:ext uri="{D42A27DB-BD31-4B8C-83A1-F6EECF244321}">
                <p14:modId xmlns:p14="http://schemas.microsoft.com/office/powerpoint/2010/main" val="3689441529"/>
              </p:ext>
            </p:extLst>
          </p:nvPr>
        </p:nvGraphicFramePr>
        <p:xfrm>
          <a:off x="1416049" y="1160462"/>
          <a:ext cx="9359905" cy="5387921"/>
        </p:xfrm>
        <a:graphic>
          <a:graphicData uri="http://schemas.openxmlformats.org/drawingml/2006/table">
            <a:tbl>
              <a:tblPr firstRow="1" bandRow="1">
                <a:tableStyleId>{5C22544A-7EE6-4342-B048-85BDC9FD1C3A}</a:tableStyleId>
              </a:tblPr>
              <a:tblGrid>
                <a:gridCol w="955979">
                  <a:extLst>
                    <a:ext uri="{9D8B030D-6E8A-4147-A177-3AD203B41FA5}">
                      <a16:colId xmlns:a16="http://schemas.microsoft.com/office/drawing/2014/main" val="540632669"/>
                    </a:ext>
                  </a:extLst>
                </a:gridCol>
                <a:gridCol w="136656">
                  <a:extLst>
                    <a:ext uri="{9D8B030D-6E8A-4147-A177-3AD203B41FA5}">
                      <a16:colId xmlns:a16="http://schemas.microsoft.com/office/drawing/2014/main" val="507984239"/>
                    </a:ext>
                  </a:extLst>
                </a:gridCol>
                <a:gridCol w="825400">
                  <a:extLst>
                    <a:ext uri="{9D8B030D-6E8A-4147-A177-3AD203B41FA5}">
                      <a16:colId xmlns:a16="http://schemas.microsoft.com/office/drawing/2014/main" val="2791032942"/>
                    </a:ext>
                  </a:extLst>
                </a:gridCol>
                <a:gridCol w="643426">
                  <a:extLst>
                    <a:ext uri="{9D8B030D-6E8A-4147-A177-3AD203B41FA5}">
                      <a16:colId xmlns:a16="http://schemas.microsoft.com/office/drawing/2014/main" val="1440473695"/>
                    </a:ext>
                  </a:extLst>
                </a:gridCol>
                <a:gridCol w="207626">
                  <a:extLst>
                    <a:ext uri="{9D8B030D-6E8A-4147-A177-3AD203B41FA5}">
                      <a16:colId xmlns:a16="http://schemas.microsoft.com/office/drawing/2014/main" val="442113065"/>
                    </a:ext>
                  </a:extLst>
                </a:gridCol>
                <a:gridCol w="389260">
                  <a:extLst>
                    <a:ext uri="{9D8B030D-6E8A-4147-A177-3AD203B41FA5}">
                      <a16:colId xmlns:a16="http://schemas.microsoft.com/office/drawing/2014/main" val="2462983662"/>
                    </a:ext>
                  </a:extLst>
                </a:gridCol>
                <a:gridCol w="964991">
                  <a:extLst>
                    <a:ext uri="{9D8B030D-6E8A-4147-A177-3AD203B41FA5}">
                      <a16:colId xmlns:a16="http://schemas.microsoft.com/office/drawing/2014/main" val="1860278092"/>
                    </a:ext>
                  </a:extLst>
                </a:gridCol>
                <a:gridCol w="136656">
                  <a:extLst>
                    <a:ext uri="{9D8B030D-6E8A-4147-A177-3AD203B41FA5}">
                      <a16:colId xmlns:a16="http://schemas.microsoft.com/office/drawing/2014/main" val="174449210"/>
                    </a:ext>
                  </a:extLst>
                </a:gridCol>
                <a:gridCol w="138664">
                  <a:extLst>
                    <a:ext uri="{9D8B030D-6E8A-4147-A177-3AD203B41FA5}">
                      <a16:colId xmlns:a16="http://schemas.microsoft.com/office/drawing/2014/main" val="1242353852"/>
                    </a:ext>
                  </a:extLst>
                </a:gridCol>
                <a:gridCol w="701397">
                  <a:extLst>
                    <a:ext uri="{9D8B030D-6E8A-4147-A177-3AD203B41FA5}">
                      <a16:colId xmlns:a16="http://schemas.microsoft.com/office/drawing/2014/main" val="920727213"/>
                    </a:ext>
                  </a:extLst>
                </a:gridCol>
                <a:gridCol w="538915">
                  <a:extLst>
                    <a:ext uri="{9D8B030D-6E8A-4147-A177-3AD203B41FA5}">
                      <a16:colId xmlns:a16="http://schemas.microsoft.com/office/drawing/2014/main" val="2204296090"/>
                    </a:ext>
                  </a:extLst>
                </a:gridCol>
                <a:gridCol w="286485">
                  <a:extLst>
                    <a:ext uri="{9D8B030D-6E8A-4147-A177-3AD203B41FA5}">
                      <a16:colId xmlns:a16="http://schemas.microsoft.com/office/drawing/2014/main" val="3432537789"/>
                    </a:ext>
                  </a:extLst>
                </a:gridCol>
                <a:gridCol w="136656">
                  <a:extLst>
                    <a:ext uri="{9D8B030D-6E8A-4147-A177-3AD203B41FA5}">
                      <a16:colId xmlns:a16="http://schemas.microsoft.com/office/drawing/2014/main" val="1705985419"/>
                    </a:ext>
                  </a:extLst>
                </a:gridCol>
                <a:gridCol w="136656">
                  <a:extLst>
                    <a:ext uri="{9D8B030D-6E8A-4147-A177-3AD203B41FA5}">
                      <a16:colId xmlns:a16="http://schemas.microsoft.com/office/drawing/2014/main" val="699630049"/>
                    </a:ext>
                  </a:extLst>
                </a:gridCol>
                <a:gridCol w="680515">
                  <a:extLst>
                    <a:ext uri="{9D8B030D-6E8A-4147-A177-3AD203B41FA5}">
                      <a16:colId xmlns:a16="http://schemas.microsoft.com/office/drawing/2014/main" val="4170930996"/>
                    </a:ext>
                  </a:extLst>
                </a:gridCol>
                <a:gridCol w="904906">
                  <a:extLst>
                    <a:ext uri="{9D8B030D-6E8A-4147-A177-3AD203B41FA5}">
                      <a16:colId xmlns:a16="http://schemas.microsoft.com/office/drawing/2014/main" val="3551690553"/>
                    </a:ext>
                  </a:extLst>
                </a:gridCol>
                <a:gridCol w="136656">
                  <a:extLst>
                    <a:ext uri="{9D8B030D-6E8A-4147-A177-3AD203B41FA5}">
                      <a16:colId xmlns:a16="http://schemas.microsoft.com/office/drawing/2014/main" val="1008597231"/>
                    </a:ext>
                  </a:extLst>
                </a:gridCol>
                <a:gridCol w="198749">
                  <a:extLst>
                    <a:ext uri="{9D8B030D-6E8A-4147-A177-3AD203B41FA5}">
                      <a16:colId xmlns:a16="http://schemas.microsoft.com/office/drawing/2014/main" val="1311094751"/>
                    </a:ext>
                  </a:extLst>
                </a:gridCol>
                <a:gridCol w="1240312">
                  <a:extLst>
                    <a:ext uri="{9D8B030D-6E8A-4147-A177-3AD203B41FA5}">
                      <a16:colId xmlns:a16="http://schemas.microsoft.com/office/drawing/2014/main" val="1411318083"/>
                    </a:ext>
                  </a:extLst>
                </a:gridCol>
              </a:tblGrid>
              <a:tr h="197558">
                <a:tc>
                  <a:txBody>
                    <a:bodyPr/>
                    <a:lstStyle/>
                    <a:p>
                      <a:pP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en-US" altLang="ko-KR" sz="1200" b="0" dirty="0">
                          <a:solidFill>
                            <a:schemeClr val="tx1"/>
                          </a:solidFill>
                        </a:rPr>
                        <a:t>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시험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3">
                  <a:txBody>
                    <a:bodyPr/>
                    <a:lstStyle/>
                    <a:p>
                      <a:pP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gridSpan="2">
                  <a:txBody>
                    <a:bodyPr/>
                    <a:lstStyle/>
                    <a:p>
                      <a:pPr latinLnBrk="1"/>
                      <a:r>
                        <a:rPr lang="en-US" altLang="ko-KR" sz="1200" b="0" dirty="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8590577"/>
                  </a:ext>
                </a:extLst>
              </a:tr>
              <a:tr h="0">
                <a:tc>
                  <a:txBody>
                    <a:bodyPr/>
                    <a:lstStyle/>
                    <a:p>
                      <a:pPr latinLnBrk="1"/>
                      <a:r>
                        <a:rPr lang="en-US" altLang="ko-KR" sz="1200" b="0" dirty="0">
                          <a:solidFill>
                            <a:schemeClr val="tx1"/>
                          </a:solidFill>
                        </a:rPr>
                        <a:t>ID</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5">
                  <a:txBody>
                    <a:bodyPr/>
                    <a:lstStyle/>
                    <a:p>
                      <a:pPr latinLnBrk="1"/>
                      <a:r>
                        <a:rPr lang="ko-KR" altLang="en-US" sz="1200" b="0" dirty="0">
                          <a:solidFill>
                            <a:schemeClr val="tx1"/>
                          </a:solidFill>
                        </a:rPr>
                        <a:t>토벌</a:t>
                      </a:r>
                      <a:r>
                        <a:rPr lang="en-US" altLang="ko-KR" sz="1200" b="0" dirty="0">
                          <a:solidFill>
                            <a:schemeClr val="tx1"/>
                          </a:solidFill>
                        </a:rPr>
                        <a:t>, </a:t>
                      </a:r>
                      <a:r>
                        <a:rPr lang="ko-KR" altLang="en-US" sz="1200" b="0" dirty="0">
                          <a:solidFill>
                            <a:schemeClr val="tx1"/>
                          </a:solidFill>
                        </a:rPr>
                        <a:t>수집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3920140716"/>
                  </a:ext>
                </a:extLst>
              </a:tr>
              <a:tr h="591180">
                <a:tc>
                  <a:txBody>
                    <a:bodyPr/>
                    <a:lstStyle/>
                    <a:p>
                      <a:pPr latinLnBrk="1"/>
                      <a:r>
                        <a:rPr lang="ko-KR" altLang="en-US" sz="1200" b="0" dirty="0">
                          <a:solidFill>
                            <a:schemeClr val="tx1"/>
                          </a:solidFill>
                        </a:rPr>
                        <a:t>발생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선행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5">
                  <a:txBody>
                    <a:bodyPr/>
                    <a:lstStyle/>
                    <a:p>
                      <a:pPr latinLnBrk="1"/>
                      <a:r>
                        <a:rPr lang="ko-KR" altLang="en-US" sz="1200" b="0" dirty="0">
                          <a:solidFill>
                            <a:schemeClr val="tx1"/>
                          </a:solidFill>
                        </a:rPr>
                        <a:t>이전 퀘스트 완료</a:t>
                      </a:r>
                      <a:endParaRPr lang="en-US" altLang="ko-KR" sz="1200" b="0" dirty="0">
                        <a:solidFill>
                          <a:schemeClr val="tx1"/>
                        </a:solidFill>
                      </a:endParaRPr>
                    </a:p>
                    <a:p>
                      <a:pPr latinLnBrk="1"/>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965808419"/>
                  </a:ext>
                </a:extLst>
              </a:tr>
              <a:tr h="0">
                <a:tc gridSpan="19">
                  <a:txBody>
                    <a:bodyPr/>
                    <a:lstStyle/>
                    <a:p>
                      <a:pPr latinLnBrk="1"/>
                      <a:r>
                        <a:rPr lang="ko-KR" altLang="en-US" sz="1200" b="0" dirty="0">
                          <a:solidFill>
                            <a:schemeClr val="tx1"/>
                          </a:solidFill>
                        </a:rPr>
                        <a:t>사건 사고</a:t>
                      </a:r>
                      <a:r>
                        <a:rPr lang="en-US" altLang="ko-KR" sz="1200" b="0" dirty="0">
                          <a:solidFill>
                            <a:schemeClr val="tx1"/>
                          </a:solidFill>
                        </a:rPr>
                        <a:t>(</a:t>
                      </a:r>
                      <a:r>
                        <a:rPr lang="ko-KR" altLang="en-US" sz="1200" b="0" dirty="0">
                          <a:solidFill>
                            <a:schemeClr val="tx1"/>
                          </a:solidFill>
                        </a:rPr>
                        <a:t>퀘스트 스토리</a:t>
                      </a:r>
                      <a:r>
                        <a:rPr lang="en-US" altLang="ko-KR" sz="1200" b="0" dirty="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618659635"/>
                  </a:ext>
                </a:extLst>
              </a:tr>
              <a:tr h="3101921">
                <a:tc gridSpan="19">
                  <a:txBody>
                    <a:bodyPr/>
                    <a:lstStyle/>
                    <a:p>
                      <a:pPr latinLnBrk="1"/>
                      <a:r>
                        <a:rPr lang="ko-KR" altLang="en-US" sz="1200" b="0" dirty="0">
                          <a:solidFill>
                            <a:schemeClr val="tx1"/>
                          </a:solidFill>
                        </a:rPr>
                        <a:t>토벌단에 입단하기 위해서는 과목 추적</a:t>
                      </a:r>
                      <a:r>
                        <a:rPr lang="en-US" altLang="ko-KR" sz="1200" b="0" dirty="0">
                          <a:solidFill>
                            <a:schemeClr val="tx1"/>
                          </a:solidFill>
                        </a:rPr>
                        <a:t>, </a:t>
                      </a:r>
                      <a:r>
                        <a:rPr lang="ko-KR" altLang="en-US" sz="1200" b="0" dirty="0">
                          <a:solidFill>
                            <a:schemeClr val="tx1"/>
                          </a:solidFill>
                        </a:rPr>
                        <a:t>토벌</a:t>
                      </a:r>
                      <a:r>
                        <a:rPr lang="en-US" altLang="ko-KR" sz="1200" b="0" dirty="0">
                          <a:solidFill>
                            <a:schemeClr val="tx1"/>
                          </a:solidFill>
                        </a:rPr>
                        <a:t>, </a:t>
                      </a:r>
                      <a:r>
                        <a:rPr lang="ko-KR" altLang="en-US" sz="1200" b="0" dirty="0">
                          <a:solidFill>
                            <a:schemeClr val="tx1"/>
                          </a:solidFill>
                        </a:rPr>
                        <a:t>협동 총 </a:t>
                      </a:r>
                      <a:r>
                        <a:rPr lang="en-US" altLang="ko-KR" sz="1200" b="0" dirty="0">
                          <a:solidFill>
                            <a:schemeClr val="tx1"/>
                          </a:solidFill>
                        </a:rPr>
                        <a:t>3</a:t>
                      </a:r>
                      <a:r>
                        <a:rPr lang="ko-KR" altLang="en-US" sz="1200" b="0" dirty="0">
                          <a:solidFill>
                            <a:schemeClr val="tx1"/>
                          </a:solidFill>
                        </a:rPr>
                        <a:t>가지 항목을 통과 해야 한다</a:t>
                      </a:r>
                      <a:r>
                        <a:rPr lang="en-US" altLang="ko-KR" sz="1200" b="0" dirty="0">
                          <a:solidFill>
                            <a:schemeClr val="tx1"/>
                          </a:solidFill>
                        </a:rPr>
                        <a:t>. </a:t>
                      </a:r>
                    </a:p>
                    <a:p>
                      <a:pPr latinLnBrk="1"/>
                      <a:r>
                        <a:rPr lang="ko-KR" altLang="en-US" sz="1200" b="0" dirty="0">
                          <a:solidFill>
                            <a:schemeClr val="tx1"/>
                          </a:solidFill>
                        </a:rPr>
                        <a:t>우선 추적해야 하는 괴물에 대한 정보를 시험관에게 얻고 찾아서 토벌하고 전리품을 가져와야 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4176271278"/>
                  </a:ext>
                </a:extLst>
              </a:tr>
              <a:tr h="0">
                <a:tc gridSpan="2">
                  <a:txBody>
                    <a:bodyPr/>
                    <a:lstStyle/>
                    <a:p>
                      <a:pPr latinLnBrk="1"/>
                      <a:r>
                        <a:rPr lang="ko-KR" altLang="en-US" sz="1200" b="0" dirty="0">
                          <a:solidFill>
                            <a:schemeClr val="tx1"/>
                          </a:solidFill>
                        </a:rPr>
                        <a:t>완료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괴물 사냥 </a:t>
                      </a:r>
                      <a:r>
                        <a:rPr lang="en-US" altLang="ko-KR" sz="1200" b="0" dirty="0">
                          <a:solidFill>
                            <a:schemeClr val="tx1"/>
                          </a:solidFill>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전리품 전달</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907008086"/>
                  </a:ext>
                </a:extLst>
              </a:tr>
              <a:tr h="137160">
                <a:tc rowSpan="2" gridSpan="2">
                  <a:txBody>
                    <a:bodyPr/>
                    <a:lstStyle/>
                    <a:p>
                      <a:pPr latinLnBrk="1"/>
                      <a:r>
                        <a:rPr lang="ko-KR" altLang="en-US" sz="1200" b="0" dirty="0">
                          <a:solidFill>
                            <a:schemeClr val="tx1"/>
                          </a:solidFill>
                        </a:rPr>
                        <a:t>보상 내용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200" b="0" dirty="0">
                          <a:solidFill>
                            <a:schemeClr val="tx1"/>
                          </a:solidFill>
                        </a:rPr>
                        <a:t>경험치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7">
                  <a:txBody>
                    <a:bodyPr/>
                    <a:lstStyle/>
                    <a:p>
                      <a:pPr latinLnBrk="1"/>
                      <a:r>
                        <a:rPr lang="en-US" altLang="ko-KR" sz="1200" dirty="0"/>
                        <a:t>100</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latinLnBrk="1"/>
                      <a:r>
                        <a:rPr lang="ko-KR" altLang="en-US" sz="1200" b="0" dirty="0">
                          <a:solidFill>
                            <a:schemeClr val="tx1"/>
                          </a:solidFill>
                        </a:rPr>
                        <a:t>골드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7">
                  <a:txBody>
                    <a:bodyPr/>
                    <a:lstStyle/>
                    <a:p>
                      <a:pPr latinLnBrk="1"/>
                      <a:r>
                        <a:rPr lang="en-US" altLang="ko-KR" sz="1200" dirty="0"/>
                        <a:t>200</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012461366"/>
                  </a:ext>
                </a:extLst>
              </a:tr>
              <a:tr h="137160">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latinLnBrk="1"/>
                      <a:r>
                        <a:rPr lang="ko-KR" altLang="en-US" sz="1200" b="0" dirty="0">
                          <a:solidFill>
                            <a:schemeClr val="tx1"/>
                          </a:solidFill>
                        </a:rPr>
                        <a:t>아이템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tc gridSpan="2">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836227"/>
                  </a:ext>
                </a:extLst>
              </a:tr>
            </a:tbl>
          </a:graphicData>
        </a:graphic>
      </p:graphicFrame>
    </p:spTree>
    <p:extLst>
      <p:ext uri="{BB962C8B-B14F-4D97-AF65-F5344CB8AC3E}">
        <p14:creationId xmlns:p14="http://schemas.microsoft.com/office/powerpoint/2010/main" val="1659605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6" name="표 6">
            <a:extLst>
              <a:ext uri="{FF2B5EF4-FFF2-40B4-BE49-F238E27FC236}">
                <a16:creationId xmlns:a16="http://schemas.microsoft.com/office/drawing/2014/main" id="{2672691A-8E09-4057-9C84-C7D70C20F596}"/>
              </a:ext>
            </a:extLst>
          </p:cNvPr>
          <p:cNvGraphicFramePr>
            <a:graphicFrameLocks noGrp="1"/>
          </p:cNvGraphicFramePr>
          <p:nvPr>
            <p:extLst>
              <p:ext uri="{D42A27DB-BD31-4B8C-83A1-F6EECF244321}">
                <p14:modId xmlns:p14="http://schemas.microsoft.com/office/powerpoint/2010/main" val="2541497471"/>
              </p:ext>
            </p:extLst>
          </p:nvPr>
        </p:nvGraphicFramePr>
        <p:xfrm>
          <a:off x="1416049" y="1160462"/>
          <a:ext cx="9359905" cy="5387921"/>
        </p:xfrm>
        <a:graphic>
          <a:graphicData uri="http://schemas.openxmlformats.org/drawingml/2006/table">
            <a:tbl>
              <a:tblPr firstRow="1" bandRow="1">
                <a:tableStyleId>{5C22544A-7EE6-4342-B048-85BDC9FD1C3A}</a:tableStyleId>
              </a:tblPr>
              <a:tblGrid>
                <a:gridCol w="955979">
                  <a:extLst>
                    <a:ext uri="{9D8B030D-6E8A-4147-A177-3AD203B41FA5}">
                      <a16:colId xmlns:a16="http://schemas.microsoft.com/office/drawing/2014/main" val="540632669"/>
                    </a:ext>
                  </a:extLst>
                </a:gridCol>
                <a:gridCol w="136656">
                  <a:extLst>
                    <a:ext uri="{9D8B030D-6E8A-4147-A177-3AD203B41FA5}">
                      <a16:colId xmlns:a16="http://schemas.microsoft.com/office/drawing/2014/main" val="507984239"/>
                    </a:ext>
                  </a:extLst>
                </a:gridCol>
                <a:gridCol w="825400">
                  <a:extLst>
                    <a:ext uri="{9D8B030D-6E8A-4147-A177-3AD203B41FA5}">
                      <a16:colId xmlns:a16="http://schemas.microsoft.com/office/drawing/2014/main" val="2791032942"/>
                    </a:ext>
                  </a:extLst>
                </a:gridCol>
                <a:gridCol w="643426">
                  <a:extLst>
                    <a:ext uri="{9D8B030D-6E8A-4147-A177-3AD203B41FA5}">
                      <a16:colId xmlns:a16="http://schemas.microsoft.com/office/drawing/2014/main" val="1440473695"/>
                    </a:ext>
                  </a:extLst>
                </a:gridCol>
                <a:gridCol w="207626">
                  <a:extLst>
                    <a:ext uri="{9D8B030D-6E8A-4147-A177-3AD203B41FA5}">
                      <a16:colId xmlns:a16="http://schemas.microsoft.com/office/drawing/2014/main" val="442113065"/>
                    </a:ext>
                  </a:extLst>
                </a:gridCol>
                <a:gridCol w="389260">
                  <a:extLst>
                    <a:ext uri="{9D8B030D-6E8A-4147-A177-3AD203B41FA5}">
                      <a16:colId xmlns:a16="http://schemas.microsoft.com/office/drawing/2014/main" val="2462983662"/>
                    </a:ext>
                  </a:extLst>
                </a:gridCol>
                <a:gridCol w="964991">
                  <a:extLst>
                    <a:ext uri="{9D8B030D-6E8A-4147-A177-3AD203B41FA5}">
                      <a16:colId xmlns:a16="http://schemas.microsoft.com/office/drawing/2014/main" val="1860278092"/>
                    </a:ext>
                  </a:extLst>
                </a:gridCol>
                <a:gridCol w="136656">
                  <a:extLst>
                    <a:ext uri="{9D8B030D-6E8A-4147-A177-3AD203B41FA5}">
                      <a16:colId xmlns:a16="http://schemas.microsoft.com/office/drawing/2014/main" val="174449210"/>
                    </a:ext>
                  </a:extLst>
                </a:gridCol>
                <a:gridCol w="138664">
                  <a:extLst>
                    <a:ext uri="{9D8B030D-6E8A-4147-A177-3AD203B41FA5}">
                      <a16:colId xmlns:a16="http://schemas.microsoft.com/office/drawing/2014/main" val="1242353852"/>
                    </a:ext>
                  </a:extLst>
                </a:gridCol>
                <a:gridCol w="701397">
                  <a:extLst>
                    <a:ext uri="{9D8B030D-6E8A-4147-A177-3AD203B41FA5}">
                      <a16:colId xmlns:a16="http://schemas.microsoft.com/office/drawing/2014/main" val="920727213"/>
                    </a:ext>
                  </a:extLst>
                </a:gridCol>
                <a:gridCol w="538915">
                  <a:extLst>
                    <a:ext uri="{9D8B030D-6E8A-4147-A177-3AD203B41FA5}">
                      <a16:colId xmlns:a16="http://schemas.microsoft.com/office/drawing/2014/main" val="2204296090"/>
                    </a:ext>
                  </a:extLst>
                </a:gridCol>
                <a:gridCol w="286485">
                  <a:extLst>
                    <a:ext uri="{9D8B030D-6E8A-4147-A177-3AD203B41FA5}">
                      <a16:colId xmlns:a16="http://schemas.microsoft.com/office/drawing/2014/main" val="3432537789"/>
                    </a:ext>
                  </a:extLst>
                </a:gridCol>
                <a:gridCol w="136656">
                  <a:extLst>
                    <a:ext uri="{9D8B030D-6E8A-4147-A177-3AD203B41FA5}">
                      <a16:colId xmlns:a16="http://schemas.microsoft.com/office/drawing/2014/main" val="1705985419"/>
                    </a:ext>
                  </a:extLst>
                </a:gridCol>
                <a:gridCol w="136656">
                  <a:extLst>
                    <a:ext uri="{9D8B030D-6E8A-4147-A177-3AD203B41FA5}">
                      <a16:colId xmlns:a16="http://schemas.microsoft.com/office/drawing/2014/main" val="699630049"/>
                    </a:ext>
                  </a:extLst>
                </a:gridCol>
                <a:gridCol w="680515">
                  <a:extLst>
                    <a:ext uri="{9D8B030D-6E8A-4147-A177-3AD203B41FA5}">
                      <a16:colId xmlns:a16="http://schemas.microsoft.com/office/drawing/2014/main" val="4170930996"/>
                    </a:ext>
                  </a:extLst>
                </a:gridCol>
                <a:gridCol w="904906">
                  <a:extLst>
                    <a:ext uri="{9D8B030D-6E8A-4147-A177-3AD203B41FA5}">
                      <a16:colId xmlns:a16="http://schemas.microsoft.com/office/drawing/2014/main" val="3551690553"/>
                    </a:ext>
                  </a:extLst>
                </a:gridCol>
                <a:gridCol w="136656">
                  <a:extLst>
                    <a:ext uri="{9D8B030D-6E8A-4147-A177-3AD203B41FA5}">
                      <a16:colId xmlns:a16="http://schemas.microsoft.com/office/drawing/2014/main" val="1008597231"/>
                    </a:ext>
                  </a:extLst>
                </a:gridCol>
                <a:gridCol w="198749">
                  <a:extLst>
                    <a:ext uri="{9D8B030D-6E8A-4147-A177-3AD203B41FA5}">
                      <a16:colId xmlns:a16="http://schemas.microsoft.com/office/drawing/2014/main" val="1311094751"/>
                    </a:ext>
                  </a:extLst>
                </a:gridCol>
                <a:gridCol w="1240312">
                  <a:extLst>
                    <a:ext uri="{9D8B030D-6E8A-4147-A177-3AD203B41FA5}">
                      <a16:colId xmlns:a16="http://schemas.microsoft.com/office/drawing/2014/main" val="1411318083"/>
                    </a:ext>
                  </a:extLst>
                </a:gridCol>
              </a:tblGrid>
              <a:tr h="197558">
                <a:tc>
                  <a:txBody>
                    <a:bodyPr/>
                    <a:lstStyle/>
                    <a:p>
                      <a:pP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en-US" altLang="ko-KR" sz="1200" b="0" dirty="0">
                          <a:solidFill>
                            <a:schemeClr val="tx1"/>
                          </a:solidFill>
                        </a:rPr>
                        <a:t>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만남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3">
                  <a:txBody>
                    <a:bodyPr/>
                    <a:lstStyle/>
                    <a:p>
                      <a:pP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gridSpan="2">
                  <a:txBody>
                    <a:bodyPr/>
                    <a:lstStyle/>
                    <a:p>
                      <a:pPr latinLnBrk="1"/>
                      <a:r>
                        <a:rPr lang="en-US" altLang="ko-KR" sz="1200" b="0" dirty="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8590577"/>
                  </a:ext>
                </a:extLst>
              </a:tr>
              <a:tr h="0">
                <a:tc>
                  <a:txBody>
                    <a:bodyPr/>
                    <a:lstStyle/>
                    <a:p>
                      <a:pPr latinLnBrk="1"/>
                      <a:r>
                        <a:rPr lang="en-US" altLang="ko-KR" sz="1200" b="0" dirty="0">
                          <a:solidFill>
                            <a:schemeClr val="tx1"/>
                          </a:solidFill>
                        </a:rPr>
                        <a:t>ID</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5">
                  <a:txBody>
                    <a:bodyPr/>
                    <a:lstStyle/>
                    <a:p>
                      <a:pPr latinLnBrk="1"/>
                      <a:r>
                        <a:rPr lang="ko-KR" altLang="en-US" sz="1200" b="0" dirty="0">
                          <a:solidFill>
                            <a:schemeClr val="tx1"/>
                          </a:solidFill>
                        </a:rPr>
                        <a:t>대화</a:t>
                      </a:r>
                      <a:r>
                        <a:rPr lang="en-US" altLang="ko-KR" sz="1200" b="0" dirty="0">
                          <a:solidFill>
                            <a:schemeClr val="tx1"/>
                          </a:solidFill>
                        </a:rPr>
                        <a:t>, </a:t>
                      </a:r>
                      <a:r>
                        <a:rPr lang="ko-KR" altLang="en-US" sz="1200" b="0" dirty="0">
                          <a:solidFill>
                            <a:schemeClr val="tx1"/>
                          </a:solidFill>
                        </a:rPr>
                        <a:t>토벌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3920140716"/>
                  </a:ext>
                </a:extLst>
              </a:tr>
              <a:tr h="591180">
                <a:tc>
                  <a:txBody>
                    <a:bodyPr/>
                    <a:lstStyle/>
                    <a:p>
                      <a:pPr latinLnBrk="1"/>
                      <a:r>
                        <a:rPr lang="ko-KR" altLang="en-US" sz="1200" b="0" dirty="0">
                          <a:solidFill>
                            <a:schemeClr val="tx1"/>
                          </a:solidFill>
                        </a:rPr>
                        <a:t>발생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선행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5">
                  <a:txBody>
                    <a:bodyPr/>
                    <a:lstStyle/>
                    <a:p>
                      <a:pPr latinLnBrk="1"/>
                      <a:r>
                        <a:rPr lang="ko-KR" altLang="en-US" sz="1200" b="0" dirty="0">
                          <a:solidFill>
                            <a:schemeClr val="tx1"/>
                          </a:solidFill>
                        </a:rPr>
                        <a:t>이전 퀘스트 완료</a:t>
                      </a:r>
                      <a:endParaRPr lang="en-US" altLang="ko-KR" sz="1200" b="0" dirty="0">
                        <a:solidFill>
                          <a:schemeClr val="tx1"/>
                        </a:solidFill>
                      </a:endParaRPr>
                    </a:p>
                    <a:p>
                      <a:pPr latinLnBrk="1"/>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965808419"/>
                  </a:ext>
                </a:extLst>
              </a:tr>
              <a:tr h="0">
                <a:tc gridSpan="19">
                  <a:txBody>
                    <a:bodyPr/>
                    <a:lstStyle/>
                    <a:p>
                      <a:pPr latinLnBrk="1"/>
                      <a:r>
                        <a:rPr lang="ko-KR" altLang="en-US" sz="1200" b="0" dirty="0">
                          <a:solidFill>
                            <a:schemeClr val="tx1"/>
                          </a:solidFill>
                        </a:rPr>
                        <a:t>사건 사고</a:t>
                      </a:r>
                      <a:r>
                        <a:rPr lang="en-US" altLang="ko-KR" sz="1200" b="0" dirty="0">
                          <a:solidFill>
                            <a:schemeClr val="tx1"/>
                          </a:solidFill>
                        </a:rPr>
                        <a:t>(</a:t>
                      </a:r>
                      <a:r>
                        <a:rPr lang="ko-KR" altLang="en-US" sz="1200" b="0" dirty="0">
                          <a:solidFill>
                            <a:schemeClr val="tx1"/>
                          </a:solidFill>
                        </a:rPr>
                        <a:t>퀘스트 스토리</a:t>
                      </a:r>
                      <a:r>
                        <a:rPr lang="en-US" altLang="ko-KR" sz="1200" b="0" dirty="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618659635"/>
                  </a:ext>
                </a:extLst>
              </a:tr>
              <a:tr h="3101921">
                <a:tc gridSpan="19">
                  <a:txBody>
                    <a:bodyPr/>
                    <a:lstStyle/>
                    <a:p>
                      <a:pPr latinLnBrk="1"/>
                      <a:r>
                        <a:rPr lang="ko-KR" altLang="en-US" sz="1200" b="0" dirty="0">
                          <a:solidFill>
                            <a:schemeClr val="tx1"/>
                          </a:solidFill>
                        </a:rPr>
                        <a:t>마지막 항목인 협동을 통과하기 위해서 같이 시험을 치룰 사람을 찾아 같이 괴물을 사냥하고 전리품을 얻어 시험관에게 전달해야 한다</a:t>
                      </a:r>
                      <a:r>
                        <a:rPr lang="en-US" altLang="ko-KR" sz="1200" b="0" dirty="0">
                          <a:solidFill>
                            <a:schemeClr val="tx1"/>
                          </a:solidFill>
                        </a:rPr>
                        <a: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4176271278"/>
                  </a:ext>
                </a:extLst>
              </a:tr>
              <a:tr h="0">
                <a:tc gridSpan="2">
                  <a:txBody>
                    <a:bodyPr/>
                    <a:lstStyle/>
                    <a:p>
                      <a:pPr latinLnBrk="1"/>
                      <a:r>
                        <a:rPr lang="ko-KR" altLang="en-US" sz="1200" b="0" dirty="0">
                          <a:solidFill>
                            <a:schemeClr val="tx1"/>
                          </a:solidFill>
                        </a:rPr>
                        <a:t>완료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동료 구하기</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괴물 사냥 </a:t>
                      </a:r>
                      <a:r>
                        <a:rPr lang="en-US" altLang="ko-KR" sz="1200" b="0" dirty="0">
                          <a:solidFill>
                            <a:schemeClr val="tx1"/>
                          </a:solidFill>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latinLnBrk="1"/>
                      <a:r>
                        <a:rPr lang="ko-KR" altLang="en-US" sz="1200" b="0" dirty="0">
                          <a:solidFill>
                            <a:schemeClr val="tx1"/>
                          </a:solidFill>
                        </a:rPr>
                        <a:t>전리품 전달</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907008086"/>
                  </a:ext>
                </a:extLst>
              </a:tr>
              <a:tr h="137160">
                <a:tc rowSpan="2" gridSpan="2">
                  <a:txBody>
                    <a:bodyPr/>
                    <a:lstStyle/>
                    <a:p>
                      <a:pPr latinLnBrk="1"/>
                      <a:r>
                        <a:rPr lang="ko-KR" altLang="en-US" sz="1200" b="0" dirty="0">
                          <a:solidFill>
                            <a:schemeClr val="tx1"/>
                          </a:solidFill>
                        </a:rPr>
                        <a:t>보상 내용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200" b="0" dirty="0">
                          <a:solidFill>
                            <a:schemeClr val="tx1"/>
                          </a:solidFill>
                        </a:rPr>
                        <a:t>경험치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7">
                  <a:txBody>
                    <a:bodyPr/>
                    <a:lstStyle/>
                    <a:p>
                      <a:pPr latinLnBrk="1"/>
                      <a:r>
                        <a:rPr lang="en-US" altLang="ko-KR" sz="1200" dirty="0"/>
                        <a:t>150</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latinLnBrk="1"/>
                      <a:r>
                        <a:rPr lang="ko-KR" altLang="en-US" sz="1200" b="0" dirty="0">
                          <a:solidFill>
                            <a:schemeClr val="tx1"/>
                          </a:solidFill>
                        </a:rPr>
                        <a:t>골드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7">
                  <a:txBody>
                    <a:bodyPr/>
                    <a:lstStyle/>
                    <a:p>
                      <a:pPr latinLnBrk="1"/>
                      <a:r>
                        <a:rPr lang="en-US" altLang="ko-KR" sz="1200" dirty="0"/>
                        <a:t>500</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012461366"/>
                  </a:ext>
                </a:extLst>
              </a:tr>
              <a:tr h="137160">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latinLnBrk="1"/>
                      <a:r>
                        <a:rPr lang="ko-KR" altLang="en-US" sz="1200" b="0" dirty="0">
                          <a:solidFill>
                            <a:schemeClr val="tx1"/>
                          </a:solidFill>
                        </a:rPr>
                        <a:t>아이템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tc gridSpan="2">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836227"/>
                  </a:ext>
                </a:extLst>
              </a:tr>
            </a:tbl>
          </a:graphicData>
        </a:graphic>
      </p:graphicFrame>
    </p:spTree>
    <p:extLst>
      <p:ext uri="{BB962C8B-B14F-4D97-AF65-F5344CB8AC3E}">
        <p14:creationId xmlns:p14="http://schemas.microsoft.com/office/powerpoint/2010/main" val="52701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6" name="표 6">
            <a:extLst>
              <a:ext uri="{FF2B5EF4-FFF2-40B4-BE49-F238E27FC236}">
                <a16:creationId xmlns:a16="http://schemas.microsoft.com/office/drawing/2014/main" id="{2672691A-8E09-4057-9C84-C7D70C20F596}"/>
              </a:ext>
            </a:extLst>
          </p:cNvPr>
          <p:cNvGraphicFramePr>
            <a:graphicFrameLocks noGrp="1"/>
          </p:cNvGraphicFramePr>
          <p:nvPr>
            <p:extLst>
              <p:ext uri="{D42A27DB-BD31-4B8C-83A1-F6EECF244321}">
                <p14:modId xmlns:p14="http://schemas.microsoft.com/office/powerpoint/2010/main" val="3684229444"/>
              </p:ext>
            </p:extLst>
          </p:nvPr>
        </p:nvGraphicFramePr>
        <p:xfrm>
          <a:off x="1416049" y="1160462"/>
          <a:ext cx="9359905" cy="5387921"/>
        </p:xfrm>
        <a:graphic>
          <a:graphicData uri="http://schemas.openxmlformats.org/drawingml/2006/table">
            <a:tbl>
              <a:tblPr firstRow="1" bandRow="1">
                <a:tableStyleId>{5C22544A-7EE6-4342-B048-85BDC9FD1C3A}</a:tableStyleId>
              </a:tblPr>
              <a:tblGrid>
                <a:gridCol w="955979">
                  <a:extLst>
                    <a:ext uri="{9D8B030D-6E8A-4147-A177-3AD203B41FA5}">
                      <a16:colId xmlns:a16="http://schemas.microsoft.com/office/drawing/2014/main" val="540632669"/>
                    </a:ext>
                  </a:extLst>
                </a:gridCol>
                <a:gridCol w="136656">
                  <a:extLst>
                    <a:ext uri="{9D8B030D-6E8A-4147-A177-3AD203B41FA5}">
                      <a16:colId xmlns:a16="http://schemas.microsoft.com/office/drawing/2014/main" val="507984239"/>
                    </a:ext>
                  </a:extLst>
                </a:gridCol>
                <a:gridCol w="825400">
                  <a:extLst>
                    <a:ext uri="{9D8B030D-6E8A-4147-A177-3AD203B41FA5}">
                      <a16:colId xmlns:a16="http://schemas.microsoft.com/office/drawing/2014/main" val="2791032942"/>
                    </a:ext>
                  </a:extLst>
                </a:gridCol>
                <a:gridCol w="643426">
                  <a:extLst>
                    <a:ext uri="{9D8B030D-6E8A-4147-A177-3AD203B41FA5}">
                      <a16:colId xmlns:a16="http://schemas.microsoft.com/office/drawing/2014/main" val="1440473695"/>
                    </a:ext>
                  </a:extLst>
                </a:gridCol>
                <a:gridCol w="207626">
                  <a:extLst>
                    <a:ext uri="{9D8B030D-6E8A-4147-A177-3AD203B41FA5}">
                      <a16:colId xmlns:a16="http://schemas.microsoft.com/office/drawing/2014/main" val="442113065"/>
                    </a:ext>
                  </a:extLst>
                </a:gridCol>
                <a:gridCol w="389260">
                  <a:extLst>
                    <a:ext uri="{9D8B030D-6E8A-4147-A177-3AD203B41FA5}">
                      <a16:colId xmlns:a16="http://schemas.microsoft.com/office/drawing/2014/main" val="2462983662"/>
                    </a:ext>
                  </a:extLst>
                </a:gridCol>
                <a:gridCol w="964991">
                  <a:extLst>
                    <a:ext uri="{9D8B030D-6E8A-4147-A177-3AD203B41FA5}">
                      <a16:colId xmlns:a16="http://schemas.microsoft.com/office/drawing/2014/main" val="1860278092"/>
                    </a:ext>
                  </a:extLst>
                </a:gridCol>
                <a:gridCol w="136656">
                  <a:extLst>
                    <a:ext uri="{9D8B030D-6E8A-4147-A177-3AD203B41FA5}">
                      <a16:colId xmlns:a16="http://schemas.microsoft.com/office/drawing/2014/main" val="174449210"/>
                    </a:ext>
                  </a:extLst>
                </a:gridCol>
                <a:gridCol w="138664">
                  <a:extLst>
                    <a:ext uri="{9D8B030D-6E8A-4147-A177-3AD203B41FA5}">
                      <a16:colId xmlns:a16="http://schemas.microsoft.com/office/drawing/2014/main" val="1242353852"/>
                    </a:ext>
                  </a:extLst>
                </a:gridCol>
                <a:gridCol w="701397">
                  <a:extLst>
                    <a:ext uri="{9D8B030D-6E8A-4147-A177-3AD203B41FA5}">
                      <a16:colId xmlns:a16="http://schemas.microsoft.com/office/drawing/2014/main" val="920727213"/>
                    </a:ext>
                  </a:extLst>
                </a:gridCol>
                <a:gridCol w="538915">
                  <a:extLst>
                    <a:ext uri="{9D8B030D-6E8A-4147-A177-3AD203B41FA5}">
                      <a16:colId xmlns:a16="http://schemas.microsoft.com/office/drawing/2014/main" val="2204296090"/>
                    </a:ext>
                  </a:extLst>
                </a:gridCol>
                <a:gridCol w="286485">
                  <a:extLst>
                    <a:ext uri="{9D8B030D-6E8A-4147-A177-3AD203B41FA5}">
                      <a16:colId xmlns:a16="http://schemas.microsoft.com/office/drawing/2014/main" val="3432537789"/>
                    </a:ext>
                  </a:extLst>
                </a:gridCol>
                <a:gridCol w="136656">
                  <a:extLst>
                    <a:ext uri="{9D8B030D-6E8A-4147-A177-3AD203B41FA5}">
                      <a16:colId xmlns:a16="http://schemas.microsoft.com/office/drawing/2014/main" val="1705985419"/>
                    </a:ext>
                  </a:extLst>
                </a:gridCol>
                <a:gridCol w="136656">
                  <a:extLst>
                    <a:ext uri="{9D8B030D-6E8A-4147-A177-3AD203B41FA5}">
                      <a16:colId xmlns:a16="http://schemas.microsoft.com/office/drawing/2014/main" val="699630049"/>
                    </a:ext>
                  </a:extLst>
                </a:gridCol>
                <a:gridCol w="680515">
                  <a:extLst>
                    <a:ext uri="{9D8B030D-6E8A-4147-A177-3AD203B41FA5}">
                      <a16:colId xmlns:a16="http://schemas.microsoft.com/office/drawing/2014/main" val="4170930996"/>
                    </a:ext>
                  </a:extLst>
                </a:gridCol>
                <a:gridCol w="904906">
                  <a:extLst>
                    <a:ext uri="{9D8B030D-6E8A-4147-A177-3AD203B41FA5}">
                      <a16:colId xmlns:a16="http://schemas.microsoft.com/office/drawing/2014/main" val="3551690553"/>
                    </a:ext>
                  </a:extLst>
                </a:gridCol>
                <a:gridCol w="136656">
                  <a:extLst>
                    <a:ext uri="{9D8B030D-6E8A-4147-A177-3AD203B41FA5}">
                      <a16:colId xmlns:a16="http://schemas.microsoft.com/office/drawing/2014/main" val="1008597231"/>
                    </a:ext>
                  </a:extLst>
                </a:gridCol>
                <a:gridCol w="198749">
                  <a:extLst>
                    <a:ext uri="{9D8B030D-6E8A-4147-A177-3AD203B41FA5}">
                      <a16:colId xmlns:a16="http://schemas.microsoft.com/office/drawing/2014/main" val="1311094751"/>
                    </a:ext>
                  </a:extLst>
                </a:gridCol>
                <a:gridCol w="1240312">
                  <a:extLst>
                    <a:ext uri="{9D8B030D-6E8A-4147-A177-3AD203B41FA5}">
                      <a16:colId xmlns:a16="http://schemas.microsoft.com/office/drawing/2014/main" val="1411318083"/>
                    </a:ext>
                  </a:extLst>
                </a:gridCol>
              </a:tblGrid>
              <a:tr h="197558">
                <a:tc>
                  <a:txBody>
                    <a:bodyPr/>
                    <a:lstStyle/>
                    <a:p>
                      <a:pP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en-US" altLang="ko-KR" sz="1200" b="0" dirty="0">
                          <a:solidFill>
                            <a:schemeClr val="tx1"/>
                          </a:solidFill>
                        </a:rPr>
                        <a:t>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입단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3">
                  <a:txBody>
                    <a:bodyPr/>
                    <a:lstStyle/>
                    <a:p>
                      <a:pP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gridSpan="2">
                  <a:txBody>
                    <a:bodyPr/>
                    <a:lstStyle/>
                    <a:p>
                      <a:pPr latinLnBrk="1"/>
                      <a:r>
                        <a:rPr lang="en-US" altLang="ko-KR" sz="1200" b="0" dirty="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8590577"/>
                  </a:ext>
                </a:extLst>
              </a:tr>
              <a:tr h="0">
                <a:tc>
                  <a:txBody>
                    <a:bodyPr/>
                    <a:lstStyle/>
                    <a:p>
                      <a:pPr latinLnBrk="1"/>
                      <a:r>
                        <a:rPr lang="en-US" altLang="ko-KR" sz="1200" b="0" dirty="0">
                          <a:solidFill>
                            <a:schemeClr val="tx1"/>
                          </a:solidFill>
                        </a:rPr>
                        <a:t>ID</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5">
                  <a:txBody>
                    <a:bodyPr/>
                    <a:lstStyle/>
                    <a:p>
                      <a:pPr latinLnBrk="1"/>
                      <a:r>
                        <a:rPr lang="ko-KR" altLang="en-US" sz="1200" b="0" dirty="0">
                          <a:solidFill>
                            <a:schemeClr val="tx1"/>
                          </a:solidFill>
                        </a:rPr>
                        <a:t>대화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3920140716"/>
                  </a:ext>
                </a:extLst>
              </a:tr>
              <a:tr h="591180">
                <a:tc>
                  <a:txBody>
                    <a:bodyPr/>
                    <a:lstStyle/>
                    <a:p>
                      <a:pPr latinLnBrk="1"/>
                      <a:r>
                        <a:rPr lang="ko-KR" altLang="en-US" sz="1200" b="0" dirty="0">
                          <a:solidFill>
                            <a:schemeClr val="tx1"/>
                          </a:solidFill>
                        </a:rPr>
                        <a:t>발생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7">
                  <a:txBody>
                    <a:bodyPr/>
                    <a:lstStyle/>
                    <a:p>
                      <a:pPr latinLnBrk="1"/>
                      <a:r>
                        <a:rPr lang="ko-KR" altLang="en-US" sz="1200" b="0" dirty="0">
                          <a:solidFill>
                            <a:schemeClr val="tx1"/>
                          </a:solidFill>
                        </a:rPr>
                        <a:t>선행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gridSpan="5">
                  <a:txBody>
                    <a:bodyPr/>
                    <a:lstStyle/>
                    <a:p>
                      <a:pPr latinLnBrk="1"/>
                      <a:r>
                        <a:rPr lang="ko-KR" altLang="en-US" sz="1200" b="0" dirty="0">
                          <a:solidFill>
                            <a:schemeClr val="tx1"/>
                          </a:solidFill>
                        </a:rPr>
                        <a:t>이전 퀘스트 완료</a:t>
                      </a:r>
                      <a:endParaRPr lang="en-US" altLang="ko-KR" sz="1200" b="0" dirty="0">
                        <a:solidFill>
                          <a:schemeClr val="tx1"/>
                        </a:solidFill>
                      </a:endParaRPr>
                    </a:p>
                    <a:p>
                      <a:pPr latinLnBrk="1"/>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965808419"/>
                  </a:ext>
                </a:extLst>
              </a:tr>
              <a:tr h="0">
                <a:tc gridSpan="19">
                  <a:txBody>
                    <a:bodyPr/>
                    <a:lstStyle/>
                    <a:p>
                      <a:pPr latinLnBrk="1"/>
                      <a:r>
                        <a:rPr lang="ko-KR" altLang="en-US" sz="1200" b="0" dirty="0">
                          <a:solidFill>
                            <a:schemeClr val="tx1"/>
                          </a:solidFill>
                        </a:rPr>
                        <a:t>사건 사고</a:t>
                      </a:r>
                      <a:r>
                        <a:rPr lang="en-US" altLang="ko-KR" sz="1200" b="0" dirty="0">
                          <a:solidFill>
                            <a:schemeClr val="tx1"/>
                          </a:solidFill>
                        </a:rPr>
                        <a:t>(</a:t>
                      </a:r>
                      <a:r>
                        <a:rPr lang="ko-KR" altLang="en-US" sz="1200" b="0" dirty="0">
                          <a:solidFill>
                            <a:schemeClr val="tx1"/>
                          </a:solidFill>
                        </a:rPr>
                        <a:t>퀘스트 스토리</a:t>
                      </a:r>
                      <a:r>
                        <a:rPr lang="en-US" altLang="ko-KR" sz="1200" b="0" dirty="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618659635"/>
                  </a:ext>
                </a:extLst>
              </a:tr>
              <a:tr h="3101921">
                <a:tc gridSpan="19">
                  <a:txBody>
                    <a:bodyPr/>
                    <a:lstStyle/>
                    <a:p>
                      <a:pPr latinLnBrk="1"/>
                      <a:r>
                        <a:rPr lang="ko-KR" altLang="en-US" sz="1200" b="0" dirty="0">
                          <a:solidFill>
                            <a:schemeClr val="tx1"/>
                          </a:solidFill>
                        </a:rPr>
                        <a:t>모든 시험을 통과했다</a:t>
                      </a:r>
                      <a:r>
                        <a:rPr lang="en-US" altLang="ko-KR" sz="1200" b="0" dirty="0">
                          <a:solidFill>
                            <a:schemeClr val="tx1"/>
                          </a:solidFill>
                        </a:rPr>
                        <a:t>.</a:t>
                      </a:r>
                    </a:p>
                    <a:p>
                      <a:pPr latinLnBrk="1"/>
                      <a:r>
                        <a:rPr lang="ko-KR" altLang="en-US" sz="1200" b="0" dirty="0">
                          <a:solidFill>
                            <a:schemeClr val="tx1"/>
                          </a:solidFill>
                        </a:rPr>
                        <a:t>시험관에게서 </a:t>
                      </a:r>
                      <a:r>
                        <a:rPr lang="ko-KR" altLang="en-US" sz="1200" b="0" dirty="0" err="1">
                          <a:solidFill>
                            <a:schemeClr val="tx1"/>
                          </a:solidFill>
                        </a:rPr>
                        <a:t>토벌단증을</a:t>
                      </a:r>
                      <a:r>
                        <a:rPr lang="ko-KR" altLang="en-US" sz="1200" b="0" dirty="0">
                          <a:solidFill>
                            <a:schemeClr val="tx1"/>
                          </a:solidFill>
                        </a:rPr>
                        <a:t> 수령해야 한다</a:t>
                      </a:r>
                      <a:r>
                        <a:rPr lang="en-US" altLang="ko-KR" sz="1200" b="0" dirty="0">
                          <a:solidFill>
                            <a:schemeClr val="tx1"/>
                          </a:solidFill>
                        </a:rPr>
                        <a: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sz="12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4176271278"/>
                  </a:ext>
                </a:extLst>
              </a:tr>
              <a:tr h="0">
                <a:tc gridSpan="2">
                  <a:txBody>
                    <a:bodyPr/>
                    <a:lstStyle/>
                    <a:p>
                      <a:pPr latinLnBrk="1"/>
                      <a:r>
                        <a:rPr lang="ko-KR" altLang="en-US" sz="1200" b="0" dirty="0">
                          <a:solidFill>
                            <a:schemeClr val="tx1"/>
                          </a:solidFill>
                        </a:rPr>
                        <a:t>완료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b="0" dirty="0">
                          <a:solidFill>
                            <a:schemeClr val="tx1"/>
                          </a:solidFill>
                        </a:rPr>
                        <a:t>시험관과 대화</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3">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907008086"/>
                  </a:ext>
                </a:extLst>
              </a:tr>
              <a:tr h="137160">
                <a:tc rowSpan="2" gridSpan="2">
                  <a:txBody>
                    <a:bodyPr/>
                    <a:lstStyle/>
                    <a:p>
                      <a:pPr latinLnBrk="1"/>
                      <a:r>
                        <a:rPr lang="ko-KR" altLang="en-US" sz="1200" b="0" dirty="0">
                          <a:solidFill>
                            <a:schemeClr val="tx1"/>
                          </a:solidFill>
                        </a:rPr>
                        <a:t>보상 내용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200" b="0" dirty="0">
                          <a:solidFill>
                            <a:schemeClr val="tx1"/>
                          </a:solidFill>
                        </a:rPr>
                        <a:t>경험치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7">
                  <a:txBody>
                    <a:bodyPr/>
                    <a:lstStyle/>
                    <a:p>
                      <a:pPr latinLnBrk="1"/>
                      <a:r>
                        <a:rPr lang="en-US" altLang="ko-KR" sz="1200" dirty="0"/>
                        <a:t>100</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latinLnBrk="1"/>
                      <a:r>
                        <a:rPr lang="ko-KR" altLang="en-US" sz="1200" b="0" dirty="0">
                          <a:solidFill>
                            <a:schemeClr val="tx1"/>
                          </a:solidFill>
                        </a:rPr>
                        <a:t>골드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7">
                  <a:txBody>
                    <a:bodyPr/>
                    <a:lstStyle/>
                    <a:p>
                      <a:pPr latinLnBrk="1"/>
                      <a:r>
                        <a:rPr lang="en-US" altLang="ko-KR" sz="1200" dirty="0"/>
                        <a:t>-</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012461366"/>
                  </a:ext>
                </a:extLst>
              </a:tr>
              <a:tr h="137160">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latinLnBrk="1"/>
                      <a:r>
                        <a:rPr lang="ko-KR" altLang="en-US" sz="1200" b="0" dirty="0">
                          <a:solidFill>
                            <a:schemeClr val="tx1"/>
                          </a:solidFill>
                        </a:rPr>
                        <a:t>아이템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1200" dirty="0" err="1"/>
                        <a:t>토벌단증</a:t>
                      </a:r>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tc gridSpan="2">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3">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836227"/>
                  </a:ext>
                </a:extLst>
              </a:tr>
            </a:tbl>
          </a:graphicData>
        </a:graphic>
      </p:graphicFrame>
    </p:spTree>
    <p:extLst>
      <p:ext uri="{BB962C8B-B14F-4D97-AF65-F5344CB8AC3E}">
        <p14:creationId xmlns:p14="http://schemas.microsoft.com/office/powerpoint/2010/main" val="138331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내용 개체 틀 5">
            <a:extLst>
              <a:ext uri="{FF2B5EF4-FFF2-40B4-BE49-F238E27FC236}">
                <a16:creationId xmlns:a16="http://schemas.microsoft.com/office/drawing/2014/main" id="{9A1AAAF8-6CFC-415C-B3C1-0B31C113F8CF}"/>
              </a:ext>
            </a:extLst>
          </p:cNvPr>
          <p:cNvGraphicFramePr>
            <a:graphicFrameLocks noGrp="1"/>
          </p:cNvGraphicFramePr>
          <p:nvPr>
            <p:ph idx="1"/>
            <p:extLst>
              <p:ext uri="{D42A27DB-BD31-4B8C-83A1-F6EECF244321}">
                <p14:modId xmlns:p14="http://schemas.microsoft.com/office/powerpoint/2010/main" val="1317759926"/>
              </p:ext>
            </p:extLst>
          </p:nvPr>
        </p:nvGraphicFramePr>
        <p:xfrm>
          <a:off x="1416050" y="2477512"/>
          <a:ext cx="9359900" cy="212217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2167911011"/>
                    </a:ext>
                  </a:extLst>
                </a:gridCol>
              </a:tblGrid>
              <a:tr h="384812">
                <a:tc>
                  <a:txBody>
                    <a:bodyPr/>
                    <a:lstStyle/>
                    <a:p>
                      <a:pPr latinLnBrk="1"/>
                      <a:r>
                        <a:rPr lang="ko-KR" altLang="en-US" dirty="0">
                          <a:solidFill>
                            <a:schemeClr val="tx1"/>
                          </a:solidFill>
                        </a:rPr>
                        <a:t>퀘스트 란</a:t>
                      </a:r>
                      <a:r>
                        <a:rPr lang="en-US" altLang="ko-KR" dirty="0">
                          <a:solidFill>
                            <a:schemeClr val="tx1"/>
                          </a:solidFill>
                        </a:rPr>
                        <a:t>?</a:t>
                      </a:r>
                      <a:endParaRPr lang="ko-KR"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8811495"/>
                  </a:ext>
                </a:extLst>
              </a:tr>
              <a:tr h="151816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게임 내에 존재하는 일종의 작은 스토리 컨텐츠로 특정 목표를 플레이어에게 제시하고 완료 할 경우 정해진 보상을 준다</a:t>
                      </a:r>
                      <a:r>
                        <a:rPr lang="en-US" altLang="ko-KR" sz="1800" dirty="0">
                          <a:solidFill>
                            <a:schemeClr val="tx1"/>
                          </a:solidFill>
                          <a:latin typeface="맑은 고딕" charset="0"/>
                          <a:ea typeface="맑은 고딕" charset="0"/>
                          <a:cs typeface="Times New Roman"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solidFill>
                          <a:schemeClr val="tx1"/>
                        </a:solidFill>
                        <a:latin typeface="맑은 고딕" charset="0"/>
                        <a:ea typeface="맑은 고딕" charset="0"/>
                        <a:cs typeface="Times New Roman"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플레이어들은 게임 속에 있는 퀘스트를 진행하며 게임에 세계관에 몰입하게 되고 그로 인하여 게임에 더 깊게 빠지게 만들어 게임에 세계관이나 스토리에 대한 깊은 재미를 느끼게 한다</a:t>
                      </a:r>
                      <a:r>
                        <a:rPr lang="en-US" altLang="ko-KR" sz="1800" dirty="0">
                          <a:solidFill>
                            <a:schemeClr val="tx1"/>
                          </a:solidFill>
                          <a:latin typeface="맑은 고딕" charset="0"/>
                          <a:ea typeface="맑은 고딕" charset="0"/>
                          <a:cs typeface="Times New Roman" charset="0"/>
                        </a:rPr>
                        <a:t>.</a:t>
                      </a:r>
                      <a:endParaRPr lang="ko-KR" altLang="en-US" sz="1800" dirty="0">
                        <a:solidFill>
                          <a:schemeClr val="tx1"/>
                        </a:solidFill>
                        <a:latin typeface="맑은 고딕" charset="0"/>
                        <a:ea typeface="맑은 고딕" charset="0"/>
                        <a:cs typeface="Times New Roman"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2462232"/>
                  </a:ext>
                </a:extLst>
              </a:tr>
            </a:tbl>
          </a:graphicData>
        </a:graphic>
      </p:graphicFrame>
      <p:sp>
        <p:nvSpPr>
          <p:cNvPr id="7" name="제목 1">
            <a:extLst>
              <a:ext uri="{FF2B5EF4-FFF2-40B4-BE49-F238E27FC236}">
                <a16:creationId xmlns:a16="http://schemas.microsoft.com/office/drawing/2014/main" id="{77FA9A8E-E94C-4F99-8997-7C96A1AAEAC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개요</a:t>
            </a:r>
          </a:p>
        </p:txBody>
      </p:sp>
    </p:spTree>
    <p:extLst>
      <p:ext uri="{BB962C8B-B14F-4D97-AF65-F5344CB8AC3E}">
        <p14:creationId xmlns:p14="http://schemas.microsoft.com/office/powerpoint/2010/main" val="30473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934081160"/>
              </p:ext>
            </p:extLst>
          </p:nvPr>
        </p:nvGraphicFramePr>
        <p:xfrm>
          <a:off x="1416050" y="1153550"/>
          <a:ext cx="9359900" cy="509434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5094342">
                <a:tc>
                  <a:txBody>
                    <a:bodyPr/>
                    <a:lstStyle/>
                    <a:p>
                      <a:pPr latinLnBrk="1"/>
                      <a:r>
                        <a:rPr lang="ko-KR" altLang="en-US" sz="1200" b="0" dirty="0">
                          <a:solidFill>
                            <a:schemeClr val="tx1"/>
                          </a:solidFill>
                        </a:rPr>
                        <a:t>달기라고 불리는 여우 요괴가 있었다</a:t>
                      </a:r>
                      <a:r>
                        <a:rPr lang="en-US" altLang="ko-KR" sz="1200" b="0" dirty="0">
                          <a:solidFill>
                            <a:schemeClr val="tx1"/>
                          </a:solidFill>
                        </a:rPr>
                        <a:t>. </a:t>
                      </a:r>
                      <a:r>
                        <a:rPr lang="ko-KR" altLang="en-US" sz="1200" b="0" dirty="0">
                          <a:solidFill>
                            <a:schemeClr val="tx1"/>
                          </a:solidFill>
                        </a:rPr>
                        <a:t>기운을 흡수하는 능력이 있는 여우 요괴는</a:t>
                      </a:r>
                      <a:r>
                        <a:rPr lang="en-US" altLang="ko-KR" sz="1200" b="0" dirty="0">
                          <a:solidFill>
                            <a:schemeClr val="tx1"/>
                          </a:solidFill>
                        </a:rPr>
                        <a:t> </a:t>
                      </a:r>
                      <a:r>
                        <a:rPr lang="ko-KR" altLang="en-US" sz="1200" b="0" dirty="0">
                          <a:solidFill>
                            <a:schemeClr val="tx1"/>
                          </a:solidFill>
                        </a:rPr>
                        <a:t>인간 사회에서 비싸게 거래 되었기에 달기는 인간들의 눈을 피해 숨어 가족들과 평화롭고 행복하게 살고 있었다</a:t>
                      </a:r>
                      <a:r>
                        <a:rPr lang="en-US" altLang="ko-KR" sz="1200" b="0" dirty="0">
                          <a:solidFill>
                            <a:schemeClr val="tx1"/>
                          </a:solidFill>
                        </a:rPr>
                        <a:t>. </a:t>
                      </a:r>
                      <a:r>
                        <a:rPr lang="ko-KR" altLang="en-US" sz="1200" b="0" dirty="0">
                          <a:solidFill>
                            <a:schemeClr val="tx1"/>
                          </a:solidFill>
                        </a:rPr>
                        <a:t>하지만 행복은 오래 가지 않았다</a:t>
                      </a:r>
                      <a:r>
                        <a:rPr lang="en-US" altLang="ko-KR" sz="1200" b="0" dirty="0">
                          <a:solidFill>
                            <a:schemeClr val="tx1"/>
                          </a:solidFill>
                        </a:rPr>
                        <a:t>. </a:t>
                      </a:r>
                      <a:r>
                        <a:rPr lang="ko-KR" altLang="en-US" sz="1200" b="0" dirty="0">
                          <a:solidFill>
                            <a:schemeClr val="tx1"/>
                          </a:solidFill>
                        </a:rPr>
                        <a:t>탐욕에 물든 인간들로 인해 달기는 가족을 잃고 온몸에 상처를 입은 상태로 도망치다 우연히 동굴에 떨어지게 되었다</a:t>
                      </a:r>
                      <a:r>
                        <a:rPr lang="en-US" altLang="ko-KR" sz="1200" b="0" dirty="0">
                          <a:solidFill>
                            <a:schemeClr val="tx1"/>
                          </a:solidFill>
                        </a:rPr>
                        <a:t>. </a:t>
                      </a:r>
                      <a:r>
                        <a:rPr lang="ko-KR" altLang="en-US" sz="1200" b="0" dirty="0">
                          <a:solidFill>
                            <a:schemeClr val="tx1"/>
                          </a:solidFill>
                        </a:rPr>
                        <a:t>수 많은 지맥들이 지나가는 곳에 생긴 동굴은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으로 가득하였고 지맥에 노출된 달기는 자신도 모르게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을 흡수했다</a:t>
                      </a:r>
                      <a:r>
                        <a:rPr lang="en-US" altLang="ko-KR" sz="1200" b="0" dirty="0">
                          <a:solidFill>
                            <a:schemeClr val="tx1"/>
                          </a:solidFill>
                        </a:rPr>
                        <a:t>. </a:t>
                      </a:r>
                      <a:r>
                        <a:rPr lang="ko-KR" altLang="en-US" sz="1200" b="0" dirty="0">
                          <a:solidFill>
                            <a:schemeClr val="tx1"/>
                          </a:solidFill>
                        </a:rPr>
                        <a:t>흡수한 방대한 기운으로 인하여 달기의 몸은 회복되었고 동시에 지맥을 다룰 수 있게 되었다</a:t>
                      </a:r>
                      <a:r>
                        <a:rPr lang="en-US" altLang="ko-KR" sz="1200" b="0" dirty="0">
                          <a:solidFill>
                            <a:schemeClr val="tx1"/>
                          </a:solidFill>
                        </a:rPr>
                        <a:t>. </a:t>
                      </a:r>
                    </a:p>
                    <a:p>
                      <a:pPr latinLnBrk="1"/>
                      <a:r>
                        <a:rPr lang="ko-KR" altLang="en-US" sz="1200" b="0" dirty="0">
                          <a:solidFill>
                            <a:schemeClr val="tx1"/>
                          </a:solidFill>
                        </a:rPr>
                        <a:t>과도하게 흡수한 지맥의 기운은 달기에 몸속에서 날뛰었고 달기는 기운으로 인하여 감정이 폭주하여 가족의 복수를 위해 인간들을 모두 없애기 위해 움직였다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대륙에서 가장 강대하며 가장 큰 영토를 가지고 있으며 대륙의 중심에 있는 나라로 인간 사회에 중심이라 불리고 있었고 달기는 그 점을 노려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자신의 손에 넣기로 하였다</a:t>
                      </a:r>
                      <a:r>
                        <a:rPr lang="en-US" altLang="ko-KR" sz="1200" b="0" dirty="0">
                          <a:solidFill>
                            <a:schemeClr val="tx1"/>
                          </a:solidFill>
                        </a:rPr>
                        <a:t>. </a:t>
                      </a:r>
                      <a:r>
                        <a:rPr lang="ko-KR" altLang="en-US" sz="1200" b="0" dirty="0">
                          <a:solidFill>
                            <a:schemeClr val="tx1"/>
                          </a:solidFill>
                        </a:rPr>
                        <a:t>얼마 지나지 않아 제국의 황제 총애를 받게 된 달기를 서서히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집어 삼켰다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본래 </a:t>
                      </a:r>
                      <a:r>
                        <a:rPr lang="en-US" altLang="ko-KR" sz="1200" b="0" dirty="0">
                          <a:solidFill>
                            <a:schemeClr val="tx1"/>
                          </a:solidFill>
                        </a:rPr>
                        <a:t>‘</a:t>
                      </a:r>
                      <a:r>
                        <a:rPr lang="ko-KR" altLang="en-US" sz="1200" b="0" dirty="0">
                          <a:solidFill>
                            <a:schemeClr val="tx1"/>
                          </a:solidFill>
                        </a:rPr>
                        <a:t>무림</a:t>
                      </a:r>
                      <a:r>
                        <a:rPr lang="en-US" altLang="ko-KR" sz="1200" b="0" dirty="0">
                          <a:solidFill>
                            <a:schemeClr val="tx1"/>
                          </a:solidFill>
                        </a:rPr>
                        <a:t>’</a:t>
                      </a:r>
                      <a:r>
                        <a:rPr lang="ko-KR" altLang="en-US" sz="1200" b="0" dirty="0">
                          <a:solidFill>
                            <a:schemeClr val="tx1"/>
                          </a:solidFill>
                        </a:rPr>
                        <a:t>에 속한 자들은 무림에 속하지 않은 </a:t>
                      </a:r>
                      <a:r>
                        <a:rPr lang="en-US" altLang="ko-KR" sz="1200" b="0" dirty="0">
                          <a:solidFill>
                            <a:schemeClr val="tx1"/>
                          </a:solidFill>
                        </a:rPr>
                        <a:t>‘</a:t>
                      </a:r>
                      <a:r>
                        <a:rPr lang="ko-KR" altLang="en-US" sz="1200" b="0" dirty="0">
                          <a:solidFill>
                            <a:schemeClr val="tx1"/>
                          </a:solidFill>
                        </a:rPr>
                        <a:t>속세</a:t>
                      </a:r>
                      <a:r>
                        <a:rPr lang="en-US" altLang="ko-KR" sz="1200" b="0" dirty="0">
                          <a:solidFill>
                            <a:schemeClr val="tx1"/>
                          </a:solidFill>
                        </a:rPr>
                        <a:t>’</a:t>
                      </a:r>
                      <a:r>
                        <a:rPr lang="ko-KR" altLang="en-US" sz="1200" b="0" dirty="0">
                          <a:solidFill>
                            <a:schemeClr val="tx1"/>
                          </a:solidFill>
                        </a:rPr>
                        <a:t>에 인간들과 서로 간섭하지 않으며 일종의 중립의 입장을 지키고 있었다</a:t>
                      </a:r>
                      <a:r>
                        <a:rPr lang="en-US" altLang="ko-KR" sz="1200" b="0" dirty="0">
                          <a:solidFill>
                            <a:schemeClr val="tx1"/>
                          </a:solidFill>
                        </a:rPr>
                        <a:t>. </a:t>
                      </a:r>
                    </a:p>
                    <a:p>
                      <a:pPr latinLnBrk="1"/>
                      <a:r>
                        <a:rPr lang="ko-KR" altLang="en-US" sz="1200" b="0" dirty="0">
                          <a:solidFill>
                            <a:schemeClr val="tx1"/>
                          </a:solidFill>
                        </a:rPr>
                        <a:t>그렇기에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이 달기에 속에 들어가고 있다는 소식을 들은 것은 이미 너무 늦은 때였다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달기라는 공통의 적이 생긴 무림에</a:t>
                      </a:r>
                      <a:r>
                        <a:rPr lang="en-US" altLang="ko-KR" sz="1200" b="0" dirty="0">
                          <a:solidFill>
                            <a:schemeClr val="tx1"/>
                          </a:solidFill>
                        </a:rPr>
                        <a:t> </a:t>
                      </a:r>
                      <a:r>
                        <a:rPr lang="ko-KR" altLang="en-US" sz="1200" b="0" dirty="0">
                          <a:solidFill>
                            <a:schemeClr val="tx1"/>
                          </a:solidFill>
                        </a:rPr>
                        <a:t>정파</a:t>
                      </a:r>
                      <a:r>
                        <a:rPr lang="en-US" altLang="ko-KR" sz="1200" b="0" dirty="0">
                          <a:solidFill>
                            <a:schemeClr val="tx1"/>
                          </a:solidFill>
                        </a:rPr>
                        <a:t>, </a:t>
                      </a:r>
                      <a:r>
                        <a:rPr lang="ko-KR" altLang="en-US" sz="1200" b="0" dirty="0" err="1">
                          <a:solidFill>
                            <a:schemeClr val="tx1"/>
                          </a:solidFill>
                        </a:rPr>
                        <a:t>사파</a:t>
                      </a:r>
                      <a:r>
                        <a:rPr lang="ko-KR" altLang="en-US" sz="1200" b="0" dirty="0">
                          <a:solidFill>
                            <a:schemeClr val="tx1"/>
                          </a:solidFill>
                        </a:rPr>
                        <a:t> 세력들은 연합을 만들어 달기에게 대항 했으나 지맥 자체를 다루는 달기의 힘은 너무나도 강했고 결국 </a:t>
                      </a:r>
                      <a:r>
                        <a:rPr lang="ko-KR" altLang="en-US" sz="1200" b="0" dirty="0" err="1">
                          <a:solidFill>
                            <a:schemeClr val="tx1"/>
                          </a:solidFill>
                        </a:rPr>
                        <a:t>무림맹주와</a:t>
                      </a:r>
                      <a:r>
                        <a:rPr lang="ko-KR" altLang="en-US" sz="1200" b="0" dirty="0">
                          <a:solidFill>
                            <a:schemeClr val="tx1"/>
                          </a:solidFill>
                        </a:rPr>
                        <a:t> 천마 등의 중요 인물들이 죽거나 불구가 되었으며 훗날 복수를 기약하며 동쪽에 있는 나라로 몸을 숨겼다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약 </a:t>
                      </a:r>
                      <a:r>
                        <a:rPr lang="en-US" altLang="ko-KR" sz="1200" b="0" dirty="0">
                          <a:solidFill>
                            <a:schemeClr val="tx1"/>
                          </a:solidFill>
                        </a:rPr>
                        <a:t>50</a:t>
                      </a:r>
                      <a:r>
                        <a:rPr lang="ko-KR" altLang="en-US" sz="1200" b="0" dirty="0">
                          <a:solidFill>
                            <a:schemeClr val="tx1"/>
                          </a:solidFill>
                        </a:rPr>
                        <a:t>년 후</a:t>
                      </a:r>
                      <a:endParaRPr lang="en-US" altLang="ko-KR" sz="1200" b="0" dirty="0">
                        <a:solidFill>
                          <a:schemeClr val="tx1"/>
                        </a:solidFill>
                      </a:endParaRPr>
                    </a:p>
                    <a:p>
                      <a:pPr latinLnBrk="1"/>
                      <a:endParaRPr lang="en-US" altLang="ko-KR" sz="1200" b="0" dirty="0">
                        <a:solidFill>
                          <a:schemeClr val="tx1"/>
                        </a:solidFill>
                      </a:endParaRPr>
                    </a:p>
                    <a:p>
                      <a:pPr latinLnBrk="1"/>
                      <a:r>
                        <a:rPr lang="ko-KR" altLang="en-US" sz="1200" b="0" dirty="0">
                          <a:solidFill>
                            <a:schemeClr val="tx1"/>
                          </a:solidFill>
                        </a:rPr>
                        <a:t>살아남은 자들은 다시 달기에게 도전하기 위해 조용히 세력을 회복하고 있었다</a:t>
                      </a:r>
                      <a:r>
                        <a:rPr lang="en-US" altLang="ko-KR" sz="1200" b="0" dirty="0">
                          <a:solidFill>
                            <a:schemeClr val="tx1"/>
                          </a:solidFill>
                        </a:rPr>
                        <a:t>.</a:t>
                      </a:r>
                    </a:p>
                    <a:p>
                      <a:pPr latinLnBrk="1"/>
                      <a:r>
                        <a:rPr lang="ko-KR" altLang="en-US" sz="1200" b="0" dirty="0">
                          <a:solidFill>
                            <a:schemeClr val="tx1"/>
                          </a:solidFill>
                        </a:rPr>
                        <a:t>무림 연합과의 전투에서 달기 또한 적지 않은 피해를 입었고 언젠가 무림의 잔존 세력들이 다시 자신에게 도전해 올 것을 알았기에 이번에는 달기가 무림을 선제 공격하기 위해 자신의 아홉 꼬리로 분신을 만들어 동쪽 나라로 보냈다</a:t>
                      </a:r>
                      <a:r>
                        <a:rPr lang="en-US" altLang="ko-KR" sz="1200" b="0" dirty="0">
                          <a:solidFill>
                            <a:schemeClr val="tx1"/>
                          </a:solidFill>
                        </a:rPr>
                        <a:t>. </a:t>
                      </a:r>
                      <a:r>
                        <a:rPr lang="ko-KR" altLang="en-US" sz="1200" b="0" dirty="0">
                          <a:solidFill>
                            <a:schemeClr val="tx1"/>
                          </a:solidFill>
                        </a:rPr>
                        <a:t>아홉 꼬리들은 우선 무림에 정파와 </a:t>
                      </a:r>
                      <a:r>
                        <a:rPr lang="ko-KR" altLang="en-US" sz="1200" b="0" dirty="0" err="1">
                          <a:solidFill>
                            <a:schemeClr val="tx1"/>
                          </a:solidFill>
                        </a:rPr>
                        <a:t>사파</a:t>
                      </a:r>
                      <a:r>
                        <a:rPr lang="ko-KR" altLang="en-US" sz="1200" b="0" dirty="0">
                          <a:solidFill>
                            <a:schemeClr val="tx1"/>
                          </a:solidFill>
                        </a:rPr>
                        <a:t> 세력들의 사이를 이간질하여 충돌하게 만들어 </a:t>
                      </a:r>
                      <a:r>
                        <a:rPr lang="en-US" altLang="ko-KR" sz="1200" b="0" dirty="0">
                          <a:solidFill>
                            <a:schemeClr val="tx1"/>
                          </a:solidFill>
                        </a:rPr>
                        <a:t>‘</a:t>
                      </a:r>
                      <a:r>
                        <a:rPr lang="ko-KR" altLang="en-US" sz="1200" b="0" dirty="0">
                          <a:solidFill>
                            <a:schemeClr val="tx1"/>
                          </a:solidFill>
                        </a:rPr>
                        <a:t>정사 대전</a:t>
                      </a:r>
                      <a:r>
                        <a:rPr lang="en-US" altLang="ko-KR" sz="1200" b="0" dirty="0">
                          <a:solidFill>
                            <a:schemeClr val="tx1"/>
                          </a:solidFill>
                        </a:rPr>
                        <a:t>’</a:t>
                      </a:r>
                      <a:r>
                        <a:rPr lang="ko-KR" altLang="en-US" sz="1200" b="0" dirty="0">
                          <a:solidFill>
                            <a:schemeClr val="tx1"/>
                          </a:solidFill>
                        </a:rPr>
                        <a:t>이 일어나게 만들었고 양쪽 세력의 숫자가 줄고 전쟁이 끝나갈 무렵 지맥을 조작하여 동쪽 나라 전국에 대량의 괴물들을 발생 시켜 무림 세력을 쓸어버리려 했다</a:t>
                      </a:r>
                      <a:r>
                        <a:rPr lang="en-US" altLang="ko-KR" sz="1200" b="0" dirty="0">
                          <a:solidFill>
                            <a:schemeClr val="tx1"/>
                          </a:solidFill>
                        </a:rPr>
                        <a:t>. </a:t>
                      </a:r>
                      <a:r>
                        <a:rPr lang="ko-KR" altLang="en-US" sz="1200" b="0" dirty="0">
                          <a:solidFill>
                            <a:schemeClr val="tx1"/>
                          </a:solidFill>
                        </a:rPr>
                        <a:t>동시에 동쪽 나라 국경에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병력들을 집중시켜 동쪽 나라의</a:t>
                      </a:r>
                      <a:r>
                        <a:rPr lang="en-US" altLang="ko-KR" sz="1200" b="0" dirty="0">
                          <a:solidFill>
                            <a:schemeClr val="tx1"/>
                          </a:solidFill>
                        </a:rPr>
                        <a:t> </a:t>
                      </a:r>
                      <a:r>
                        <a:rPr lang="ko-KR" altLang="en-US" sz="1200" b="0" dirty="0">
                          <a:solidFill>
                            <a:schemeClr val="tx1"/>
                          </a:solidFill>
                        </a:rPr>
                        <a:t>병력들이 괴물들에게 집중 할 수 없게 만들었다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결국 무림에 세력들은 크게 감소하였고 나라 전체에는 괴물들이 넘쳐나게 되었다</a:t>
                      </a:r>
                      <a:r>
                        <a:rPr lang="en-US" altLang="ko-KR" sz="1200" b="0" dirty="0">
                          <a:solidFill>
                            <a:schemeClr val="tx1"/>
                          </a:solidFill>
                        </a:rPr>
                        <a:t>.</a:t>
                      </a:r>
                    </a:p>
                  </a:txBody>
                  <a:tcP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F888CE38-52B3-41E0-9CED-1B09A7205AF0}"/>
              </a:ext>
            </a:extLst>
          </p:cNvPr>
          <p:cNvSpPr>
            <a:spLocks noGrp="1"/>
          </p:cNvSpPr>
          <p:nvPr>
            <p:ph type="title"/>
          </p:nvPr>
        </p:nvSpPr>
        <p:spPr>
          <a:xfrm>
            <a:off x="695325" y="291904"/>
            <a:ext cx="10801350" cy="861646"/>
          </a:xfrm>
        </p:spPr>
        <p:txBody>
          <a:bodyPr/>
          <a:lstStyle/>
          <a:p>
            <a:r>
              <a:rPr lang="ko-KR" altLang="en-US" dirty="0"/>
              <a:t>시놉시스</a:t>
            </a:r>
          </a:p>
        </p:txBody>
      </p:sp>
    </p:spTree>
    <p:extLst>
      <p:ext uri="{BB962C8B-B14F-4D97-AF65-F5344CB8AC3E}">
        <p14:creationId xmlns:p14="http://schemas.microsoft.com/office/powerpoint/2010/main" val="212793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1296332954"/>
              </p:ext>
            </p:extLst>
          </p:nvPr>
        </p:nvGraphicFramePr>
        <p:xfrm>
          <a:off x="1416050" y="1160463"/>
          <a:ext cx="9359900" cy="4659093"/>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4659093">
                <a:tc>
                  <a:txBody>
                    <a:bodyPr/>
                    <a:lstStyle/>
                    <a:p>
                      <a:pPr latinLnBrk="1"/>
                      <a:r>
                        <a:rPr lang="ko-KR" altLang="en-US" sz="1200" b="0" dirty="0">
                          <a:solidFill>
                            <a:schemeClr val="tx1"/>
                          </a:solidFill>
                        </a:rPr>
                        <a:t>평소와 다름없이 동물을 잡기 위해 사냥꾼은 숲 속을 헤매다가 사슴을 찾아 활을 겨누고 있었다</a:t>
                      </a:r>
                      <a:r>
                        <a:rPr lang="en-US" altLang="ko-KR" sz="1200" b="0" dirty="0">
                          <a:solidFill>
                            <a:schemeClr val="tx1"/>
                          </a:solidFill>
                        </a:rPr>
                        <a:t>. </a:t>
                      </a:r>
                      <a:r>
                        <a:rPr lang="ko-KR" altLang="en-US" sz="1200" b="0" dirty="0">
                          <a:solidFill>
                            <a:schemeClr val="tx1"/>
                          </a:solidFill>
                        </a:rPr>
                        <a:t>그 순간 괴물이 나타나 사슴을 덮쳤고 사냥꾼은 괴물을 피해 마을로 급하게 도망쳤다</a:t>
                      </a:r>
                      <a:r>
                        <a:rPr lang="en-US" altLang="ko-KR" sz="1200" b="0" dirty="0">
                          <a:solidFill>
                            <a:schemeClr val="tx1"/>
                          </a:solidFill>
                        </a:rPr>
                        <a:t>. </a:t>
                      </a:r>
                      <a:r>
                        <a:rPr lang="ko-KR" altLang="en-US" sz="1200" b="0" dirty="0">
                          <a:solidFill>
                            <a:schemeClr val="tx1"/>
                          </a:solidFill>
                        </a:rPr>
                        <a:t>숲을 빠져나와 마을을 본 사냥꾼은 놀랄 수 밖에 없었다</a:t>
                      </a:r>
                      <a:r>
                        <a:rPr lang="en-US" altLang="ko-KR" sz="1200" b="0" dirty="0">
                          <a:solidFill>
                            <a:schemeClr val="tx1"/>
                          </a:solidFill>
                        </a:rPr>
                        <a:t>. </a:t>
                      </a:r>
                      <a:r>
                        <a:rPr lang="ko-KR" altLang="en-US" sz="1200" b="0" dirty="0">
                          <a:solidFill>
                            <a:schemeClr val="tx1"/>
                          </a:solidFill>
                        </a:rPr>
                        <a:t>자신의 마을이 괴물들에게 습격 받아 불타고 있었지 때문이다</a:t>
                      </a:r>
                      <a:r>
                        <a:rPr lang="en-US" altLang="ko-KR" sz="1200" b="0" dirty="0">
                          <a:solidFill>
                            <a:schemeClr val="tx1"/>
                          </a:solidFill>
                        </a:rPr>
                        <a:t>. </a:t>
                      </a:r>
                      <a:r>
                        <a:rPr lang="ko-KR" altLang="en-US" sz="1200" b="0" dirty="0">
                          <a:solidFill>
                            <a:schemeClr val="tx1"/>
                          </a:solidFill>
                        </a:rPr>
                        <a:t>급히 마을로 달려가 가족들을 찾았지만 이미 가족들은 모두 죽어 있었고 사냥꾼은 살기위해 괴물들을 피해서 도망쳤다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그렇게 사냥꾼은 </a:t>
                      </a:r>
                      <a:r>
                        <a:rPr lang="en-US" altLang="ko-KR" sz="1200" b="0" dirty="0">
                          <a:solidFill>
                            <a:schemeClr val="tx1"/>
                          </a:solidFill>
                        </a:rPr>
                        <a:t>‘</a:t>
                      </a:r>
                      <a:r>
                        <a:rPr lang="ko-KR" altLang="en-US" sz="1200" b="0" dirty="0">
                          <a:solidFill>
                            <a:schemeClr val="tx1"/>
                          </a:solidFill>
                        </a:rPr>
                        <a:t>방랑자</a:t>
                      </a:r>
                      <a:r>
                        <a:rPr lang="en-US" altLang="ko-KR" sz="1200" b="0" dirty="0">
                          <a:solidFill>
                            <a:schemeClr val="tx1"/>
                          </a:solidFill>
                        </a:rPr>
                        <a:t>’</a:t>
                      </a:r>
                      <a:r>
                        <a:rPr lang="ko-KR" altLang="en-US" sz="1200" b="0" dirty="0">
                          <a:solidFill>
                            <a:schemeClr val="tx1"/>
                          </a:solidFill>
                        </a:rPr>
                        <a:t>가 되었다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가족과 친구들을 모두 잃은 방랑자는 복수심에 불타 올랐고 괴물을 죽이기 위해 온갖 방법을 찾아 떠돌아 다녔다</a:t>
                      </a:r>
                      <a:r>
                        <a:rPr lang="en-US" altLang="ko-KR" sz="1200" b="0" dirty="0">
                          <a:solidFill>
                            <a:schemeClr val="tx1"/>
                          </a:solidFill>
                        </a:rPr>
                        <a:t>. </a:t>
                      </a:r>
                      <a:r>
                        <a:rPr lang="ko-KR" altLang="en-US" sz="1200" b="0" dirty="0">
                          <a:solidFill>
                            <a:schemeClr val="tx1"/>
                          </a:solidFill>
                        </a:rPr>
                        <a:t>그러다 우연히 스승을 만나 간단한 기술들을 전수 받고 복수를 위해 전국을 떠돌며 괴물들을 사냥하고 다녔다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1</a:t>
                      </a:r>
                      <a:r>
                        <a:rPr lang="ko-KR" altLang="en-US" sz="1200" b="0" dirty="0">
                          <a:solidFill>
                            <a:schemeClr val="tx1"/>
                          </a:solidFill>
                        </a:rPr>
                        <a:t>년 후 괴물을 사냥하고 다니던 중 나라와 무림에서 괴물들을 잡기위한 토벌단을 창설했고 현재 추가 단원들을 모집하고 있다는 소문이 들려왔다</a:t>
                      </a:r>
                      <a:r>
                        <a:rPr lang="en-US" altLang="ko-KR" sz="1200" b="0" dirty="0">
                          <a:solidFill>
                            <a:schemeClr val="tx1"/>
                          </a:solidFill>
                        </a:rPr>
                        <a:t>. </a:t>
                      </a:r>
                    </a:p>
                    <a:p>
                      <a:pPr latinLnBrk="1"/>
                      <a:r>
                        <a:rPr lang="ko-KR" altLang="en-US" sz="1200" b="0" dirty="0">
                          <a:solidFill>
                            <a:schemeClr val="tx1"/>
                          </a:solidFill>
                        </a:rPr>
                        <a:t>토벌단은 본래 괴물들을 억제하고 있던 무림 세력과 나라의 관군들이 더 이상 괴물들을 상대할 여력이 없어져 전국에서 괴물을 상대 할 수 있는 인재를 찾고 훈련시켜 괴물들을 상대하기 위해 창설되었다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방랑자는 토벌단에 입단하게 되면 괴물들을 더 효과적으로 죽일 수 있다 생각하여 토벌단에 들어가기로 마음먹고 입단 시험을 받기 위해 시험장을 찾아갔다</a:t>
                      </a:r>
                      <a:r>
                        <a:rPr lang="en-US" altLang="ko-KR" sz="1200" b="0" dirty="0">
                          <a:solidFill>
                            <a:schemeClr val="tx1"/>
                          </a:solidFill>
                        </a:rPr>
                        <a:t>.</a:t>
                      </a:r>
                    </a:p>
                    <a:p>
                      <a:pPr latinLnBrk="1"/>
                      <a:r>
                        <a:rPr lang="ko-KR" altLang="en-US" sz="1200" b="0" dirty="0">
                          <a:solidFill>
                            <a:schemeClr val="tx1"/>
                          </a:solidFill>
                        </a:rPr>
                        <a:t>시험의 내용은 총 </a:t>
                      </a:r>
                      <a:r>
                        <a:rPr lang="en-US" altLang="ko-KR" sz="1200" b="0" dirty="0">
                          <a:solidFill>
                            <a:schemeClr val="tx1"/>
                          </a:solidFill>
                        </a:rPr>
                        <a:t>3</a:t>
                      </a:r>
                      <a:r>
                        <a:rPr lang="ko-KR" altLang="en-US" sz="1200" b="0" dirty="0">
                          <a:solidFill>
                            <a:schemeClr val="tx1"/>
                          </a:solidFill>
                        </a:rPr>
                        <a:t>가지 였다</a:t>
                      </a:r>
                      <a:r>
                        <a:rPr lang="en-US" altLang="ko-KR" sz="1200" b="0" dirty="0">
                          <a:solidFill>
                            <a:schemeClr val="tx1"/>
                          </a:solidFill>
                        </a:rPr>
                        <a:t>. </a:t>
                      </a:r>
                    </a:p>
                    <a:p>
                      <a:pPr latinLnBrk="1"/>
                      <a:r>
                        <a:rPr lang="ko-KR" altLang="en-US" sz="1200" b="0" dirty="0">
                          <a:solidFill>
                            <a:schemeClr val="tx1"/>
                          </a:solidFill>
                        </a:rPr>
                        <a:t>첫 번째 괴물의 추적 할 수 있는 능력을 증명하는 것</a:t>
                      </a:r>
                      <a:r>
                        <a:rPr lang="en-US" altLang="ko-KR" sz="1200" b="0" dirty="0">
                          <a:solidFill>
                            <a:schemeClr val="tx1"/>
                          </a:solidFill>
                        </a:rPr>
                        <a:t>, </a:t>
                      </a:r>
                    </a:p>
                    <a:p>
                      <a:pPr latinLnBrk="1"/>
                      <a:r>
                        <a:rPr lang="ko-KR" altLang="en-US" sz="1200" b="0" dirty="0">
                          <a:solidFill>
                            <a:schemeClr val="tx1"/>
                          </a:solidFill>
                        </a:rPr>
                        <a:t>두 번째 괴물을 사냥하고 증거를 가져 오는 것</a:t>
                      </a:r>
                      <a:r>
                        <a:rPr lang="en-US" altLang="ko-KR" sz="1200" b="0" dirty="0">
                          <a:solidFill>
                            <a:schemeClr val="tx1"/>
                          </a:solidFill>
                        </a:rPr>
                        <a:t>, </a:t>
                      </a:r>
                    </a:p>
                    <a:p>
                      <a:pPr latinLnBrk="1"/>
                      <a:r>
                        <a:rPr lang="ko-KR" altLang="en-US" sz="1200" b="0" dirty="0">
                          <a:solidFill>
                            <a:schemeClr val="tx1"/>
                          </a:solidFill>
                        </a:rPr>
                        <a:t>세 번째 동료와 합을 맞추는 것</a:t>
                      </a:r>
                      <a:endParaRPr lang="en-US" altLang="ko-KR" sz="1200" b="0" dirty="0">
                        <a:solidFill>
                          <a:schemeClr val="tx1"/>
                        </a:solidFill>
                      </a:endParaRPr>
                    </a:p>
                    <a:p>
                      <a:pPr latinLnBrk="1"/>
                      <a:r>
                        <a:rPr lang="ko-KR" altLang="en-US" sz="1200" b="0" dirty="0">
                          <a:solidFill>
                            <a:schemeClr val="tx1"/>
                          </a:solidFill>
                        </a:rPr>
                        <a:t>방랑자는 자신처럼 시험을 치루는 </a:t>
                      </a:r>
                      <a:r>
                        <a:rPr lang="en-US" altLang="ko-KR" sz="1200" b="0" dirty="0">
                          <a:solidFill>
                            <a:schemeClr val="tx1"/>
                          </a:solidFill>
                        </a:rPr>
                        <a:t>‘</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함께 시험에 통과하고 토벌단의 단원이 되었다</a:t>
                      </a:r>
                      <a:r>
                        <a:rPr lang="en-US" altLang="ko-KR" sz="1200" b="0" dirty="0">
                          <a:solidFill>
                            <a:schemeClr val="tx1"/>
                          </a:solidFill>
                        </a:rPr>
                        <a:t>.</a:t>
                      </a:r>
                    </a:p>
                  </a:txBody>
                  <a:tcPr anchor="ct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7B3E1C71-35E6-4FC7-A37F-12259CF49E11}"/>
              </a:ext>
            </a:extLst>
          </p:cNvPr>
          <p:cNvSpPr>
            <a:spLocks noGrp="1"/>
          </p:cNvSpPr>
          <p:nvPr>
            <p:ph type="title"/>
          </p:nvPr>
        </p:nvSpPr>
        <p:spPr>
          <a:xfrm>
            <a:off x="695325" y="291904"/>
            <a:ext cx="10801350" cy="861646"/>
          </a:xfrm>
        </p:spPr>
        <p:txBody>
          <a:bodyPr/>
          <a:lstStyle/>
          <a:p>
            <a:r>
              <a:rPr lang="ko-KR" altLang="en-US" dirty="0"/>
              <a:t>서론</a:t>
            </a:r>
          </a:p>
        </p:txBody>
      </p:sp>
    </p:spTree>
    <p:extLst>
      <p:ext uri="{BB962C8B-B14F-4D97-AF65-F5344CB8AC3E}">
        <p14:creationId xmlns:p14="http://schemas.microsoft.com/office/powerpoint/2010/main" val="305001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429694364"/>
              </p:ext>
            </p:extLst>
          </p:nvPr>
        </p:nvGraphicFramePr>
        <p:xfrm>
          <a:off x="1416049" y="1754351"/>
          <a:ext cx="9359900" cy="82296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입단 이후 임무를 받아 괴물을 사냥하며 공헌도가 많이 쌓은 방랑자에게 토벌단에서 상위 임무를 주고 방랑자는 임무를 수행하기 위해 떠난다</a:t>
                      </a:r>
                      <a:r>
                        <a:rPr lang="en-US" altLang="ko-KR" sz="1200" b="0" dirty="0">
                          <a:solidFill>
                            <a:schemeClr val="tx1"/>
                          </a:solidFill>
                        </a:rPr>
                        <a:t>.</a:t>
                      </a:r>
                    </a:p>
                    <a:p>
                      <a:pPr latinLnBrk="1"/>
                      <a:r>
                        <a:rPr lang="ko-KR" altLang="en-US" sz="1200" b="0" dirty="0">
                          <a:solidFill>
                            <a:schemeClr val="tx1"/>
                          </a:solidFill>
                        </a:rPr>
                        <a:t>임무 수행 중 방랑자는 해당 임무의 원흉과 만나게 되고 치열한 싸움 끝에 제압한다</a:t>
                      </a:r>
                      <a:r>
                        <a:rPr lang="en-US" altLang="ko-KR" sz="1200" b="0" dirty="0">
                          <a:solidFill>
                            <a:schemeClr val="tx1"/>
                          </a:solidFill>
                        </a:rPr>
                        <a:t>. </a:t>
                      </a:r>
                      <a:r>
                        <a:rPr lang="ko-KR" altLang="en-US" sz="1200" b="0" dirty="0">
                          <a:solidFill>
                            <a:schemeClr val="tx1"/>
                          </a:solidFill>
                        </a:rPr>
                        <a:t>원흉은 누군가의 분신이며 뒤에 거대한 흑막이 있다는 것을 알게 된 방랑자는 해당 존재를 추적하기로 하고 그러기 위해 더 많은 임무를 해결하고 공헌도를 쌓는다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sp>
        <p:nvSpPr>
          <p:cNvPr id="6" name="제목 1">
            <a:extLst>
              <a:ext uri="{FF2B5EF4-FFF2-40B4-BE49-F238E27FC236}">
                <a16:creationId xmlns:a16="http://schemas.microsoft.com/office/drawing/2014/main" id="{13EDE547-2C11-4C3A-9881-71AE710EC6E1}"/>
              </a:ext>
            </a:extLst>
          </p:cNvPr>
          <p:cNvSpPr>
            <a:spLocks noGrp="1"/>
          </p:cNvSpPr>
          <p:nvPr>
            <p:ph type="title"/>
          </p:nvPr>
        </p:nvSpPr>
        <p:spPr>
          <a:xfrm>
            <a:off x="695325" y="291904"/>
            <a:ext cx="10801350" cy="861646"/>
          </a:xfrm>
        </p:spPr>
        <p:txBody>
          <a:bodyPr/>
          <a:lstStyle/>
          <a:p>
            <a:r>
              <a:rPr lang="ko-KR" altLang="en-US" dirty="0"/>
              <a:t>본론</a:t>
            </a:r>
          </a:p>
        </p:txBody>
      </p:sp>
      <p:graphicFrame>
        <p:nvGraphicFramePr>
          <p:cNvPr id="7" name="표 4">
            <a:extLst>
              <a:ext uri="{FF2B5EF4-FFF2-40B4-BE49-F238E27FC236}">
                <a16:creationId xmlns:a16="http://schemas.microsoft.com/office/drawing/2014/main" id="{D300C9B0-B2C6-43F9-B290-DB79F2F64688}"/>
              </a:ext>
            </a:extLst>
          </p:cNvPr>
          <p:cNvGraphicFramePr>
            <a:graphicFrameLocks noGrp="1"/>
          </p:cNvGraphicFramePr>
          <p:nvPr>
            <p:extLst>
              <p:ext uri="{D42A27DB-BD31-4B8C-83A1-F6EECF244321}">
                <p14:modId xmlns:p14="http://schemas.microsoft.com/office/powerpoint/2010/main" val="5900527"/>
              </p:ext>
            </p:extLst>
          </p:nvPr>
        </p:nvGraphicFramePr>
        <p:xfrm>
          <a:off x="1416050" y="4402767"/>
          <a:ext cx="9359900" cy="13716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계속해서 분신들을 처리하고 정보를 모아 흑막에게 가까워진 방랑자의 앞에 지금 까지 처리 했던 분신들과 다른 이질적인 분신이 나타난다</a:t>
                      </a:r>
                      <a:r>
                        <a:rPr lang="en-US" altLang="ko-KR" sz="1200" b="0" dirty="0">
                          <a:solidFill>
                            <a:schemeClr val="tx1"/>
                          </a:solidFill>
                        </a:rPr>
                        <a:t>.</a:t>
                      </a:r>
                    </a:p>
                    <a:p>
                      <a:pPr latinLnBrk="1"/>
                      <a:r>
                        <a:rPr lang="ko-KR" altLang="en-US" sz="1200" b="0" dirty="0">
                          <a:solidFill>
                            <a:schemeClr val="tx1"/>
                          </a:solidFill>
                        </a:rPr>
                        <a:t>분신은 자신을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 중 하나 이며 동시에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에게 남은 마지막 진심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이라고 밝힌다</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지맥에 노출되었을 때 지맥의 강력한 힘으로 인하여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진심인 본인은 마음속 깊은 곳에 가라앉게 되었으며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자신의 꼬리에 있는 </a:t>
                      </a:r>
                      <a:r>
                        <a:rPr lang="ko-KR" altLang="en-US" sz="1200" b="0" dirty="0" err="1">
                          <a:solidFill>
                            <a:schemeClr val="tx1"/>
                          </a:solidFill>
                        </a:rPr>
                        <a:t>요력으로</a:t>
                      </a:r>
                      <a:r>
                        <a:rPr lang="ko-KR" altLang="en-US" sz="1200" b="0" dirty="0">
                          <a:solidFill>
                            <a:schemeClr val="tx1"/>
                          </a:solidFill>
                        </a:rPr>
                        <a:t> 분신을 만드는 순간 자신 또한 분신 중 하나에 깃들게 되었으며 현제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지맥으로 폭주하여 세상에 모든 인간을 멸하기 위해 움직이고 있다는 것과 현제 방랑자가 대부분의 분신을 제압하여 이상이 생겼다는 것을 알고 이 나라로 오고 있다는 사실을 알려 주었다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graphicFrame>
        <p:nvGraphicFramePr>
          <p:cNvPr id="8" name="표 4">
            <a:extLst>
              <a:ext uri="{FF2B5EF4-FFF2-40B4-BE49-F238E27FC236}">
                <a16:creationId xmlns:a16="http://schemas.microsoft.com/office/drawing/2014/main" id="{7C27E830-A858-4A35-ADF3-BA2536E7F339}"/>
              </a:ext>
            </a:extLst>
          </p:cNvPr>
          <p:cNvGraphicFramePr>
            <a:graphicFrameLocks noGrp="1"/>
          </p:cNvGraphicFramePr>
          <p:nvPr>
            <p:extLst>
              <p:ext uri="{D42A27DB-BD31-4B8C-83A1-F6EECF244321}">
                <p14:modId xmlns:p14="http://schemas.microsoft.com/office/powerpoint/2010/main" val="2691620717"/>
              </p:ext>
            </p:extLst>
          </p:nvPr>
        </p:nvGraphicFramePr>
        <p:xfrm>
          <a:off x="1416050" y="3185810"/>
          <a:ext cx="9359900" cy="4572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챕터 </a:t>
                      </a:r>
                      <a:r>
                        <a:rPr lang="en-US" altLang="ko-KR" sz="1200" b="0" dirty="0">
                          <a:solidFill>
                            <a:schemeClr val="tx1"/>
                          </a:solidFill>
                        </a:rPr>
                        <a:t>1~7</a:t>
                      </a:r>
                    </a:p>
                    <a:p>
                      <a:pPr latinLnBrk="1"/>
                      <a:r>
                        <a:rPr lang="en-US" altLang="ko-KR" sz="1200" b="0" dirty="0">
                          <a:solidFill>
                            <a:schemeClr val="tx1"/>
                          </a:solidFill>
                        </a:rPr>
                        <a:t>(p.7~13)</a:t>
                      </a:r>
                    </a:p>
                  </a:txBody>
                  <a:tcPr>
                    <a:noFill/>
                  </a:tcPr>
                </a:tc>
                <a:extLst>
                  <a:ext uri="{0D108BD9-81ED-4DB2-BD59-A6C34878D82A}">
                    <a16:rowId xmlns:a16="http://schemas.microsoft.com/office/drawing/2014/main" val="1282847511"/>
                  </a:ext>
                </a:extLst>
              </a:tr>
            </a:tbl>
          </a:graphicData>
        </a:graphic>
      </p:graphicFrame>
    </p:spTree>
    <p:extLst>
      <p:ext uri="{BB962C8B-B14F-4D97-AF65-F5344CB8AC3E}">
        <p14:creationId xmlns:p14="http://schemas.microsoft.com/office/powerpoint/2010/main" val="194418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EFF29218-AE80-4AB8-BA6A-5A334DE46677}"/>
              </a:ext>
            </a:extLst>
          </p:cNvPr>
          <p:cNvGraphicFramePr>
            <a:graphicFrameLocks noGrp="1"/>
          </p:cNvGraphicFramePr>
          <p:nvPr>
            <p:extLst>
              <p:ext uri="{D42A27DB-BD31-4B8C-83A1-F6EECF244321}">
                <p14:modId xmlns:p14="http://schemas.microsoft.com/office/powerpoint/2010/main" val="3690421826"/>
              </p:ext>
            </p:extLst>
          </p:nvPr>
        </p:nvGraphicFramePr>
        <p:xfrm>
          <a:off x="1416050" y="1160463"/>
          <a:ext cx="9359900" cy="50749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7">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어느 날 토벌단에 소식이 들려왔다</a:t>
                      </a:r>
                      <a:r>
                        <a:rPr lang="en-US" altLang="ko-KR" sz="1100" b="0" dirty="0">
                          <a:solidFill>
                            <a:schemeClr val="tx1"/>
                          </a:solidFill>
                        </a:rPr>
                        <a:t>. </a:t>
                      </a:r>
                      <a:r>
                        <a:rPr lang="ko-KR" altLang="en-US" sz="1100" b="0" dirty="0">
                          <a:solidFill>
                            <a:schemeClr val="tx1"/>
                          </a:solidFill>
                        </a:rPr>
                        <a:t>신수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영토인 서쪽 산에 알 수 없는 괴물이 나타나 산이 쑥대 밭이 되었다는 소식을 들은 토벌단은 서둘러 상황을 파악하기 위해 서둘러 조사단을 만들어 보냈다</a:t>
                      </a:r>
                      <a:r>
                        <a:rPr lang="en-US" altLang="ko-KR" sz="1100" b="0" dirty="0">
                          <a:solidFill>
                            <a:schemeClr val="tx1"/>
                          </a:solidFill>
                        </a:rPr>
                        <a:t>. </a:t>
                      </a:r>
                      <a:r>
                        <a:rPr lang="ko-KR" altLang="en-US" sz="1100" b="0" dirty="0">
                          <a:solidFill>
                            <a:schemeClr val="tx1"/>
                          </a:solidFill>
                        </a:rPr>
                        <a:t>그리고 그 동안 실력을 인정받아 꽤 높은 공헌도를 가지고 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 역시 조사단과 함께 하였다</a:t>
                      </a:r>
                      <a:r>
                        <a:rPr lang="en-US" altLang="ko-KR" sz="1100" b="0" dirty="0">
                          <a:solidFill>
                            <a:schemeClr val="tx1"/>
                          </a:solidFill>
                        </a:rPr>
                        <a:t>. </a:t>
                      </a:r>
                      <a:r>
                        <a:rPr lang="ko-KR" altLang="en-US" sz="1100" b="0" kern="1200" dirty="0">
                          <a:solidFill>
                            <a:schemeClr val="tx1"/>
                          </a:solidFill>
                          <a:effectLst/>
                          <a:latin typeface="+mn-lt"/>
                          <a:ea typeface="+mn-ea"/>
                          <a:cs typeface="+mn-cs"/>
                        </a:rPr>
                        <a:t>하지만 그곳에서 있던 것은 산신이 검은 그림자에 잠식된 상태로 뒤틀린 모습이었다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필사적으로 싸웠지만 </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세영</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을 제외한 인원들은 모두 죽고 그녀 또한 그림자에 잠식된 산신에게 물려 죽고 말았다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얼마 후 세영은 눈을 떴고 그 순간 자신이 </a:t>
                      </a:r>
                      <a:r>
                        <a:rPr lang="ko-KR" altLang="en-US" sz="1100" b="0" kern="1200" dirty="0" err="1">
                          <a:solidFill>
                            <a:schemeClr val="tx1"/>
                          </a:solidFill>
                          <a:effectLst/>
                          <a:latin typeface="+mn-lt"/>
                          <a:ea typeface="+mn-ea"/>
                          <a:cs typeface="+mn-cs"/>
                        </a:rPr>
                        <a:t>창귀가</a:t>
                      </a:r>
                      <a:r>
                        <a:rPr lang="ko-KR" altLang="en-US" sz="1100" b="0" kern="1200" dirty="0">
                          <a:solidFill>
                            <a:schemeClr val="tx1"/>
                          </a:solidFill>
                          <a:effectLst/>
                          <a:latin typeface="+mn-lt"/>
                          <a:ea typeface="+mn-ea"/>
                          <a:cs typeface="+mn-cs"/>
                        </a:rPr>
                        <a:t> 되었음을 알았다</a:t>
                      </a:r>
                      <a:r>
                        <a:rPr lang="en-US" altLang="ko-KR" sz="1100" b="0" kern="1200" dirty="0">
                          <a:solidFill>
                            <a:schemeClr val="tx1"/>
                          </a:solidFill>
                          <a:effectLst/>
                          <a:latin typeface="+mn-lt"/>
                          <a:ea typeface="+mn-ea"/>
                          <a:cs typeface="+mn-cs"/>
                        </a:rPr>
                        <a:t>.</a:t>
                      </a:r>
                      <a:r>
                        <a:rPr lang="ko-KR" altLang="en-US" sz="1100" b="0" dirty="0">
                          <a:solidFill>
                            <a:schemeClr val="tx1"/>
                          </a:solidFill>
                        </a:rPr>
                        <a:t> </a:t>
                      </a:r>
                      <a:endParaRPr lang="en-US" altLang="ko-KR" sz="1100" b="0" dirty="0">
                        <a:solidFill>
                          <a:schemeClr val="tx1"/>
                        </a:solidFill>
                      </a:endParaRPr>
                    </a:p>
                    <a:p>
                      <a:pPr latinLnBrk="1"/>
                      <a:endParaRPr lang="en-US" altLang="ko-KR" sz="1100" b="0" dirty="0">
                        <a:solidFill>
                          <a:schemeClr val="tx1"/>
                        </a:solidFill>
                      </a:endParaRPr>
                    </a:p>
                    <a:p>
                      <a:pPr latinLnBrk="1"/>
                      <a:r>
                        <a:rPr lang="ko-KR" altLang="en-US" sz="1100" b="0" dirty="0" err="1">
                          <a:solidFill>
                            <a:schemeClr val="tx1"/>
                          </a:solidFill>
                        </a:rPr>
                        <a:t>창귀가</a:t>
                      </a:r>
                      <a:r>
                        <a:rPr lang="ko-KR" altLang="en-US" sz="1100" b="0" dirty="0">
                          <a:solidFill>
                            <a:schemeClr val="tx1"/>
                          </a:solidFill>
                        </a:rPr>
                        <a:t> 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어째서인지 본인의 의지로 움직일 수 있었고 그것이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마지막 도박이라는 것을 이해했다</a:t>
                      </a:r>
                      <a:r>
                        <a:rPr lang="en-US" altLang="ko-KR" sz="1100" b="0" dirty="0">
                          <a:solidFill>
                            <a:schemeClr val="tx1"/>
                          </a:solidFill>
                        </a:rPr>
                        <a:t>.</a:t>
                      </a:r>
                    </a:p>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시켜줄 사람을 찾아서 토벌단에 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latinLnBrk="1"/>
                      <a:r>
                        <a:rPr lang="ko-KR" altLang="en-US" sz="1100" b="0" dirty="0">
                          <a:solidFill>
                            <a:schemeClr val="tx1"/>
                          </a:solidFill>
                        </a:rPr>
                        <a:t>방랑자는 임무를 처리하고 토벌단에 돌아왔다</a:t>
                      </a:r>
                      <a:r>
                        <a:rPr lang="en-US" altLang="ko-KR" sz="1100" b="0" dirty="0">
                          <a:solidFill>
                            <a:schemeClr val="tx1"/>
                          </a:solidFill>
                        </a:rPr>
                        <a:t>. </a:t>
                      </a:r>
                      <a:r>
                        <a:rPr lang="ko-KR" altLang="en-US" sz="1100" b="0" dirty="0">
                          <a:solidFill>
                            <a:schemeClr val="tx1"/>
                          </a:solidFill>
                        </a:rPr>
                        <a:t>임무 내용을 보고하고 보수를 수령한 다음 새로운 임무를 수령하기 위해서 발걸음을 옮기던 중 익숙한 얼굴을 발견하고 인사를 하기 위해 다가 갔다</a:t>
                      </a:r>
                      <a:r>
                        <a:rPr lang="en-US" altLang="ko-KR" sz="1100" b="0" dirty="0">
                          <a:solidFill>
                            <a:schemeClr val="tx1"/>
                          </a:solidFill>
                        </a:rPr>
                        <a:t>.</a:t>
                      </a:r>
                    </a:p>
                    <a:p>
                      <a:pPr latinLnBrk="1"/>
                      <a:r>
                        <a:rPr lang="ko-KR" altLang="en-US" sz="1100" b="0" dirty="0">
                          <a:solidFill>
                            <a:schemeClr val="tx1"/>
                          </a:solidFill>
                        </a:rPr>
                        <a:t>과거 </a:t>
                      </a:r>
                      <a:r>
                        <a:rPr lang="ko-KR" altLang="en-US" sz="1100" b="0" dirty="0" err="1">
                          <a:solidFill>
                            <a:schemeClr val="tx1"/>
                          </a:solidFill>
                        </a:rPr>
                        <a:t>토벌단</a:t>
                      </a:r>
                      <a:r>
                        <a:rPr lang="ko-KR" altLang="en-US" sz="1100" b="0" dirty="0">
                          <a:solidFill>
                            <a:schemeClr val="tx1"/>
                          </a:solidFill>
                        </a:rPr>
                        <a:t> 입단 시험에서 합을 맞추었던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이었다</a:t>
                      </a:r>
                      <a:r>
                        <a:rPr lang="en-US" altLang="ko-KR" sz="1100" b="0" dirty="0">
                          <a:solidFill>
                            <a:schemeClr val="tx1"/>
                          </a:solidFill>
                        </a:rPr>
                        <a:t>. </a:t>
                      </a:r>
                      <a:r>
                        <a:rPr lang="ko-KR" altLang="en-US" sz="1100" b="0" dirty="0">
                          <a:solidFill>
                            <a:schemeClr val="tx1"/>
                          </a:solidFill>
                        </a:rPr>
                        <a:t>하지만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의 모습이 조금 이상해 보였다</a:t>
                      </a:r>
                      <a:r>
                        <a:rPr lang="en-US" altLang="ko-KR" sz="1100" b="0" dirty="0">
                          <a:solidFill>
                            <a:schemeClr val="tx1"/>
                          </a:solidFill>
                        </a:rPr>
                        <a:t>. </a:t>
                      </a:r>
                      <a:r>
                        <a:rPr lang="ko-KR" altLang="en-US" sz="1100" b="0" dirty="0">
                          <a:solidFill>
                            <a:schemeClr val="tx1"/>
                          </a:solidFill>
                        </a:rPr>
                        <a:t>전체적으로 헤지고 망가진 장비를 입고 망토를 입은 상태로 두건을 눌러 쓰고 있는 모습을 본 방랑자는 놀라 안부를 물었다</a:t>
                      </a:r>
                      <a:r>
                        <a:rPr lang="en-US" altLang="ko-KR" sz="1100" b="0" dirty="0">
                          <a:solidFill>
                            <a:schemeClr val="tx1"/>
                          </a:solidFill>
                        </a:rPr>
                        <a:t>. ‘</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들은 이야기는 충격적 이었다</a:t>
                      </a:r>
                      <a:r>
                        <a:rPr lang="en-US" altLang="ko-KR" sz="1100" b="0" dirty="0">
                          <a:solidFill>
                            <a:schemeClr val="tx1"/>
                          </a:solidFill>
                        </a:rPr>
                        <a:t>. </a:t>
                      </a:r>
                      <a:r>
                        <a:rPr lang="ko-KR" altLang="en-US" sz="1100" b="0" dirty="0">
                          <a:solidFill>
                            <a:schemeClr val="tx1"/>
                          </a:solidFill>
                        </a:rPr>
                        <a:t>그림자에 침식된</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ko-KR" altLang="en-US" sz="1100" b="0" dirty="0" err="1">
                          <a:solidFill>
                            <a:schemeClr val="tx1"/>
                          </a:solidFill>
                        </a:rPr>
                        <a:t>창귀가</a:t>
                      </a:r>
                      <a:r>
                        <a:rPr lang="ko-KR" altLang="en-US" sz="1100" b="0" dirty="0">
                          <a:solidFill>
                            <a:schemeClr val="tx1"/>
                          </a:solidFill>
                        </a:rPr>
                        <a:t> 되어버린 이야기 그리고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 달라는 부탁을 들은 방랑자는 잠시 고민하고 얼마 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을 따라 서쪽 산으로 향했다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 있는 동굴 앞에 도착한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과 방랑자는 잠시 준비를 한 뒤 그 안으로 들어갔다</a:t>
                      </a:r>
                      <a:r>
                        <a:rPr lang="en-US" altLang="ko-KR" sz="1100" b="0" dirty="0">
                          <a:solidFill>
                            <a:schemeClr val="tx1"/>
                          </a:solidFill>
                        </a:rPr>
                        <a:t>.</a:t>
                      </a:r>
                    </a:p>
                    <a:p>
                      <a:pPr latinLnBrk="1"/>
                      <a:r>
                        <a:rPr lang="ko-KR" altLang="en-US" sz="1100" b="0" dirty="0">
                          <a:solidFill>
                            <a:schemeClr val="tx1"/>
                          </a:solidFill>
                        </a:rPr>
                        <a:t>방랑자의 공격으로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잠식한 그림자의 힘이 약화 되었고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벗어나기 위해 마지막 발악을 시작했다</a:t>
                      </a:r>
                      <a:r>
                        <a:rPr lang="en-US" altLang="ko-KR" sz="1100" b="0" dirty="0">
                          <a:solidFill>
                            <a:schemeClr val="tx1"/>
                          </a:solidFill>
                        </a:rPr>
                        <a:t>.</a:t>
                      </a:r>
                    </a:p>
                    <a:p>
                      <a:pPr latinLnBrk="1"/>
                      <a:r>
                        <a:rPr lang="ko-KR" altLang="en-US" sz="1100" b="0" dirty="0">
                          <a:solidFill>
                            <a:schemeClr val="tx1"/>
                          </a:solidFill>
                        </a:rPr>
                        <a:t>정신이 잠시 돌아온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이었지만 얼마 버티지 못하고 다시 그림자에 침식되기 시작했다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방울 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그 모습을 보고 무언가 결심한 표정으로 방랑자에게 작별 인사를 하고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에게 달려 들어 </a:t>
                      </a:r>
                      <a:r>
                        <a:rPr lang="ko-KR" altLang="en-US" sz="1100" b="0" dirty="0" err="1">
                          <a:solidFill>
                            <a:schemeClr val="tx1"/>
                          </a:solidFill>
                        </a:rPr>
                        <a:t>동귀여진</a:t>
                      </a:r>
                      <a:r>
                        <a:rPr lang="ko-KR" altLang="en-US" sz="1100" b="0" dirty="0">
                          <a:solidFill>
                            <a:schemeClr val="tx1"/>
                          </a:solidFill>
                        </a:rPr>
                        <a:t> 했다</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 사라지는 순간 그림자는 꼬리의 모습을 하며 같이 사라졌고 방랑자는 그 모습을 슬픈 눈으로 바라보고 있었다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방울 소지</a:t>
                      </a:r>
                      <a:endParaRPr lang="en-US" altLang="ko-KR" sz="1100" b="0" dirty="0">
                        <a:solidFill>
                          <a:schemeClr val="tx1"/>
                        </a:solidFill>
                      </a:endParaRPr>
                    </a:p>
                    <a:p>
                      <a:pPr algn="ctr" latinLnBrk="1"/>
                      <a:r>
                        <a:rPr lang="ko-KR" altLang="en-US" sz="1100" b="0" dirty="0">
                          <a:solidFill>
                            <a:schemeClr val="tx1"/>
                          </a:solidFill>
                        </a:rPr>
                        <a:t> </a:t>
                      </a:r>
                      <a:r>
                        <a:rPr lang="en-US" altLang="ko-KR" sz="1100" b="0" dirty="0">
                          <a:solidFill>
                            <a:schemeClr val="tx1"/>
                          </a:solidFill>
                        </a:rPr>
                        <a:t>and </a:t>
                      </a:r>
                    </a:p>
                    <a:p>
                      <a:pPr algn="ctr" latinLnBrk="1"/>
                      <a:r>
                        <a:rPr lang="ko-KR" altLang="en-US" sz="1100" b="0" dirty="0">
                          <a:solidFill>
                            <a:schemeClr val="tx1"/>
                          </a:solidFill>
                        </a:rPr>
                        <a:t>특정 패턴 실패</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100" b="0" dirty="0">
                          <a:solidFill>
                            <a:schemeClr val="tx1"/>
                          </a:solidFill>
                        </a:rPr>
                        <a:t>그 순간 방랑자의 주머니에 있던 방울이 빛을 내기 시작했고 방랑자가 방물을 꺼내자 방울이 울리며 동굴 속에 소리가 퍼져 나갔다</a:t>
                      </a:r>
                      <a:r>
                        <a:rPr lang="en-US" altLang="ko-KR" sz="1100" b="0" dirty="0">
                          <a:solidFill>
                            <a:schemeClr val="tx1"/>
                          </a:solidFill>
                        </a:rPr>
                        <a:t>. </a:t>
                      </a:r>
                      <a:r>
                        <a:rPr lang="ko-KR" altLang="en-US" sz="1100" b="0" dirty="0">
                          <a:solidFill>
                            <a:schemeClr val="tx1"/>
                          </a:solidFill>
                        </a:rPr>
                        <a:t>곧 이어 그림자가 서서히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몸에서 떨어져 나가기 시작했고 얼마 지나지 않아 그림자는 꼬리의 형태가 된 다음 연기가 되어 사라졌다</a:t>
                      </a:r>
                      <a:r>
                        <a:rPr lang="en-US" altLang="ko-KR" sz="1100" b="0" dirty="0">
                          <a:solidFill>
                            <a:schemeClr val="tx1"/>
                          </a:solidFill>
                        </a:rPr>
                        <a:t>. </a:t>
                      </a:r>
                      <a:r>
                        <a:rPr lang="ko-KR" altLang="en-US" sz="1100" b="0" dirty="0">
                          <a:solidFill>
                            <a:schemeClr val="tx1"/>
                          </a:solidFill>
                        </a:rPr>
                        <a:t>속박에서 벗어난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a:t>
                      </a:r>
                      <a:r>
                        <a:rPr lang="en-US" altLang="ko-KR" sz="1100" b="0" dirty="0">
                          <a:solidFill>
                            <a:schemeClr val="tx1"/>
                          </a:solidFill>
                        </a:rPr>
                        <a:t> </a:t>
                      </a:r>
                      <a:r>
                        <a:rPr lang="ko-KR" altLang="en-US" sz="1100" b="0" dirty="0">
                          <a:solidFill>
                            <a:schemeClr val="tx1"/>
                          </a:solidFill>
                        </a:rPr>
                        <a:t>방랑자에게 감사를 표하고 얼마 지나지 않아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성불하여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방울 소지</a:t>
                      </a:r>
                      <a:endParaRPr lang="en-US" altLang="ko-KR" sz="1100" b="0" dirty="0">
                        <a:solidFill>
                          <a:schemeClr val="tx1"/>
                        </a:solidFill>
                      </a:endParaRPr>
                    </a:p>
                    <a:p>
                      <a:pPr algn="ctr" latinLnBrk="1"/>
                      <a:r>
                        <a:rPr lang="en-US" altLang="ko-KR" sz="1100" b="0" dirty="0">
                          <a:solidFill>
                            <a:schemeClr val="tx1"/>
                          </a:solidFill>
                        </a:rPr>
                        <a:t>and </a:t>
                      </a:r>
                    </a:p>
                    <a:p>
                      <a:pPr algn="ctr" latinLnBrk="1"/>
                      <a:r>
                        <a:rPr lang="ko-KR" altLang="en-US" sz="1100" b="0" dirty="0">
                          <a:solidFill>
                            <a:schemeClr val="tx1"/>
                          </a:solidFill>
                        </a:rPr>
                        <a:t>특정 패턴 성공</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그 순간 방랑자의 주머니에 있던 방울이 빛을 내기 시작했고 방랑자가 방물을 꺼내자 방울이 울리며 동굴 속에 소리가 퍼져 나갔다</a:t>
                      </a:r>
                      <a:r>
                        <a:rPr lang="en-US" altLang="ko-KR" sz="1100" b="0" dirty="0">
                          <a:solidFill>
                            <a:schemeClr val="tx1"/>
                          </a:solidFill>
                        </a:rPr>
                        <a:t>. </a:t>
                      </a:r>
                      <a:r>
                        <a:rPr lang="ko-KR" altLang="en-US" sz="1100" b="0" dirty="0">
                          <a:solidFill>
                            <a:schemeClr val="tx1"/>
                          </a:solidFill>
                        </a:rPr>
                        <a:t>방울 소리에 그림자가 요동 치며 사라지는 듯 하더니 다시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몸에 침식하기 시작했고 동시에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 </a:t>
                      </a:r>
                      <a:r>
                        <a:rPr lang="ko-KR" altLang="en-US" sz="1100" b="0" dirty="0">
                          <a:solidFill>
                            <a:schemeClr val="tx1"/>
                          </a:solidFill>
                        </a:rPr>
                        <a:t>역시 그림자에 침식 되었다</a:t>
                      </a:r>
                      <a:r>
                        <a:rPr lang="en-US" altLang="ko-KR" sz="1100" b="0" dirty="0">
                          <a:solidFill>
                            <a:schemeClr val="tx1"/>
                          </a:solidFill>
                        </a:rPr>
                        <a:t>. </a:t>
                      </a:r>
                      <a:r>
                        <a:rPr lang="ko-KR" altLang="en-US" sz="1100" b="0" dirty="0">
                          <a:solidFill>
                            <a:schemeClr val="tx1"/>
                          </a:solidFill>
                        </a:rPr>
                        <a:t>방랑자는 그림자에 완전히 침식된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 </a:t>
                      </a:r>
                      <a:r>
                        <a:rPr lang="ko-KR" altLang="en-US" sz="1100" b="0" dirty="0">
                          <a:solidFill>
                            <a:schemeClr val="tx1"/>
                          </a:solidFill>
                        </a:rPr>
                        <a:t>힘으로 제압했고 그 순간 방울이 다시 빛을 내며 울려 그림자를 걷어 냈다</a:t>
                      </a:r>
                      <a:r>
                        <a:rPr lang="en-US" altLang="ko-KR" sz="1100" b="0" dirty="0">
                          <a:solidFill>
                            <a:schemeClr val="tx1"/>
                          </a:solidFill>
                        </a:rPr>
                        <a:t>. </a:t>
                      </a:r>
                      <a:r>
                        <a:rPr lang="ko-KR" altLang="en-US" sz="1100" b="0" dirty="0">
                          <a:solidFill>
                            <a:schemeClr val="tx1"/>
                          </a:solidFill>
                        </a:rPr>
                        <a:t>그림자에서 벗어난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방랑자와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감사를 표했지만 자신의 생명이 이제 꺼져 가고 있다고 말하며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제안 하였다</a:t>
                      </a:r>
                      <a:r>
                        <a:rPr lang="en-US" altLang="ko-KR" sz="1100" b="0" dirty="0">
                          <a:solidFill>
                            <a:schemeClr val="tx1"/>
                          </a:solidFill>
                        </a:rPr>
                        <a:t>. </a:t>
                      </a:r>
                      <a:r>
                        <a:rPr lang="ko-KR" altLang="en-US" sz="1100" b="0" dirty="0">
                          <a:solidFill>
                            <a:schemeClr val="tx1"/>
                          </a:solidFill>
                        </a:rPr>
                        <a:t>자신의 남은 생명을 모두 사용하여 자신의 혼을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예속시켜 살리는 대신에 자신의 뒤를 잊는 산신이 되어 달라는 제안을 들은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잠시 고민한 뒤 제안을 받아 드렸고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a:t>
                      </a:r>
                      <a:r>
                        <a:rPr lang="ko-KR" altLang="en-US" sz="1100" b="0" dirty="0" err="1">
                          <a:solidFill>
                            <a:schemeClr val="tx1"/>
                          </a:solidFill>
                        </a:rPr>
                        <a:t>반원령</a:t>
                      </a:r>
                      <a:r>
                        <a:rPr lang="en-US" altLang="ko-KR" sz="1100" b="0" dirty="0">
                          <a:solidFill>
                            <a:schemeClr val="tx1"/>
                          </a:solidFill>
                        </a:rPr>
                        <a:t>,</a:t>
                      </a:r>
                      <a:r>
                        <a:rPr lang="ko-KR" altLang="en-US" sz="1100" b="0" dirty="0">
                          <a:solidFill>
                            <a:schemeClr val="tx1"/>
                          </a:solidFill>
                        </a:rPr>
                        <a:t> 반신령이 되어 방랑자의 동료가 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9F613BF6-9594-48DA-8478-0DF51125BBF6}"/>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뒤틀린 산신과 </a:t>
            </a:r>
            <a:r>
              <a:rPr lang="ko-KR" altLang="en-US" dirty="0" err="1"/>
              <a:t>창귀</a:t>
            </a:r>
            <a:endParaRPr lang="ko-KR" altLang="en-US" dirty="0"/>
          </a:p>
        </p:txBody>
      </p:sp>
    </p:spTree>
    <p:extLst>
      <p:ext uri="{BB962C8B-B14F-4D97-AF65-F5344CB8AC3E}">
        <p14:creationId xmlns:p14="http://schemas.microsoft.com/office/powerpoint/2010/main" val="2098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3661214156"/>
              </p:ext>
            </p:extLst>
          </p:nvPr>
        </p:nvGraphicFramePr>
        <p:xfrm>
          <a:off x="1416050" y="1160463"/>
          <a:ext cx="9359901" cy="42367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대재앙으로 힘이 약해진 틈을 타 동쪽 섬 마을에 해적들이 침략을 해왔다</a:t>
                      </a:r>
                      <a:r>
                        <a:rPr lang="en-US" altLang="ko-KR" sz="1100" b="0" dirty="0">
                          <a:solidFill>
                            <a:schemeClr val="tx1"/>
                          </a:solidFill>
                        </a:rPr>
                        <a:t>. </a:t>
                      </a:r>
                      <a:r>
                        <a:rPr lang="ko-KR" altLang="en-US" sz="1100" b="0" dirty="0">
                          <a:solidFill>
                            <a:schemeClr val="tx1"/>
                          </a:solidFill>
                        </a:rPr>
                        <a:t>육지에 도착한 해적들은 본격적인 침략을 시작했고 마을은 유린 되었다</a:t>
                      </a:r>
                      <a:r>
                        <a:rPr lang="en-US" altLang="ko-KR" sz="1100" b="0" dirty="0">
                          <a:solidFill>
                            <a:schemeClr val="tx1"/>
                          </a:solidFill>
                        </a:rPr>
                        <a:t>. </a:t>
                      </a:r>
                      <a:r>
                        <a:rPr lang="ko-KR" altLang="en-US" sz="1100" b="0" dirty="0">
                          <a:solidFill>
                            <a:schemeClr val="tx1"/>
                          </a:solidFill>
                        </a:rPr>
                        <a:t>소녀와 소녀의 언니는 살기위해 도망쳤지만 언니는 결국 해적에 손에 잡혔고 언니는 자결을 택했다</a:t>
                      </a:r>
                      <a:r>
                        <a:rPr lang="en-US" altLang="ko-KR" sz="1100" b="0" dirty="0">
                          <a:solidFill>
                            <a:schemeClr val="tx1"/>
                          </a:solidFill>
                        </a:rPr>
                        <a:t>. </a:t>
                      </a:r>
                      <a:r>
                        <a:rPr lang="ko-KR" altLang="en-US" sz="1100" b="0" dirty="0">
                          <a:solidFill>
                            <a:schemeClr val="tx1"/>
                          </a:solidFill>
                        </a:rPr>
                        <a:t>눈 앞에서 언니가 죽는 모습을 본 소녀는 다시 미친듯이 도망치기 시작했고 그렇게 도망가던 중 마을어른들이 가까이 가지 말라고 하던 사당에 도착했다</a:t>
                      </a:r>
                      <a:r>
                        <a:rPr lang="en-US" altLang="ko-KR" sz="1100" b="0" dirty="0">
                          <a:solidFill>
                            <a:schemeClr val="tx1"/>
                          </a:solidFill>
                        </a:rPr>
                        <a:t>. </a:t>
                      </a:r>
                      <a:r>
                        <a:rPr lang="ko-KR" altLang="en-US" sz="1100" b="0" dirty="0">
                          <a:solidFill>
                            <a:schemeClr val="tx1"/>
                          </a:solidFill>
                        </a:rPr>
                        <a:t>소녀는 무엇인가에 홀린 듯이 사당안으로 들어갔고 사당안에 봉인되어 있던 검을 뽑았다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오래전 오랜 원한이 깃들어 있던 검을 뽑은 소녀는 이성을 잃은 상태로 해적들을 학살했다</a:t>
                      </a:r>
                      <a:r>
                        <a:rPr lang="en-US" altLang="ko-KR" sz="1100" b="0" dirty="0">
                          <a:solidFill>
                            <a:schemeClr val="tx1"/>
                          </a:solidFill>
                        </a:rPr>
                        <a:t>. </a:t>
                      </a:r>
                      <a:r>
                        <a:rPr lang="ko-KR" altLang="en-US" sz="1100" b="0" dirty="0">
                          <a:solidFill>
                            <a:schemeClr val="tx1"/>
                          </a:solidFill>
                        </a:rPr>
                        <a:t>하지만 복수를 끝냈지만 검은 멈추지 않았고 소녀는 더 이상의 학살을 원하지 않았고 강한 의지로 검의 광기를 누르며 이미 폐허가 되어버린 마을에서 중앙에서 검을 끌어안고 앉았다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그렇게 버티던 어느 날 마을에 누군가 나타났다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얼마전 서쪽에 작은 섬 마을에 무엇 인가 있다는 소문이 방랑자에게 들려 왔다</a:t>
                      </a:r>
                      <a:r>
                        <a:rPr lang="en-US" altLang="ko-KR" sz="1100" b="0" dirty="0">
                          <a:solidFill>
                            <a:schemeClr val="tx1"/>
                          </a:solidFill>
                        </a:rPr>
                        <a:t>. </a:t>
                      </a:r>
                      <a:r>
                        <a:rPr lang="ko-KR" altLang="en-US" sz="1100" b="0" dirty="0">
                          <a:solidFill>
                            <a:schemeClr val="tx1"/>
                          </a:solidFill>
                        </a:rPr>
                        <a:t>소문을 들은 방랑자는 소문의 진상을 밝히기 위해 그곳으로 떠났다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섬으로 가기 위해 근처 해안가 마을에서 배를 구하던 중 뱃사공에게 얼마전에도 섬에 가기 위해 배를 구하던 사람이 있었다는 이야기를 들었다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섬에 도착한 방랑자는 섬을 탐색하기 시작했다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마을을 찾은 방랑자는 마을 중앙에 있던 소녀를 발견하고 대화를 하기 위해 다가 갔지만 소녀는 이미 인간이 아닌 원령이 되어 있었다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원령 성불 부적 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침식했고 방랑자를 공격해 왔다</a:t>
                      </a:r>
                      <a:r>
                        <a:rPr lang="en-US" altLang="ko-KR" sz="1100" b="0" dirty="0">
                          <a:solidFill>
                            <a:schemeClr val="tx1"/>
                          </a:solidFill>
                        </a:rPr>
                        <a:t>. </a:t>
                      </a:r>
                      <a:r>
                        <a:rPr lang="ko-KR" altLang="en-US" sz="1100" b="0" dirty="0">
                          <a:solidFill>
                            <a:schemeClr val="tx1"/>
                          </a:solidFill>
                        </a:rPr>
                        <a:t>방랑자가 그림자를 제압하자 그림자는 짧은 몇 마디 말을 하고 꼬리의 형태가 되었다가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원령 성불 부적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방랑자는 원령을 성불 시키는 부적을 사용하여 원령을 성불 시켰다</a:t>
                      </a:r>
                      <a:r>
                        <a:rPr lang="en-US" altLang="ko-KR" sz="1100" b="0" dirty="0">
                          <a:solidFill>
                            <a:schemeClr val="tx1"/>
                          </a:solidFill>
                        </a:rPr>
                        <a:t>. </a:t>
                      </a:r>
                      <a:r>
                        <a:rPr lang="ko-KR" altLang="en-US" sz="1100" b="0" dirty="0">
                          <a:solidFill>
                            <a:schemeClr val="tx1"/>
                          </a:solidFill>
                        </a:rPr>
                        <a:t>그러자 바닥 떨어진 부러진 검에서 꼬리의 형태를 한 그림자가 나타났다가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원령 성불 부적 소지 </a:t>
                      </a:r>
                      <a:endParaRPr lang="en-US" altLang="ko-KR" sz="1100" b="0" dirty="0">
                        <a:solidFill>
                          <a:schemeClr val="tx1"/>
                        </a:solidFill>
                      </a:endParaRPr>
                    </a:p>
                    <a:p>
                      <a:pPr algn="ctr" latinLnBrk="1"/>
                      <a:r>
                        <a:rPr lang="en-US" altLang="ko-KR" sz="1100" b="0" dirty="0">
                          <a:solidFill>
                            <a:schemeClr val="tx1"/>
                          </a:solidFill>
                        </a:rPr>
                        <a:t>And</a:t>
                      </a:r>
                    </a:p>
                    <a:p>
                      <a:pPr algn="ctr" latinLnBrk="1"/>
                      <a:r>
                        <a:rPr lang="ko-KR" altLang="en-US" sz="1100" b="0" dirty="0">
                          <a:solidFill>
                            <a:schemeClr val="tx1"/>
                          </a:solidFill>
                        </a:rPr>
                        <a:t>방울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방랑자의 주머니에서 방울이 빛을 내기 시작했고 방울을 꺼내자 방울이 울리며 그림자를 밀어내기 시작했다</a:t>
                      </a:r>
                      <a:r>
                        <a:rPr lang="en-US" altLang="ko-KR" sz="1100" b="0" dirty="0">
                          <a:solidFill>
                            <a:schemeClr val="tx1"/>
                          </a:solidFill>
                        </a:rPr>
                        <a:t>. </a:t>
                      </a:r>
                      <a:r>
                        <a:rPr lang="ko-KR" altLang="en-US" sz="1100" b="0" dirty="0">
                          <a:solidFill>
                            <a:schemeClr val="tx1"/>
                          </a:solidFill>
                        </a:rPr>
                        <a:t>그림자가 마지막 발악을 하듯이 원령의 몸을 억지로 움직여 공격해 왔고 방랑자는 그림자를 제압하고 자유가 된 원령에게 감사인사를 받은 뒤에 부적을 꺼내 소녀를 성불 시키고 바닥에서 사라지고 있는 그림자에게 정보를 얻는다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검 붉은 원령</a:t>
            </a:r>
          </a:p>
        </p:txBody>
      </p:sp>
    </p:spTree>
    <p:extLst>
      <p:ext uri="{BB962C8B-B14F-4D97-AF65-F5344CB8AC3E}">
        <p14:creationId xmlns:p14="http://schemas.microsoft.com/office/powerpoint/2010/main" val="23255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2712981978"/>
              </p:ext>
            </p:extLst>
          </p:nvPr>
        </p:nvGraphicFramePr>
        <p:xfrm>
          <a:off x="1416050" y="1160463"/>
          <a:ext cx="9359901" cy="356616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용이 되기 위해서 수련한 오랜 시간 수련을 한 뱀은 이무기가 되어 깨달음을 얻고 덕을 쌓으면 여의주를 얻고 용이 되어 하늘로 승천한다</a:t>
                      </a:r>
                      <a:r>
                        <a:rPr lang="en-US" altLang="ko-KR" sz="1100" b="0" dirty="0">
                          <a:solidFill>
                            <a:schemeClr val="tx1"/>
                          </a:solidFill>
                        </a:rPr>
                        <a:t>.</a:t>
                      </a:r>
                    </a:p>
                    <a:p>
                      <a:pPr latinLnBrk="1"/>
                      <a:r>
                        <a:rPr lang="ko-KR" altLang="en-US" sz="1100" b="0" dirty="0">
                          <a:solidFill>
                            <a:schemeClr val="tx1"/>
                          </a:solidFill>
                        </a:rPr>
                        <a:t>하지만 보통의 배가 넘는 시간을 보냈지만 깨달음을 얻지 못하여 여의주를 얻지 못한 이무기가 있었다</a:t>
                      </a:r>
                      <a:r>
                        <a:rPr lang="en-US" altLang="ko-KR" sz="1100" b="0" dirty="0">
                          <a:solidFill>
                            <a:schemeClr val="tx1"/>
                          </a:solidFill>
                        </a:rPr>
                        <a:t>. </a:t>
                      </a:r>
                      <a:r>
                        <a:rPr lang="ko-KR" altLang="en-US" sz="1100" b="0" dirty="0">
                          <a:solidFill>
                            <a:schemeClr val="tx1"/>
                          </a:solidFill>
                        </a:rPr>
                        <a:t>오랜 세월 수련을 했지만 그가 얻은 것은 깨달음이 아닌 질투였다</a:t>
                      </a:r>
                      <a:r>
                        <a:rPr lang="en-US" altLang="ko-KR" sz="1100" b="0" dirty="0">
                          <a:solidFill>
                            <a:schemeClr val="tx1"/>
                          </a:solidFill>
                        </a:rPr>
                        <a:t>.</a:t>
                      </a:r>
                      <a:r>
                        <a:rPr lang="ko-KR" altLang="en-US" sz="1100" b="0" dirty="0">
                          <a:solidFill>
                            <a:schemeClr val="tx1"/>
                          </a:solidFill>
                        </a:rPr>
                        <a:t> 질투에 눈이 먼 이무기를 결국 여의주를 얻기 위해서 다른 방법을 선택했고 깨달음을 얻은 다른 이무기들을 찾아 다니기 시작했다</a:t>
                      </a:r>
                      <a:r>
                        <a:rPr lang="en-US" altLang="ko-KR" sz="1100" b="0" dirty="0">
                          <a:solidFill>
                            <a:schemeClr val="tx1"/>
                          </a:solidFill>
                        </a:rPr>
                        <a:t>. </a:t>
                      </a:r>
                      <a:r>
                        <a:rPr lang="ko-KR" altLang="en-US" sz="1100" b="0" dirty="0">
                          <a:solidFill>
                            <a:schemeClr val="tx1"/>
                          </a:solidFill>
                        </a:rPr>
                        <a:t>다른 이무기를 죽이고 빼앗은 여의주를 사용해 용이 되려 했지만 피에 물든 여의주에 하늘은 응답하지 않았다</a:t>
                      </a:r>
                      <a:r>
                        <a:rPr lang="en-US" altLang="ko-KR" sz="1100" b="0" dirty="0">
                          <a:solidFill>
                            <a:schemeClr val="tx1"/>
                          </a:solidFill>
                        </a:rPr>
                        <a:t>. </a:t>
                      </a:r>
                      <a:r>
                        <a:rPr lang="ko-KR" altLang="en-US" sz="1100" b="0" dirty="0">
                          <a:solidFill>
                            <a:schemeClr val="tx1"/>
                          </a:solidFill>
                        </a:rPr>
                        <a:t>이무기를 포기하기 않고 계속해서 다른 이무기를 공격하고 여의주를 모았고 점차 이무기의 모습은 흉측한 괴물처럼 변해 갔다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흉측한 괴물이 된 이무기에 대한 소문은 점차 퍼지기 시작했고 사람들은 그 땅에 출입을 금하고 멀리했다</a:t>
                      </a:r>
                      <a:r>
                        <a:rPr lang="en-US" altLang="ko-KR" sz="1100" b="0" dirty="0">
                          <a:solidFill>
                            <a:schemeClr val="tx1"/>
                          </a:solidFill>
                        </a:rPr>
                        <a:t>.</a:t>
                      </a:r>
                    </a:p>
                    <a:p>
                      <a:pPr latinLnBrk="1"/>
                      <a:endParaRPr lang="en-US" altLang="ko-KR" sz="11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소문을 들은</a:t>
                      </a:r>
                      <a:r>
                        <a:rPr lang="en-US" altLang="ko-KR" sz="1100" b="0" dirty="0">
                          <a:solidFill>
                            <a:schemeClr val="tx1"/>
                          </a:solidFill>
                        </a:rPr>
                        <a:t> ‘</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꼬리가 이무기를 찾아와 용으로 만들어 주겠으니 대신 자신의 명령을 들으라며 거래를 요청했지만 이미 지성이 없어진 괴물에게 말은 통하지 않았다</a:t>
                      </a:r>
                      <a:r>
                        <a:rPr lang="en-US" altLang="ko-KR" sz="1100" b="0" dirty="0">
                          <a:solidFill>
                            <a:schemeClr val="tx1"/>
                          </a:solidFill>
                        </a:rPr>
                        <a:t>.</a:t>
                      </a:r>
                      <a:r>
                        <a:rPr lang="ko-KR" altLang="en-US" sz="1100" b="0" dirty="0">
                          <a:solidFill>
                            <a:schemeClr val="tx1"/>
                          </a:solidFill>
                        </a:rPr>
                        <a:t> 괴물에 눈에 꼬리를 단순히 먹이로 보였고 꼬리를 한 입에 삼켰고 꼬리 안에 있던 지맥의 힘에 이무기의 수많은 여의주들이 반응하며 비록 지성도 없고 흉측한 괴물의 모습이었지만</a:t>
                      </a:r>
                      <a:r>
                        <a:rPr lang="en-US" altLang="ko-KR" sz="1100" b="0" dirty="0">
                          <a:solidFill>
                            <a:schemeClr val="tx1"/>
                          </a:solidFill>
                        </a:rPr>
                        <a:t> </a:t>
                      </a:r>
                      <a:r>
                        <a:rPr lang="ko-KR" altLang="en-US" sz="1100" b="0" dirty="0">
                          <a:solidFill>
                            <a:schemeClr val="tx1"/>
                          </a:solidFill>
                        </a:rPr>
                        <a:t>이무기는 그토록 원하던 용이 되었다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거대한 괴물이 나타나 여러 마을을 폐허로 만들었다는 소식이 토벌단에 들어왔다</a:t>
                      </a:r>
                      <a:r>
                        <a:rPr lang="en-US" altLang="ko-KR" sz="1100" b="0" dirty="0">
                          <a:solidFill>
                            <a:schemeClr val="tx1"/>
                          </a:solidFill>
                        </a:rPr>
                        <a:t>. </a:t>
                      </a:r>
                      <a:r>
                        <a:rPr lang="ko-KR" altLang="en-US" sz="1100" b="0" dirty="0">
                          <a:solidFill>
                            <a:schemeClr val="tx1"/>
                          </a:solidFill>
                        </a:rPr>
                        <a:t>토벌단은 즉시 괴물 토벌에 대한 임무를 만들었고 방랑자는 해당 임무를 수령하고 우선 괴물을 찾기 위해 괴물이 폐허로 만든 마을들로 가서 괴물의 흔적을 찾고 괴물의 위치를 추적했다</a:t>
                      </a:r>
                      <a:r>
                        <a:rPr lang="en-US" altLang="ko-KR" sz="1100" b="0" dirty="0">
                          <a:solidFill>
                            <a:schemeClr val="tx1"/>
                          </a:solidFill>
                        </a:rPr>
                        <a:t>. </a:t>
                      </a:r>
                      <a:r>
                        <a:rPr lang="ko-KR" altLang="en-US" sz="1100" b="0" dirty="0">
                          <a:solidFill>
                            <a:schemeClr val="tx1"/>
                          </a:solidFill>
                        </a:rPr>
                        <a:t>괴물을 흔적을 추적하여 이동하던 중 방랑자는 근처 도방에서 나온 도사들을 만나게 되고 괴물의 정체에 대한 정보들을 듣는다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이무기</a:t>
            </a:r>
          </a:p>
        </p:txBody>
      </p:sp>
    </p:spTree>
    <p:extLst>
      <p:ext uri="{BB962C8B-B14F-4D97-AF65-F5344CB8AC3E}">
        <p14:creationId xmlns:p14="http://schemas.microsoft.com/office/powerpoint/2010/main" val="32508672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3370</Words>
  <Application>Microsoft Office PowerPoint</Application>
  <PresentationFormat>와이드스크린</PresentationFormat>
  <Paragraphs>497</Paragraphs>
  <Slides>27</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27</vt:i4>
      </vt:variant>
    </vt:vector>
  </HeadingPairs>
  <TitlesOfParts>
    <vt:vector size="30" baseType="lpstr">
      <vt:lpstr>맑은 고딕</vt:lpstr>
      <vt:lpstr>Arial</vt:lpstr>
      <vt:lpstr>Office 테마</vt:lpstr>
      <vt:lpstr>퀘스트 기획서</vt:lpstr>
      <vt:lpstr>PowerPoint 프레젠테이션</vt:lpstr>
      <vt:lpstr>PowerPoint 프레젠테이션</vt:lpstr>
      <vt:lpstr>시놉시스</vt:lpstr>
      <vt:lpstr>서론</vt:lpstr>
      <vt:lpstr>본론</vt:lpstr>
      <vt:lpstr>챕터 – 뒤틀린 산신과 창귀</vt:lpstr>
      <vt:lpstr>챕터 – 검 붉은 원령</vt:lpstr>
      <vt:lpstr>챕터 – 이무기</vt:lpstr>
      <vt:lpstr>챕터 – 광마</vt:lpstr>
      <vt:lpstr>챕터 – 괴선</vt:lpstr>
      <vt:lpstr>챕터 – 서생원</vt:lpstr>
      <vt:lpstr>챕터 – </vt:lpstr>
      <vt:lpstr>결론</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 스토리 기획서</dc:title>
  <dc:creator>User</dc:creator>
  <cp:lastModifiedBy>정근 윤</cp:lastModifiedBy>
  <cp:revision>211</cp:revision>
  <dcterms:created xsi:type="dcterms:W3CDTF">2023-12-06T09:10:16Z</dcterms:created>
  <dcterms:modified xsi:type="dcterms:W3CDTF">2023-12-12T05:50:46Z</dcterms:modified>
</cp:coreProperties>
</file>