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7"/>
  </p:notesMasterIdLst>
  <p:sldIdLst>
    <p:sldId id="258" r:id="rId2"/>
    <p:sldId id="266" r:id="rId3"/>
    <p:sldId id="265" r:id="rId4"/>
    <p:sldId id="268" r:id="rId5"/>
    <p:sldId id="273" r:id="rId6"/>
    <p:sldId id="275" r:id="rId7"/>
    <p:sldId id="276" r:id="rId8"/>
    <p:sldId id="277" r:id="rId9"/>
    <p:sldId id="278" r:id="rId10"/>
    <p:sldId id="279" r:id="rId11"/>
    <p:sldId id="270" r:id="rId12"/>
    <p:sldId id="267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6" userDrawn="1">
          <p15:clr>
            <a:srgbClr val="A4A3A4"/>
          </p15:clr>
        </p15:guide>
        <p15:guide id="5" pos="7240" userDrawn="1">
          <p15:clr>
            <a:srgbClr val="A4A3A4"/>
          </p15:clr>
        </p15:guide>
        <p15:guide id="6" pos="889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1"/>
        <p:guide pos="436"/>
        <p:guide pos="7240"/>
        <p:guide pos="889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공헌도</a:t>
            </a:r>
            <a:r>
              <a:rPr lang="en-US" altLang="ko-KR" dirty="0"/>
              <a:t> </a:t>
            </a:r>
            <a:r>
              <a:rPr lang="ko-KR" altLang="en-US" dirty="0"/>
              <a:t>상승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124DB5-0E7F-4747-98B2-67AE08B74197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02655"/>
          <a:ext cx="462153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530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세력에 관련된 퀘스트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세력 유물 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기본 값은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최대 값은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99999999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플레이어는 공헌도를 소비하여 아이템이나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등의 보상을 받을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7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공통 세력 규칙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C040953-B259-45AF-A6F6-4A737A28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8909"/>
              </p:ext>
            </p:extLst>
          </p:nvPr>
        </p:nvGraphicFramePr>
        <p:xfrm>
          <a:off x="2821354" y="2012135"/>
          <a:ext cx="654929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291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세력에게는 플레이어 우호도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경계도가 존재한다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8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무림 세력 규칙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C040953-B259-45AF-A6F6-4A737A28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9807"/>
              </p:ext>
            </p:extLst>
          </p:nvPr>
        </p:nvGraphicFramePr>
        <p:xfrm>
          <a:off x="1680308" y="2513296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79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도방</a:t>
            </a:r>
            <a:r>
              <a:rPr lang="ko-KR" altLang="en-US" dirty="0"/>
              <a:t> 세력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B150CA-00F1-4A49-8E35-6CF98C8E584A}"/>
              </a:ext>
            </a:extLst>
          </p:cNvPr>
          <p:cNvGraphicFramePr>
            <a:graphicFrameLocks noGrp="1"/>
          </p:cNvGraphicFramePr>
          <p:nvPr/>
        </p:nvGraphicFramePr>
        <p:xfrm>
          <a:off x="1530826" y="1612769"/>
          <a:ext cx="913034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3027664129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2521053459"/>
                    </a:ext>
                  </a:extLst>
                </a:gridCol>
                <a:gridCol w="7504736">
                  <a:extLst>
                    <a:ext uri="{9D8B030D-6E8A-4147-A177-3AD203B41FA5}">
                      <a16:colId xmlns:a16="http://schemas.microsoft.com/office/drawing/2014/main" val="235231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행동에 따라 변하는 우호도에 따라 우호적인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적대적인 상태가 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346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사용하는 기술에 따라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우도방으로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나뉜다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5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905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92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56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기타 세력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B150CA-00F1-4A49-8E35-6CF98C8E584A}"/>
              </a:ext>
            </a:extLst>
          </p:cNvPr>
          <p:cNvGraphicFramePr>
            <a:graphicFrameLocks noGrp="1"/>
          </p:cNvGraphicFramePr>
          <p:nvPr/>
        </p:nvGraphicFramePr>
        <p:xfrm>
          <a:off x="1530826" y="1612769"/>
          <a:ext cx="913034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3027664129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2521053459"/>
                    </a:ext>
                  </a:extLst>
                </a:gridCol>
                <a:gridCol w="7504736">
                  <a:extLst>
                    <a:ext uri="{9D8B030D-6E8A-4147-A177-3AD203B41FA5}">
                      <a16:colId xmlns:a16="http://schemas.microsoft.com/office/drawing/2014/main" val="235231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행동에 따라 변하는 우호도에 따라 우호적인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적대적인 상태가 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346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사용하는 기술에 따라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우도방으로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나뉜다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5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905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92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47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세력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B150CA-00F1-4A49-8E35-6CF98C8E584A}"/>
              </a:ext>
            </a:extLst>
          </p:cNvPr>
          <p:cNvGraphicFramePr>
            <a:graphicFrameLocks noGrp="1"/>
          </p:cNvGraphicFramePr>
          <p:nvPr/>
        </p:nvGraphicFramePr>
        <p:xfrm>
          <a:off x="1530826" y="1612769"/>
          <a:ext cx="913034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3027664129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2521053459"/>
                    </a:ext>
                  </a:extLst>
                </a:gridCol>
                <a:gridCol w="7504736">
                  <a:extLst>
                    <a:ext uri="{9D8B030D-6E8A-4147-A177-3AD203B41FA5}">
                      <a16:colId xmlns:a16="http://schemas.microsoft.com/office/drawing/2014/main" val="235231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행동에 따라 변하는 우호도에 따라 우호적인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적대적인 상태가 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346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사용하는 기술에 따라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우도방으로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나뉜다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5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905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92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0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72992"/>
              </p:ext>
            </p:extLst>
          </p:nvPr>
        </p:nvGraphicFramePr>
        <p:xfrm>
          <a:off x="1420177" y="1874520"/>
          <a:ext cx="935164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협력하거나 소속될 수 있는 단체들을 의미한다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유저들은 다양한 세력에 우호도를 높이고 관련 퀘스트를 완료하는 것으로 다양한 보상을 받을 수 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94278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정보력을 가진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장법, 권법을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곤륜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경공을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사용하는 마인들의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하오문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8BBC52-4047-46BD-ACA5-C63777362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48" y="1658326"/>
            <a:ext cx="9288304" cy="42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D20CA2-F350-4CD2-8C85-37A780C68273}"/>
              </a:ext>
            </a:extLst>
          </p:cNvPr>
          <p:cNvSpPr/>
          <p:nvPr/>
        </p:nvSpPr>
        <p:spPr>
          <a:xfrm>
            <a:off x="550253" y="1536892"/>
            <a:ext cx="1918921" cy="81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우호도 상승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B2F633-8C5E-40C6-9D61-9F221C68B94F}"/>
              </a:ext>
            </a:extLst>
          </p:cNvPr>
          <p:cNvSpPr/>
          <p:nvPr/>
        </p:nvSpPr>
        <p:spPr>
          <a:xfrm>
            <a:off x="2748330" y="1561876"/>
            <a:ext cx="1918921" cy="81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세력 가입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0B7AF-F60D-47FC-B593-C6A953803E48}"/>
              </a:ext>
            </a:extLst>
          </p:cNvPr>
          <p:cNvSpPr/>
          <p:nvPr/>
        </p:nvSpPr>
        <p:spPr>
          <a:xfrm>
            <a:off x="4903544" y="1561876"/>
            <a:ext cx="1918921" cy="81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공헌도 상승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BC346C-650C-4685-913A-30462D654557}"/>
              </a:ext>
            </a:extLst>
          </p:cNvPr>
          <p:cNvSpPr/>
          <p:nvPr/>
        </p:nvSpPr>
        <p:spPr>
          <a:xfrm>
            <a:off x="6904991" y="2426805"/>
            <a:ext cx="1918921" cy="81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공헌도 소비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DF849-C952-4E9F-945A-9DD0824657C5}"/>
              </a:ext>
            </a:extLst>
          </p:cNvPr>
          <p:cNvSpPr/>
          <p:nvPr/>
        </p:nvSpPr>
        <p:spPr>
          <a:xfrm>
            <a:off x="6979995" y="808038"/>
            <a:ext cx="1918921" cy="81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계급 상승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2ACE6E-8D31-4787-9EF6-FD6E19D288CB}"/>
              </a:ext>
            </a:extLst>
          </p:cNvPr>
          <p:cNvSpPr/>
          <p:nvPr/>
        </p:nvSpPr>
        <p:spPr>
          <a:xfrm>
            <a:off x="9255005" y="2253310"/>
            <a:ext cx="1918921" cy="81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구매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F6216B-2B6A-459D-8545-B31495125F02}"/>
              </a:ext>
            </a:extLst>
          </p:cNvPr>
          <p:cNvSpPr/>
          <p:nvPr/>
        </p:nvSpPr>
        <p:spPr>
          <a:xfrm>
            <a:off x="9255004" y="3241269"/>
            <a:ext cx="1918921" cy="81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구매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125DAF-D0B2-4783-8FD4-F74D378175E0}"/>
              </a:ext>
            </a:extLst>
          </p:cNvPr>
          <p:cNvSpPr/>
          <p:nvPr/>
        </p:nvSpPr>
        <p:spPr>
          <a:xfrm>
            <a:off x="9255006" y="235104"/>
            <a:ext cx="1918921" cy="81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수련장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75794C-C88C-4648-8579-5365D836D47E}"/>
              </a:ext>
            </a:extLst>
          </p:cNvPr>
          <p:cNvSpPr/>
          <p:nvPr/>
        </p:nvSpPr>
        <p:spPr>
          <a:xfrm>
            <a:off x="9255005" y="1207091"/>
            <a:ext cx="1918921" cy="81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특수 상점 이용</a:t>
            </a:r>
          </a:p>
        </p:txBody>
      </p:sp>
    </p:spTree>
    <p:extLst>
      <p:ext uri="{BB962C8B-B14F-4D97-AF65-F5344CB8AC3E}">
        <p14:creationId xmlns:p14="http://schemas.microsoft.com/office/powerpoint/2010/main" val="239319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A92359-B0BA-40DD-B83E-48A3B7E6A178}"/>
              </a:ext>
            </a:extLst>
          </p:cNvPr>
          <p:cNvGrpSpPr/>
          <p:nvPr/>
        </p:nvGrpSpPr>
        <p:grpSpPr>
          <a:xfrm>
            <a:off x="1787780" y="1440937"/>
            <a:ext cx="8616440" cy="1498600"/>
            <a:chOff x="1653296" y="1439032"/>
            <a:chExt cx="8616440" cy="149860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ED3C756-59E9-4378-A48A-546C3A71F51B}"/>
                </a:ext>
              </a:extLst>
            </p:cNvPr>
            <p:cNvGrpSpPr/>
            <p:nvPr/>
          </p:nvGrpSpPr>
          <p:grpSpPr>
            <a:xfrm>
              <a:off x="1653296" y="1440937"/>
              <a:ext cx="1617980" cy="1496695"/>
              <a:chOff x="1439545" y="2680970"/>
              <a:chExt cx="1617980" cy="1496695"/>
            </a:xfrm>
          </p:grpSpPr>
          <p:sp>
            <p:nvSpPr>
              <p:cNvPr id="40" name="사각형: 둥근 대각선 방향 모서리 39">
                <a:extLst>
                  <a:ext uri="{FF2B5EF4-FFF2-40B4-BE49-F238E27FC236}">
                    <a16:creationId xmlns:a16="http://schemas.microsoft.com/office/drawing/2014/main" id="{F01A641A-E172-46B8-BE7F-2434A953C63E}"/>
                  </a:ext>
                </a:extLst>
              </p:cNvPr>
              <p:cNvSpPr/>
              <p:nvPr/>
            </p:nvSpPr>
            <p:spPr>
              <a:xfrm>
                <a:off x="1439545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우호도 상승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A3EEB70-5639-4B88-BE0A-52C79DD074F6}"/>
                  </a:ext>
                </a:extLst>
              </p:cNvPr>
              <p:cNvSpPr/>
              <p:nvPr/>
            </p:nvSpPr>
            <p:spPr>
              <a:xfrm>
                <a:off x="1439545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완료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, </a:t>
                </a: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유물 회수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대화로 우호도 상승</a:t>
                </a:r>
              </a:p>
            </p:txBody>
          </p:sp>
        </p:grpSp>
        <p:sp>
          <p:nvSpPr>
            <p:cNvPr id="42" name="순서도: 병합 41">
              <a:extLst>
                <a:ext uri="{FF2B5EF4-FFF2-40B4-BE49-F238E27FC236}">
                  <a16:creationId xmlns:a16="http://schemas.microsoft.com/office/drawing/2014/main" id="{EF77BEDB-9143-410E-9CE9-9B39D6822FAE}"/>
                </a:ext>
              </a:extLst>
            </p:cNvPr>
            <p:cNvSpPr/>
            <p:nvPr/>
          </p:nvSpPr>
          <p:spPr>
            <a:xfrm rot="16200000">
              <a:off x="3287811" y="1846702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258DED9-25B4-4DCF-82D6-4C86D2DA65AD}"/>
                </a:ext>
              </a:extLst>
            </p:cNvPr>
            <p:cNvGrpSpPr/>
            <p:nvPr/>
          </p:nvGrpSpPr>
          <p:grpSpPr>
            <a:xfrm>
              <a:off x="3992051" y="1440302"/>
              <a:ext cx="1617980" cy="1496695"/>
              <a:chOff x="1439545" y="2680970"/>
              <a:chExt cx="1617980" cy="149669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2359E89C-2646-420F-BD25-603122DC21C7}"/>
                  </a:ext>
                </a:extLst>
              </p:cNvPr>
              <p:cNvSpPr/>
              <p:nvPr/>
            </p:nvSpPr>
            <p:spPr>
              <a:xfrm>
                <a:off x="1439545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세력 가입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3B0B489-6AA1-410C-A47B-A643A6A74E34}"/>
                  </a:ext>
                </a:extLst>
              </p:cNvPr>
              <p:cNvSpPr/>
              <p:nvPr/>
            </p:nvSpPr>
            <p:spPr>
              <a:xfrm>
                <a:off x="1439545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일정 이상의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우호도 보유 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해당 세력에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가입가능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56B7695-6DE5-4F9E-A94B-B2F851284102}"/>
                </a:ext>
              </a:extLst>
            </p:cNvPr>
            <p:cNvGrpSpPr/>
            <p:nvPr/>
          </p:nvGrpSpPr>
          <p:grpSpPr>
            <a:xfrm>
              <a:off x="6313001" y="1439667"/>
              <a:ext cx="1617980" cy="1496695"/>
              <a:chOff x="1439545" y="2680970"/>
              <a:chExt cx="1617980" cy="1496695"/>
            </a:xfrm>
          </p:grpSpPr>
          <p:sp>
            <p:nvSpPr>
              <p:cNvPr id="47" name="사각형: 둥근 대각선 방향 모서리 46">
                <a:extLst>
                  <a:ext uri="{FF2B5EF4-FFF2-40B4-BE49-F238E27FC236}">
                    <a16:creationId xmlns:a16="http://schemas.microsoft.com/office/drawing/2014/main" id="{E7D29C2E-660C-4B56-B825-172183A50778}"/>
                  </a:ext>
                </a:extLst>
              </p:cNvPr>
              <p:cNvSpPr/>
              <p:nvPr/>
            </p:nvSpPr>
            <p:spPr>
              <a:xfrm>
                <a:off x="1439545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공헌도 상승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8398FE6-4D88-4F74-877C-09363FA6C163}"/>
                  </a:ext>
                </a:extLst>
              </p:cNvPr>
              <p:cNvSpPr/>
              <p:nvPr/>
            </p:nvSpPr>
            <p:spPr>
              <a:xfrm>
                <a:off x="1439545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세력에 가입 후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완료 시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공헌도 상승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317884-5171-4DC3-8F32-8FE6A3A5EE5C}"/>
                </a:ext>
              </a:extLst>
            </p:cNvPr>
            <p:cNvGrpSpPr/>
            <p:nvPr/>
          </p:nvGrpSpPr>
          <p:grpSpPr>
            <a:xfrm>
              <a:off x="8651756" y="1439032"/>
              <a:ext cx="1617980" cy="1496695"/>
              <a:chOff x="1439545" y="2680970"/>
              <a:chExt cx="1617980" cy="1496695"/>
            </a:xfrm>
          </p:grpSpPr>
          <p:sp>
            <p:nvSpPr>
              <p:cNvPr id="50" name="사각형: 둥근 대각선 방향 모서리 49">
                <a:extLst>
                  <a:ext uri="{FF2B5EF4-FFF2-40B4-BE49-F238E27FC236}">
                    <a16:creationId xmlns:a16="http://schemas.microsoft.com/office/drawing/2014/main" id="{9196C45D-EF38-4EDA-AAED-6F25EC7A29DF}"/>
                  </a:ext>
                </a:extLst>
              </p:cNvPr>
              <p:cNvSpPr/>
              <p:nvPr/>
            </p:nvSpPr>
            <p:spPr>
              <a:xfrm>
                <a:off x="1439545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계급 상승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6397E3C-35A0-4ECD-B9EE-624E55043EC8}"/>
                  </a:ext>
                </a:extLst>
              </p:cNvPr>
              <p:cNvSpPr/>
              <p:nvPr/>
            </p:nvSpPr>
            <p:spPr>
              <a:xfrm>
                <a:off x="1439545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일정 이상의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공헌도 획득 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계급 상승</a:t>
                </a:r>
              </a:p>
            </p:txBody>
          </p:sp>
        </p:grpSp>
        <p:sp>
          <p:nvSpPr>
            <p:cNvPr id="29" name="순서도: 병합 28">
              <a:extLst>
                <a:ext uri="{FF2B5EF4-FFF2-40B4-BE49-F238E27FC236}">
                  <a16:creationId xmlns:a16="http://schemas.microsoft.com/office/drawing/2014/main" id="{584EBAE3-CF57-4CC6-892C-BD0AC47FFF9E}"/>
                </a:ext>
              </a:extLst>
            </p:cNvPr>
            <p:cNvSpPr/>
            <p:nvPr/>
          </p:nvSpPr>
          <p:spPr>
            <a:xfrm rot="16200000">
              <a:off x="5626566" y="1846702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병합 29">
              <a:extLst>
                <a:ext uri="{FF2B5EF4-FFF2-40B4-BE49-F238E27FC236}">
                  <a16:creationId xmlns:a16="http://schemas.microsoft.com/office/drawing/2014/main" id="{2D58319B-7DC6-4A7F-BD86-FA0100A9E9B9}"/>
                </a:ext>
              </a:extLst>
            </p:cNvPr>
            <p:cNvSpPr/>
            <p:nvPr/>
          </p:nvSpPr>
          <p:spPr>
            <a:xfrm rot="16200000">
              <a:off x="7965321" y="1846702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43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우호도 상승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C040953-B259-45AF-A6F6-4A737A28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42427"/>
              </p:ext>
            </p:extLst>
          </p:nvPr>
        </p:nvGraphicFramePr>
        <p:xfrm>
          <a:off x="5332095" y="1760220"/>
          <a:ext cx="54089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우호도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세력에 관련된 퀘스트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세력 유물 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세력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와 대화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3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우호도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우호도의 기본 값은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우호도의 최대 값은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와 대화로 상승하는 우호도의 최대치는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6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공헌도</a:t>
            </a:r>
            <a:r>
              <a:rPr lang="en-US" altLang="ko-KR" dirty="0"/>
              <a:t> </a:t>
            </a:r>
            <a:r>
              <a:rPr lang="ko-KR" altLang="en-US" dirty="0"/>
              <a:t>상승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124DB5-0E7F-4747-98B2-67AE08B7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04648"/>
              </p:ext>
            </p:extLst>
          </p:nvPr>
        </p:nvGraphicFramePr>
        <p:xfrm>
          <a:off x="6096000" y="1902655"/>
          <a:ext cx="462153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530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세력에 관련된 퀘스트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세력 유물 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기본 값은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최대 값은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99999999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플레이어는 공헌도를 소비하여 아이템이나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등의 보상을 받을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3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Pages>15</Pages>
  <Words>433</Words>
  <Characters>0</Characters>
  <Application>Microsoft Office PowerPoint</Application>
  <DocSecurity>0</DocSecurity>
  <PresentationFormat>와이드스크린</PresentationFormat>
  <Lines>0</Lines>
  <Paragraphs>120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125</cp:revision>
  <dcterms:modified xsi:type="dcterms:W3CDTF">2024-01-25T10:50:05Z</dcterms:modified>
  <cp:version>9.103.97.45139</cp:version>
</cp:coreProperties>
</file>