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5"/>
  </p:notesMasterIdLst>
  <p:sldIdLst>
    <p:sldId id="258" r:id="rId2"/>
    <p:sldId id="266" r:id="rId3"/>
    <p:sldId id="265" r:id="rId4"/>
    <p:sldId id="268" r:id="rId5"/>
    <p:sldId id="273" r:id="rId6"/>
    <p:sldId id="276" r:id="rId7"/>
    <p:sldId id="283" r:id="rId8"/>
    <p:sldId id="277" r:id="rId9"/>
    <p:sldId id="274" r:id="rId10"/>
    <p:sldId id="278" r:id="rId11"/>
    <p:sldId id="280" r:id="rId12"/>
    <p:sldId id="279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114" y="126"/>
      </p:cViewPr>
      <p:guideLst>
        <p:guide orient="horz" pos="2137"/>
        <p:guide pos="3840"/>
        <p:guide orient="horz" pos="730"/>
        <p:guide pos="435"/>
        <p:guide pos="7242"/>
        <p:guide pos="888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73646"/>
              </p:ext>
            </p:extLst>
          </p:nvPr>
        </p:nvGraphicFramePr>
        <p:xfrm>
          <a:off x="2411253" y="1364942"/>
          <a:ext cx="736949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3443317618"/>
                    </a:ext>
                  </a:extLst>
                </a:gridCol>
                <a:gridCol w="6166315">
                  <a:extLst>
                    <a:ext uri="{9D8B030D-6E8A-4147-A177-3AD203B41FA5}">
                      <a16:colId xmlns:a16="http://schemas.microsoft.com/office/drawing/2014/main" val="306268725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살해하거나 적대 세력의 마을에 침입할 경우 부여되는 벌금이다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7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죄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배율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28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{(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* 1 +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2.5} *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 레벨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500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골드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=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233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05188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 등의 죄를 저지를 경우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8344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부여되어 있는 플레이어에게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2704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세력 현상금을 벌금 납부 시설에 납부할 경우 현상금이 사라진다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5759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정파</a:t>
            </a:r>
            <a:r>
              <a:rPr lang="en-US" altLang="ko-KR" dirty="0"/>
              <a:t>/</a:t>
            </a:r>
            <a:r>
              <a:rPr lang="ko-KR" altLang="en-US" dirty="0" err="1"/>
              <a:t>사파</a:t>
            </a:r>
            <a:r>
              <a:rPr lang="ko-KR" altLang="en-US" dirty="0"/>
              <a:t> 세력 현상금 규칙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E4CBF0A-ED0D-48B9-9BFE-1F4D9A7F5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31207"/>
              </p:ext>
            </p:extLst>
          </p:nvPr>
        </p:nvGraphicFramePr>
        <p:xfrm>
          <a:off x="3658868" y="4324635"/>
          <a:ext cx="4874261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018">
                  <a:extLst>
                    <a:ext uri="{9D8B030D-6E8A-4147-A177-3AD203B41FA5}">
                      <a16:colId xmlns:a16="http://schemas.microsoft.com/office/drawing/2014/main" val="1825866382"/>
                    </a:ext>
                  </a:extLst>
                </a:gridCol>
                <a:gridCol w="3083243">
                  <a:extLst>
                    <a:ext uri="{9D8B030D-6E8A-4147-A177-3AD203B41FA5}">
                      <a16:colId xmlns:a16="http://schemas.microsoft.com/office/drawing/2014/main" val="16583097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벌금 납부 시설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벌금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모든 종류의 벌금을 납부할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9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분타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정파 세력의 벌금을 납부할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5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지부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세력의 벌금을 납부할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22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48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232692"/>
              </p:ext>
            </p:extLst>
          </p:nvPr>
        </p:nvGraphicFramePr>
        <p:xfrm>
          <a:off x="2340610" y="1907254"/>
          <a:ext cx="75107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잔존세력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하오문과 관련되어 있는 은둔 중인 고수들이다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이상의 하오문의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 달성한 상태에서 공헌도를 소비하여 은둔 고수들의 정보를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얻을 수 있는 정보는 은둔 중인 지역과 이름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사용 무공 등이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은둔 고수와 접촉할 경우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히든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퀘스트를 수행할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해당 퀘스트를 완료할 경우 해당 고수의 무공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잔존세력 규칙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BF57EF72-1EF7-44E5-BC09-95A82F8BD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21243"/>
              </p:ext>
            </p:extLst>
          </p:nvPr>
        </p:nvGraphicFramePr>
        <p:xfrm>
          <a:off x="3740626" y="3962332"/>
          <a:ext cx="471074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93">
                  <a:extLst>
                    <a:ext uri="{9D8B030D-6E8A-4147-A177-3AD203B41FA5}">
                      <a16:colId xmlns:a16="http://schemas.microsoft.com/office/drawing/2014/main" val="1825866382"/>
                    </a:ext>
                  </a:extLst>
                </a:gridCol>
                <a:gridCol w="3754755">
                  <a:extLst>
                    <a:ext uri="{9D8B030D-6E8A-4147-A177-3AD203B41FA5}">
                      <a16:colId xmlns:a16="http://schemas.microsoft.com/office/drawing/2014/main" val="16583097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은둔 고수 예시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7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철마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사망한 것으로 알려진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대마두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9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백진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실종된 것으로 알려진 전대 화산파의 장문인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5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검귀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검술의 극에 도달한 무인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2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당소소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멸문한 아미파의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324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남궁서한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멸족된 남궁세가의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926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145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484364"/>
              </p:ext>
            </p:extLst>
          </p:nvPr>
        </p:nvGraphicFramePr>
        <p:xfrm>
          <a:off x="2340610" y="1338308"/>
          <a:ext cx="751078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주기적으로 적대적 암살자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보내는 세력이다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레벨은 플레이어 레벨에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숫자는 플레이어의 정파 세력 우호도와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우호도의 합에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암살자는 플레이어 근처에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없을 경우 찾아온다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구역별로 지부가 존재한다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숫자의 암살자를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위치에 대한 단서를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96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우두머리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8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파괴시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골드 및 다양한 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12829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살막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12B0CBD7-780C-4128-850C-1A8D56CF9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301134"/>
              </p:ext>
            </p:extLst>
          </p:nvPr>
        </p:nvGraphicFramePr>
        <p:xfrm>
          <a:off x="2609373" y="4188460"/>
          <a:ext cx="6973253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1825866382"/>
                    </a:ext>
                  </a:extLst>
                </a:gridCol>
                <a:gridCol w="3230880">
                  <a:extLst>
                    <a:ext uri="{9D8B030D-6E8A-4147-A177-3AD203B41FA5}">
                      <a16:colId xmlns:a16="http://schemas.microsoft.com/office/drawing/2014/main" val="1658309783"/>
                    </a:ext>
                  </a:extLst>
                </a:gridCol>
                <a:gridCol w="2622868">
                  <a:extLst>
                    <a:ext uri="{9D8B030D-6E8A-4147-A177-3AD203B41FA5}">
                      <a16:colId xmlns:a16="http://schemas.microsoft.com/office/drawing/2014/main" val="220423973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위치 단서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 의뢰서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암살에 관련된 정보들이 적혀 있는 종이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암살을 의뢰한 사람에 이름이 적혀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암살을 의뢰한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를 찾아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살막의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끄나풀을 찾을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9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암살자의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암살자가 입고 있던 장비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의뢰하여 정보를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5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방어구의 출처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방어구를 구할 수 있는 지역이 표시된 종이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장비들을 얻을 수 있는 지역들이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표시된 종이로 서로 겹치는 지역을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대조하여 대략적인 위치를 알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2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무기의 출처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무기를 구할 수 있는 지역이 표시된 종이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324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050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AD63A96-AB17-4395-879C-11C597B15CDA}"/>
              </a:ext>
            </a:extLst>
          </p:cNvPr>
          <p:cNvSpPr/>
          <p:nvPr/>
        </p:nvSpPr>
        <p:spPr>
          <a:xfrm>
            <a:off x="1911662" y="1479933"/>
            <a:ext cx="8371858" cy="2772472"/>
          </a:xfrm>
          <a:prstGeom prst="roundRect">
            <a:avLst>
              <a:gd name="adj" fmla="val 442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무림 세력 우호도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86057C-D446-41C1-909B-AA753930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68322"/>
              </p:ext>
            </p:extLst>
          </p:nvPr>
        </p:nvGraphicFramePr>
        <p:xfrm>
          <a:off x="2033589" y="1835414"/>
          <a:ext cx="8128008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7">
                  <a:extLst>
                    <a:ext uri="{9D8B030D-6E8A-4147-A177-3AD203B41FA5}">
                      <a16:colId xmlns:a16="http://schemas.microsoft.com/office/drawing/2014/main" val="57238756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11083166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3573058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64615997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8739273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47880758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70343439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18080416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96243125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82161918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99910539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69413344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12844294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62557820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8657580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31832769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96624845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06177505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7172670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47314840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10906074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5576352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02373395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737292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757545"/>
                  </a:ext>
                </a:extLst>
              </a:tr>
              <a:tr h="0">
                <a:tc gridSpan="24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50000">
                          <a:srgbClr val="A6A6A6"/>
                        </a:gs>
                        <a:gs pos="0">
                          <a:schemeClr val="accent1"/>
                        </a:gs>
                        <a:gs pos="100000">
                          <a:srgbClr val="990000"/>
                        </a:gs>
                      </a:gsLst>
                      <a:lin ang="108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A6A6A6"/>
                        </a:gs>
                        <a:gs pos="100000">
                          <a:schemeClr val="accent1"/>
                        </a:gs>
                      </a:gsLst>
                      <a:lin ang="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01608"/>
                  </a:ext>
                </a:extLst>
              </a:tr>
              <a:tr h="151851">
                <a:tc gridSpan="10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우호 상태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중립 상태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정파 우호 상태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28392"/>
                  </a:ext>
                </a:extLst>
              </a:tr>
            </a:tbl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EEC8070-4AED-4C46-A1A9-F286D967D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26215"/>
              </p:ext>
            </p:extLst>
          </p:nvPr>
        </p:nvGraphicFramePr>
        <p:xfrm>
          <a:off x="2036767" y="2455303"/>
          <a:ext cx="8128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62933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279542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92127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93230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67982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2163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세력 우호도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nnn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미가입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n/100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430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미가입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433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미가입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지파장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미가입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74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정보원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대제자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9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미가입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수습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77702"/>
                  </a:ext>
                </a:extLst>
              </a:tr>
            </a:tbl>
          </a:graphicData>
        </a:graphic>
      </p:graphicFrame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E599C78-68F9-4802-8735-1C1E789D68FF}"/>
              </a:ext>
            </a:extLst>
          </p:cNvPr>
          <p:cNvSpPr/>
          <p:nvPr/>
        </p:nvSpPr>
        <p:spPr>
          <a:xfrm>
            <a:off x="6023720" y="1705796"/>
            <a:ext cx="150920" cy="389527"/>
          </a:xfrm>
          <a:prstGeom prst="downArrow">
            <a:avLst>
              <a:gd name="adj1" fmla="val 100000"/>
              <a:gd name="adj2" fmla="val 10301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63DD200-37C4-4F0F-B38C-80AC48484C8A}"/>
              </a:ext>
            </a:extLst>
          </p:cNvPr>
          <p:cNvSpPr/>
          <p:nvPr/>
        </p:nvSpPr>
        <p:spPr>
          <a:xfrm>
            <a:off x="9691292" y="1427078"/>
            <a:ext cx="677661" cy="209957"/>
          </a:xfrm>
          <a:prstGeom prst="roundRect">
            <a:avLst>
              <a:gd name="adj" fmla="val 1253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ESC </a:t>
            </a:r>
            <a:r>
              <a:rPr lang="ko-KR" altLang="en-US" sz="8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58C099B-2D1C-40CE-9969-C49FD1517D24}"/>
              </a:ext>
            </a:extLst>
          </p:cNvPr>
          <p:cNvSpPr/>
          <p:nvPr/>
        </p:nvSpPr>
        <p:spPr>
          <a:xfrm>
            <a:off x="1826229" y="1427077"/>
            <a:ext cx="1017803" cy="209958"/>
          </a:xfrm>
          <a:prstGeom prst="roundRect">
            <a:avLst>
              <a:gd name="adj" fmla="val 1253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세력 우호도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B0CAD-2AFC-4FE4-97A7-9890533FC574}"/>
              </a:ext>
            </a:extLst>
          </p:cNvPr>
          <p:cNvSpPr/>
          <p:nvPr/>
        </p:nvSpPr>
        <p:spPr>
          <a:xfrm>
            <a:off x="1743804" y="1331466"/>
            <a:ext cx="1189005" cy="4011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A02C38-6868-42FA-8CA2-AB933169C013}"/>
              </a:ext>
            </a:extLst>
          </p:cNvPr>
          <p:cNvSpPr/>
          <p:nvPr/>
        </p:nvSpPr>
        <p:spPr>
          <a:xfrm>
            <a:off x="9608865" y="1331466"/>
            <a:ext cx="842514" cy="4011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4FFF8-31DD-4C52-BE5E-11ACCDFB3C00}"/>
              </a:ext>
            </a:extLst>
          </p:cNvPr>
          <p:cNvSpPr/>
          <p:nvPr/>
        </p:nvSpPr>
        <p:spPr>
          <a:xfrm>
            <a:off x="1950479" y="1771213"/>
            <a:ext cx="8294223" cy="68409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A41BBB-68D4-45A9-BCFF-6F560E7FE185}"/>
              </a:ext>
            </a:extLst>
          </p:cNvPr>
          <p:cNvSpPr/>
          <p:nvPr/>
        </p:nvSpPr>
        <p:spPr>
          <a:xfrm>
            <a:off x="5942338" y="1589260"/>
            <a:ext cx="337353" cy="5765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2D212B-E6A6-4F02-9DC4-6FDF0544B75F}"/>
              </a:ext>
            </a:extLst>
          </p:cNvPr>
          <p:cNvSpPr/>
          <p:nvPr/>
        </p:nvSpPr>
        <p:spPr>
          <a:xfrm>
            <a:off x="3145872" y="2506273"/>
            <a:ext cx="1367162" cy="1949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9D69ED-01E6-44DB-A6D0-1E9007C9C413}"/>
              </a:ext>
            </a:extLst>
          </p:cNvPr>
          <p:cNvSpPr/>
          <p:nvPr/>
        </p:nvSpPr>
        <p:spPr>
          <a:xfrm>
            <a:off x="3287914" y="2754119"/>
            <a:ext cx="1136343" cy="2225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F92426-9938-4B5E-88BD-8D81BD42D311}"/>
              </a:ext>
            </a:extLst>
          </p:cNvPr>
          <p:cNvSpPr/>
          <p:nvPr/>
        </p:nvSpPr>
        <p:spPr>
          <a:xfrm>
            <a:off x="1970299" y="2464444"/>
            <a:ext cx="8254582" cy="16947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357A174-CB80-4471-B330-8B65062BEE42}"/>
              </a:ext>
            </a:extLst>
          </p:cNvPr>
          <p:cNvSpPr>
            <a:spLocks noChangeAspect="1"/>
          </p:cNvSpPr>
          <p:nvPr/>
        </p:nvSpPr>
        <p:spPr>
          <a:xfrm>
            <a:off x="1576290" y="1199683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3A9196-BDA6-4A6C-828A-35E85FCEDC72}"/>
              </a:ext>
            </a:extLst>
          </p:cNvPr>
          <p:cNvSpPr>
            <a:spLocks noChangeAspect="1"/>
          </p:cNvSpPr>
          <p:nvPr/>
        </p:nvSpPr>
        <p:spPr>
          <a:xfrm>
            <a:off x="9482564" y="1193810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FF094F4-85C8-41C7-9576-8172FA20B115}"/>
              </a:ext>
            </a:extLst>
          </p:cNvPr>
          <p:cNvSpPr>
            <a:spLocks noChangeAspect="1"/>
          </p:cNvSpPr>
          <p:nvPr/>
        </p:nvSpPr>
        <p:spPr>
          <a:xfrm>
            <a:off x="5785746" y="1465292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BDFC606-13B3-484B-8BCD-A3E03C102691}"/>
              </a:ext>
            </a:extLst>
          </p:cNvPr>
          <p:cNvSpPr>
            <a:spLocks noChangeAspect="1"/>
          </p:cNvSpPr>
          <p:nvPr/>
        </p:nvSpPr>
        <p:spPr>
          <a:xfrm>
            <a:off x="1851151" y="1667330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666A565-E3E2-433D-9E4E-EA88AD232AD3}"/>
              </a:ext>
            </a:extLst>
          </p:cNvPr>
          <p:cNvSpPr>
            <a:spLocks noChangeAspect="1"/>
          </p:cNvSpPr>
          <p:nvPr/>
        </p:nvSpPr>
        <p:spPr>
          <a:xfrm>
            <a:off x="1875087" y="2430095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8D83C7F-4F0E-4A1B-BEF8-DFBCCDD567E0}"/>
              </a:ext>
            </a:extLst>
          </p:cNvPr>
          <p:cNvSpPr>
            <a:spLocks noChangeAspect="1"/>
          </p:cNvSpPr>
          <p:nvPr/>
        </p:nvSpPr>
        <p:spPr>
          <a:xfrm>
            <a:off x="2893270" y="2466658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3D8087A-A8C4-4A59-93E8-1DC66B181C66}"/>
              </a:ext>
            </a:extLst>
          </p:cNvPr>
          <p:cNvSpPr>
            <a:spLocks noChangeAspect="1"/>
          </p:cNvSpPr>
          <p:nvPr/>
        </p:nvSpPr>
        <p:spPr>
          <a:xfrm>
            <a:off x="3035312" y="2744086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endParaRPr lang="ko-KR" altLang="en-US" sz="1100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E26FCFC8-4A33-478E-B941-45D150056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60305"/>
              </p:ext>
            </p:extLst>
          </p:nvPr>
        </p:nvGraphicFramePr>
        <p:xfrm>
          <a:off x="3168106" y="4378640"/>
          <a:ext cx="588581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93">
                  <a:extLst>
                    <a:ext uri="{9D8B030D-6E8A-4147-A177-3AD203B41FA5}">
                      <a16:colId xmlns:a16="http://schemas.microsoft.com/office/drawing/2014/main" val="2767258754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3752503120"/>
                    </a:ext>
                  </a:extLst>
                </a:gridCol>
                <a:gridCol w="4153218">
                  <a:extLst>
                    <a:ext uri="{9D8B030D-6E8A-4147-A177-3AD203B41FA5}">
                      <a16:colId xmlns:a16="http://schemas.microsoft.com/office/drawing/2014/main" val="1198481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창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02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닫기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닫기 버튼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좌클릭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esc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키로 활성화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88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세력 우호도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세력 우호도를 위치로 보여준다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180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28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정리표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플레이어의 우호도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정리표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888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플레이어의 세력 우호도를 숫자로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515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플레이어의 우호도 상태를 텍스트로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0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각 문파에서 플레이어의 계급을 표기함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788143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1CDE8D74-99BC-409C-8929-8815C2DD3696}"/>
              </a:ext>
            </a:extLst>
          </p:cNvPr>
          <p:cNvSpPr/>
          <p:nvPr/>
        </p:nvSpPr>
        <p:spPr>
          <a:xfrm>
            <a:off x="5054238" y="2486686"/>
            <a:ext cx="2092290" cy="15879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1AA90F9-085E-4B36-8870-C487BE266939}"/>
              </a:ext>
            </a:extLst>
          </p:cNvPr>
          <p:cNvSpPr>
            <a:spLocks noChangeAspect="1"/>
          </p:cNvSpPr>
          <p:nvPr/>
        </p:nvSpPr>
        <p:spPr>
          <a:xfrm>
            <a:off x="4924767" y="2360385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762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04484"/>
              </p:ext>
            </p:extLst>
          </p:nvPr>
        </p:nvGraphicFramePr>
        <p:xfrm>
          <a:off x="1409700" y="2362200"/>
          <a:ext cx="900918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세력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성향에 따라서 구분되는 문파들의 모임으로 플레이어가 소속된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따라 정해진다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플레이어의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종합한 세력 우호도에 따라 마을이나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등의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종류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AFCCC37-269E-416A-B209-66217195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97242"/>
              </p:ext>
            </p:extLst>
          </p:nvPr>
        </p:nvGraphicFramePr>
        <p:xfrm>
          <a:off x="2597308" y="1515792"/>
          <a:ext cx="6997383" cy="414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35">
                <a:tc rowSpan="10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 dirty="0">
                          <a:solidFill>
                            <a:schemeClr val="tx1"/>
                          </a:solidFill>
                        </a:rPr>
                        <a:t>무림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정파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정보력을 가진 봉법과 장법, 권법을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강하고 빠른 권법과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부드럽고 유연한 연계를 주로 하는 검법을 주로 사용한다.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곤륜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경공을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사파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마공을 사용하는 마인들의 집단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좌도방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하지 않는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잔존세력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전쟁으로 생존하고 은둔한 고수들.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전쟁에서 요괴에게 복종한 암살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관계도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5BF5D7-A4D9-4AC5-96ED-14A078A49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33" y="1158875"/>
            <a:ext cx="5508651" cy="57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8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규칙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E7F31A-D1D8-45C9-A851-91AAF544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01500"/>
              </p:ext>
            </p:extLst>
          </p:nvPr>
        </p:nvGraphicFramePr>
        <p:xfrm>
          <a:off x="1404302" y="1182907"/>
          <a:ext cx="9335136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838">
                  <a:extLst>
                    <a:ext uri="{9D8B030D-6E8A-4147-A177-3AD203B41FA5}">
                      <a16:colId xmlns:a16="http://schemas.microsoft.com/office/drawing/2014/main" val="2559863222"/>
                    </a:ext>
                  </a:extLst>
                </a:gridCol>
                <a:gridCol w="849866">
                  <a:extLst>
                    <a:ext uri="{9D8B030D-6E8A-4147-A177-3AD203B41FA5}">
                      <a16:colId xmlns:a16="http://schemas.microsoft.com/office/drawing/2014/main" val="211670133"/>
                    </a:ext>
                  </a:extLst>
                </a:gridCol>
                <a:gridCol w="677725">
                  <a:extLst>
                    <a:ext uri="{9D8B030D-6E8A-4147-A177-3AD203B41FA5}">
                      <a16:colId xmlns:a16="http://schemas.microsoft.com/office/drawing/2014/main" val="824759966"/>
                    </a:ext>
                  </a:extLst>
                </a:gridCol>
                <a:gridCol w="1040283">
                  <a:extLst>
                    <a:ext uri="{9D8B030D-6E8A-4147-A177-3AD203B41FA5}">
                      <a16:colId xmlns:a16="http://schemas.microsoft.com/office/drawing/2014/main" val="2615052648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2468589572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1395715398"/>
                    </a:ext>
                  </a:extLst>
                </a:gridCol>
              </a:tblGrid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세력 우호도 란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6768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 우호도를 종합하여 계산한 우호도 이다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잔존 세력의 우호도는 계산에서 제외된다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세력 우호도 최소치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-120,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최대치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+120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743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76012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별 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410898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-120 ~ -20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-21 ~ + 21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+20 ~ +120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55313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3071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80747"/>
                  </a:ext>
                </a:extLst>
              </a:tr>
              <a:tr h="1297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만파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43044"/>
                  </a:ext>
                </a:extLst>
              </a:tr>
              <a:tr h="12970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개방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소림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무당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화산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종남 우호도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) / 5 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0.5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1) / 5 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세력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3756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9406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0298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3805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87934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29381"/>
                  </a:ext>
                </a:extLst>
              </a:tr>
              <a:tr h="12970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2.75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78499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56016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0.5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6220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6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8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특수 시설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20B1BAA4-051B-4534-BC04-42C63CC07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370546"/>
              </p:ext>
            </p:extLst>
          </p:nvPr>
        </p:nvGraphicFramePr>
        <p:xfrm>
          <a:off x="3433365" y="1770667"/>
          <a:ext cx="532526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05">
                  <a:extLst>
                    <a:ext uri="{9D8B030D-6E8A-4147-A177-3AD203B41FA5}">
                      <a16:colId xmlns:a16="http://schemas.microsoft.com/office/drawing/2014/main" val="2422316135"/>
                    </a:ext>
                  </a:extLst>
                </a:gridCol>
                <a:gridCol w="4345464">
                  <a:extLst>
                    <a:ext uri="{9D8B030D-6E8A-4147-A177-3AD203B41FA5}">
                      <a16:colId xmlns:a16="http://schemas.microsoft.com/office/drawing/2014/main" val="404814680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특수 시설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05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무공들이 적혀 있는 비서들이 보관된 장소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공헌도를 소비하여 비서들을 대여하여 무공을 배울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025423"/>
                  </a:ext>
                </a:extLst>
              </a:tr>
              <a:tr h="19431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영약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제조실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영약들을 만드는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제조실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공헌도나 골드를 소비하여 영약을 구매하거나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정해진 재료들을 조합하여 영약을 만들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891922"/>
                  </a:ext>
                </a:extLst>
              </a:tr>
              <a:tr h="1295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병창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다양한 무기를 보관하고 있는 창고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공헌도나 골드를 소비하여 무기를 구매할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9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수련장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116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폐관 수련장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540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37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805547"/>
              </p:ext>
            </p:extLst>
          </p:nvPr>
        </p:nvGraphicFramePr>
        <p:xfrm>
          <a:off x="2136616" y="2194560"/>
          <a:ext cx="791559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우호 상태일 경우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마을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및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에게 적대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상태일 경우 정파 세력 마을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및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에게 적대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사파에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소속된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적대 상태 플레이어를 발견할 경우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7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적대 세력 마을에 침입하고 일정 시간이 지났을 경우 마을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수색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05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플레이어를 찾아 마을을 돌아다닌다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06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플레이어를 발견할 경우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347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적대 상태의 플레이어에게 공격 받거나 가까이 다가갈 경우 플레이어를 공격한다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422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일정 시간 이상 전투할 경우 동료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들을 다수 부른다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6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플레이어와 대화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거래 등의 상호작용을 할 수 없다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78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</a:t>
            </a:r>
            <a:r>
              <a:rPr lang="en-US" altLang="ko-KR" dirty="0"/>
              <a:t>NPC </a:t>
            </a:r>
            <a:r>
              <a:rPr lang="ko-KR" altLang="en-US" dirty="0"/>
              <a:t>반응 규칙</a:t>
            </a:r>
          </a:p>
        </p:txBody>
      </p:sp>
    </p:spTree>
    <p:extLst>
      <p:ext uri="{BB962C8B-B14F-4D97-AF65-F5344CB8AC3E}">
        <p14:creationId xmlns:p14="http://schemas.microsoft.com/office/powerpoint/2010/main" val="72670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5445"/>
              </p:ext>
            </p:extLst>
          </p:nvPr>
        </p:nvGraphicFramePr>
        <p:xfrm>
          <a:off x="1607661" y="2020888"/>
          <a:ext cx="896810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상태의 플레이어는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양쪽 세력에 마을에 자유롭게 드나들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특수한 장비 아이템을 장착하는 것으로 세력 우호도를 조절하여 중립 상태가 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시간 동안 특정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으로 만드는 소비 아이템이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마교와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혈교는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활성화시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적대 세력에게 일정량 감출 수 있는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ON/OFF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형태의 패시브 스킬을 배울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220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사파에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소속된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중립 상태의 플레이어의 공격을 받을 경우 일정시간 동안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3645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중립 상태 규칙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B323EF9-CA3D-46F4-95C5-88C76E5F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37805"/>
              </p:ext>
            </p:extLst>
          </p:nvPr>
        </p:nvGraphicFramePr>
        <p:xfrm>
          <a:off x="1746249" y="3530879"/>
          <a:ext cx="8690928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05">
                  <a:extLst>
                    <a:ext uri="{9D8B030D-6E8A-4147-A177-3AD203B41FA5}">
                      <a16:colId xmlns:a16="http://schemas.microsoft.com/office/drawing/2014/main" val="2422316135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399140447"/>
                    </a:ext>
                  </a:extLst>
                </a:gridCol>
                <a:gridCol w="6067743">
                  <a:extLst>
                    <a:ext uri="{9D8B030D-6E8A-4147-A177-3AD203B41FA5}">
                      <a16:colId xmlns:a16="http://schemas.microsoft.com/office/drawing/2014/main" val="12926984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우호도를 감추는 아이템 예시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0525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소비 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>
                          <a:solidFill>
                            <a:schemeClr val="tx1"/>
                          </a:solidFill>
                        </a:rPr>
                        <a:t>기를 억제하는 약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복용하는 것으로 일정 시간 동안 특정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기를 감출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0254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기를 먹는 부적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활성화 하는 것으로 일정 시간 동안 특정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기를 감출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재사용이 가능하다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33604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허름한 망토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가장 보편적인 변장 도구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우호도를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 가깝게 조절할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경계도가 조금 증가한다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149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변장용 가면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가장 보편적인 변장 도구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우호도를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 가깝게 조절할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경계도가 조금 증가한다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395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혈기 억제 장신구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혈교의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혈기를 감출 수 있는 도구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64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패시브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혈기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몸에서 나오는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혈기를 제어 하여 감춘다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30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Pages>17</Pages>
  <Words>1250</Words>
  <Characters>0</Characters>
  <Application>Microsoft Office PowerPoint</Application>
  <DocSecurity>0</DocSecurity>
  <PresentationFormat>와이드스크린</PresentationFormat>
  <Lines>0</Lines>
  <Paragraphs>273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세력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221</cp:revision>
  <dcterms:modified xsi:type="dcterms:W3CDTF">2024-01-30T10:49:16Z</dcterms:modified>
  <cp:version>9.103.97.45139</cp:version>
</cp:coreProperties>
</file>