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7"/>
  </p:notesMasterIdLst>
  <p:sldIdLst>
    <p:sldId id="258" r:id="rId2"/>
    <p:sldId id="266" r:id="rId3"/>
    <p:sldId id="267" r:id="rId4"/>
    <p:sldId id="269" r:id="rId5"/>
    <p:sldId id="272" r:id="rId6"/>
    <p:sldId id="270" r:id="rId7"/>
    <p:sldId id="271" r:id="rId8"/>
    <p:sldId id="273" r:id="rId9"/>
    <p:sldId id="274" r:id="rId10"/>
    <p:sldId id="275" r:id="rId11"/>
    <p:sldId id="315" r:id="rId12"/>
    <p:sldId id="316" r:id="rId13"/>
    <p:sldId id="317" r:id="rId14"/>
    <p:sldId id="324" r:id="rId15"/>
    <p:sldId id="318" r:id="rId16"/>
    <p:sldId id="325" r:id="rId17"/>
    <p:sldId id="319" r:id="rId18"/>
    <p:sldId id="326" r:id="rId19"/>
    <p:sldId id="320" r:id="rId20"/>
    <p:sldId id="327" r:id="rId21"/>
    <p:sldId id="321" r:id="rId22"/>
    <p:sldId id="328" r:id="rId23"/>
    <p:sldId id="322" r:id="rId24"/>
    <p:sldId id="329" r:id="rId25"/>
    <p:sldId id="330" r:id="rId26"/>
    <p:sldId id="331" r:id="rId27"/>
    <p:sldId id="332" r:id="rId28"/>
    <p:sldId id="339" r:id="rId29"/>
    <p:sldId id="340" r:id="rId30"/>
    <p:sldId id="341" r:id="rId31"/>
    <p:sldId id="337" r:id="rId32"/>
    <p:sldId id="338" r:id="rId33"/>
    <p:sldId id="333" r:id="rId34"/>
    <p:sldId id="334" r:id="rId35"/>
    <p:sldId id="345" r:id="rId36"/>
    <p:sldId id="336" r:id="rId37"/>
    <p:sldId id="346" r:id="rId38"/>
    <p:sldId id="347" r:id="rId39"/>
    <p:sldId id="348" r:id="rId40"/>
    <p:sldId id="342" r:id="rId41"/>
    <p:sldId id="343" r:id="rId42"/>
    <p:sldId id="344" r:id="rId43"/>
    <p:sldId id="349" r:id="rId44"/>
    <p:sldId id="350" r:id="rId45"/>
    <p:sldId id="351" r:id="rId46"/>
    <p:sldId id="358" r:id="rId47"/>
    <p:sldId id="354" r:id="rId48"/>
    <p:sldId id="355" r:id="rId49"/>
    <p:sldId id="352" r:id="rId50"/>
    <p:sldId id="353" r:id="rId51"/>
    <p:sldId id="359" r:id="rId52"/>
    <p:sldId id="360" r:id="rId53"/>
    <p:sldId id="361" r:id="rId54"/>
    <p:sldId id="356" r:id="rId55"/>
    <p:sldId id="357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92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95959"/>
    <a:srgbClr val="A6A6A6"/>
    <a:srgbClr val="D0CEC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3" autoAdjust="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900" y="108"/>
      </p:cViewPr>
      <p:guideLst>
        <p:guide orient="horz" pos="2160"/>
        <p:guide pos="3840"/>
        <p:guide orient="horz" pos="730"/>
        <p:guide pos="435"/>
        <p:guide pos="7242"/>
        <p:guide pos="892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0407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설명 창</a:t>
            </a:r>
          </a:p>
        </p:txBody>
      </p:sp>
      <p:graphicFrame>
        <p:nvGraphicFramePr>
          <p:cNvPr id="40" name="표 507">
            <a:extLst>
              <a:ext uri="{FF2B5EF4-FFF2-40B4-BE49-F238E27FC236}">
                <a16:creationId xmlns:a16="http://schemas.microsoft.com/office/drawing/2014/main" id="{DB85CE5F-7F77-4518-A410-38DE3FE5D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94632"/>
              </p:ext>
            </p:extLst>
          </p:nvPr>
        </p:nvGraphicFramePr>
        <p:xfrm>
          <a:off x="6555421" y="2205888"/>
          <a:ext cx="494125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914843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268319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설명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효과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추가 효과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비용 및 쿨 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사용 시 소비되는 자원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재사용 대기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3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스킬이 활성화 되지 않은 상태에서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나오는 팝업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23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습득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습득을 위해 필요한 조건들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시 필요한 스킬 포인트가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표기 되어 있는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C7CEAD5-96F0-46A0-9BE7-2FCF45DEF764}"/>
              </a:ext>
            </a:extLst>
          </p:cNvPr>
          <p:cNvGrpSpPr/>
          <p:nvPr/>
        </p:nvGrpSpPr>
        <p:grpSpPr>
          <a:xfrm>
            <a:off x="386033" y="1662527"/>
            <a:ext cx="5477089" cy="3611229"/>
            <a:chOff x="386033" y="1662527"/>
            <a:chExt cx="5477089" cy="3611229"/>
          </a:xfrm>
        </p:grpSpPr>
        <p:sp>
          <p:nvSpPr>
            <p:cNvPr id="502" name="사각형: 잘린 한쪽 모서리 501">
              <a:extLst>
                <a:ext uri="{FF2B5EF4-FFF2-40B4-BE49-F238E27FC236}">
                  <a16:creationId xmlns:a16="http://schemas.microsoft.com/office/drawing/2014/main" id="{83F8C32F-7DE7-4C31-874E-CEE188FCA9A2}"/>
                </a:ext>
              </a:extLst>
            </p:cNvPr>
            <p:cNvSpPr/>
            <p:nvPr/>
          </p:nvSpPr>
          <p:spPr>
            <a:xfrm flipH="1">
              <a:off x="799741" y="3920045"/>
              <a:ext cx="4970951" cy="1155668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사각형: 잘린 한쪽 모서리 488">
              <a:extLst>
                <a:ext uri="{FF2B5EF4-FFF2-40B4-BE49-F238E27FC236}">
                  <a16:creationId xmlns:a16="http://schemas.microsoft.com/office/drawing/2014/main" id="{49583D3A-8DFC-4CE6-BADD-76051AB3186C}"/>
                </a:ext>
              </a:extLst>
            </p:cNvPr>
            <p:cNvSpPr/>
            <p:nvPr/>
          </p:nvSpPr>
          <p:spPr>
            <a:xfrm flipH="1">
              <a:off x="799742" y="1784360"/>
              <a:ext cx="4970951" cy="20331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사각형: 둥근 모서리 486">
              <a:extLst>
                <a:ext uri="{FF2B5EF4-FFF2-40B4-BE49-F238E27FC236}">
                  <a16:creationId xmlns:a16="http://schemas.microsoft.com/office/drawing/2014/main" id="{7D597A2C-D8C0-4217-98A2-FC98CF5C7686}"/>
                </a:ext>
              </a:extLst>
            </p:cNvPr>
            <p:cNvSpPr/>
            <p:nvPr/>
          </p:nvSpPr>
          <p:spPr>
            <a:xfrm>
              <a:off x="1163135" y="2081015"/>
              <a:ext cx="720000" cy="720000"/>
            </a:xfrm>
            <a:prstGeom prst="roundRect">
              <a:avLst>
                <a:gd name="adj" fmla="val 1300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사각형: 잘린 한쪽 모서리 493">
              <a:extLst>
                <a:ext uri="{FF2B5EF4-FFF2-40B4-BE49-F238E27FC236}">
                  <a16:creationId xmlns:a16="http://schemas.microsoft.com/office/drawing/2014/main" id="{F7556DD6-278B-4EBD-A93D-9536E33C4387}"/>
                </a:ext>
              </a:extLst>
            </p:cNvPr>
            <p:cNvSpPr/>
            <p:nvPr/>
          </p:nvSpPr>
          <p:spPr>
            <a:xfrm flipV="1">
              <a:off x="799743" y="1698306"/>
              <a:ext cx="1639766" cy="305758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A3F393F-730C-4431-A2A3-6CAC967E4C86}"/>
                </a:ext>
              </a:extLst>
            </p:cNvPr>
            <p:cNvSpPr txBox="1"/>
            <p:nvPr/>
          </p:nvSpPr>
          <p:spPr>
            <a:xfrm>
              <a:off x="908220" y="1681801"/>
              <a:ext cx="1639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칠매검</a:t>
              </a:r>
              <a:r>
                <a:rPr lang="en-US" altLang="ko-KR" dirty="0"/>
                <a:t>-</a:t>
              </a:r>
              <a:r>
                <a:rPr lang="ko-KR" altLang="en-US" dirty="0"/>
                <a:t>기초</a:t>
              </a:r>
            </a:p>
          </p:txBody>
        </p:sp>
        <p:sp>
          <p:nvSpPr>
            <p:cNvPr id="496" name="사각형: 둥근 모서리 495">
              <a:extLst>
                <a:ext uri="{FF2B5EF4-FFF2-40B4-BE49-F238E27FC236}">
                  <a16:creationId xmlns:a16="http://schemas.microsoft.com/office/drawing/2014/main" id="{89CBA46D-D971-4A24-976A-A1170A7BB563}"/>
                </a:ext>
              </a:extLst>
            </p:cNvPr>
            <p:cNvSpPr/>
            <p:nvPr/>
          </p:nvSpPr>
          <p:spPr>
            <a:xfrm>
              <a:off x="5015230" y="1695999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97" name="사각형: 둥근 모서리 496">
              <a:extLst>
                <a:ext uri="{FF2B5EF4-FFF2-40B4-BE49-F238E27FC236}">
                  <a16:creationId xmlns:a16="http://schemas.microsoft.com/office/drawing/2014/main" id="{C4470CA3-AD20-4F65-8F35-4DF714E2EB39}"/>
                </a:ext>
              </a:extLst>
            </p:cNvPr>
            <p:cNvSpPr/>
            <p:nvPr/>
          </p:nvSpPr>
          <p:spPr>
            <a:xfrm>
              <a:off x="4906162" y="4921211"/>
              <a:ext cx="916859" cy="3341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SP 20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115E64-ED01-4A18-BA7D-D523CC1F5A21}"/>
                </a:ext>
              </a:extLst>
            </p:cNvPr>
            <p:cNvSpPr/>
            <p:nvPr/>
          </p:nvSpPr>
          <p:spPr>
            <a:xfrm>
              <a:off x="780494" y="1662527"/>
              <a:ext cx="1667807" cy="37511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4845AE-B862-4141-8EFA-A673F727D747}"/>
                </a:ext>
              </a:extLst>
            </p:cNvPr>
            <p:cNvSpPr/>
            <p:nvPr/>
          </p:nvSpPr>
          <p:spPr>
            <a:xfrm>
              <a:off x="1107355" y="2058053"/>
              <a:ext cx="826170" cy="77609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F303173-47C9-408D-A59F-AD7049887A73}"/>
                </a:ext>
              </a:extLst>
            </p:cNvPr>
            <p:cNvSpPr/>
            <p:nvPr/>
          </p:nvSpPr>
          <p:spPr>
            <a:xfrm>
              <a:off x="1289616" y="3280064"/>
              <a:ext cx="661492" cy="45825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833F4CE-DB02-492C-8995-3B133735B89B}"/>
                </a:ext>
              </a:extLst>
            </p:cNvPr>
            <p:cNvSpPr/>
            <p:nvPr/>
          </p:nvSpPr>
          <p:spPr>
            <a:xfrm>
              <a:off x="4879787" y="4912419"/>
              <a:ext cx="956960" cy="36133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38B63FC-E7A7-4985-9E29-BDF593F69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472" y="166252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A118269-2C08-49DA-A24D-0A22369D5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665" y="213098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8704EC7-C75B-4275-9EBD-5D0AF04EA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690" y="328819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FCE0467-E11E-4337-BEDF-7DCCDBEE7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033" y="387454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F321651-87F7-413C-81E5-C781A5BED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554" y="494528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93820E9-ADF3-4AAF-A732-4763CCA894AB}"/>
                </a:ext>
              </a:extLst>
            </p:cNvPr>
            <p:cNvSpPr/>
            <p:nvPr/>
          </p:nvSpPr>
          <p:spPr>
            <a:xfrm>
              <a:off x="739864" y="3865756"/>
              <a:ext cx="5096884" cy="140800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8122B71-B4BD-4AEC-B289-1BD2F0BA86E3}"/>
                </a:ext>
              </a:extLst>
            </p:cNvPr>
            <p:cNvGrpSpPr/>
            <p:nvPr/>
          </p:nvGrpSpPr>
          <p:grpSpPr>
            <a:xfrm>
              <a:off x="2009079" y="2053195"/>
              <a:ext cx="3652706" cy="1652491"/>
              <a:chOff x="2009079" y="2053195"/>
              <a:chExt cx="3652706" cy="165249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E30DDF-A756-4ACA-B7F8-455009C09225}"/>
                  </a:ext>
                </a:extLst>
              </p:cNvPr>
              <p:cNvSpPr/>
              <p:nvPr/>
            </p:nvSpPr>
            <p:spPr>
              <a:xfrm>
                <a:off x="2009079" y="2053195"/>
                <a:ext cx="3652706" cy="1652491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DCC4212-C518-45C5-A377-D700EB16A057}"/>
                  </a:ext>
                </a:extLst>
              </p:cNvPr>
              <p:cNvSpPr/>
              <p:nvPr/>
            </p:nvSpPr>
            <p:spPr>
              <a:xfrm>
                <a:off x="2009079" y="2879440"/>
                <a:ext cx="3652706" cy="411739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929CEC-8684-4DC5-9E54-10F85A95199E}"/>
                  </a:ext>
                </a:extLst>
              </p:cNvPr>
              <p:cNvSpPr txBox="1"/>
              <p:nvPr/>
            </p:nvSpPr>
            <p:spPr>
              <a:xfrm>
                <a:off x="3285913" y="2334128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설정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94DCC3-4B11-4940-AC8D-6B48F438396E}"/>
                  </a:ext>
                </a:extLst>
              </p:cNvPr>
              <p:cNvSpPr txBox="1"/>
              <p:nvPr/>
            </p:nvSpPr>
            <p:spPr>
              <a:xfrm>
                <a:off x="3285913" y="2954504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효과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208603-E8AB-455C-A5D4-B2DC7AB1885E}"/>
                  </a:ext>
                </a:extLst>
              </p:cNvPr>
              <p:cNvSpPr txBox="1"/>
              <p:nvPr/>
            </p:nvSpPr>
            <p:spPr>
              <a:xfrm>
                <a:off x="3253829" y="3366243"/>
                <a:ext cx="1163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/>
                  <a:t>스킬 추가 효과</a:t>
                </a:r>
                <a:endParaRPr lang="ko-KR" altLang="en-US" sz="1100" dirty="0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799836C-D8AC-4234-98AD-9BDE3796FCED}"/>
                </a:ext>
              </a:extLst>
            </p:cNvPr>
            <p:cNvSpPr/>
            <p:nvPr/>
          </p:nvSpPr>
          <p:spPr>
            <a:xfrm>
              <a:off x="2000287" y="2047573"/>
              <a:ext cx="3680653" cy="166690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6867DD-2A64-46C5-8EEE-9E16914B61EF}"/>
                </a:ext>
              </a:extLst>
            </p:cNvPr>
            <p:cNvSpPr/>
            <p:nvPr/>
          </p:nvSpPr>
          <p:spPr>
            <a:xfrm>
              <a:off x="1005524" y="4078963"/>
              <a:ext cx="4656261" cy="799948"/>
            </a:xfrm>
            <a:prstGeom prst="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ko-KR" altLang="en-US" sz="1000" b="0" dirty="0">
                  <a:solidFill>
                    <a:schemeClr val="tx1"/>
                  </a:solidFill>
                </a:rPr>
                <a:t>스킬 습득 조건 해설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D54189F-D34C-4E18-9496-5B6D6F7F3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4050" y="271563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9F666E4-D906-42E9-8FF9-8F531D82286F}"/>
                </a:ext>
              </a:extLst>
            </p:cNvPr>
            <p:cNvSpPr/>
            <p:nvPr/>
          </p:nvSpPr>
          <p:spPr>
            <a:xfrm>
              <a:off x="1005524" y="4084962"/>
              <a:ext cx="4656261" cy="80695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35A29AD-969E-4EFC-825E-6D3EEEC3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7355" y="433342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2A21F7-9E14-4E50-A789-B6F70BE46B09}"/>
                </a:ext>
              </a:extLst>
            </p:cNvPr>
            <p:cNvSpPr txBox="1"/>
            <p:nvPr/>
          </p:nvSpPr>
          <p:spPr>
            <a:xfrm>
              <a:off x="1235745" y="3309285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지구력 </a:t>
              </a:r>
              <a:r>
                <a:rPr lang="en-US" altLang="ko-KR" sz="10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5602AB-617A-43F2-BFE0-E45CC3921437}"/>
                </a:ext>
              </a:extLst>
            </p:cNvPr>
            <p:cNvSpPr txBox="1"/>
            <p:nvPr/>
          </p:nvSpPr>
          <p:spPr>
            <a:xfrm>
              <a:off x="1235745" y="3488149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쿨 타임 </a:t>
              </a:r>
              <a:r>
                <a:rPr lang="en-US" altLang="ko-KR" sz="1050" dirty="0">
                  <a:solidFill>
                    <a:schemeClr val="tx1"/>
                  </a:solidFill>
                </a:rPr>
                <a:t>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12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과정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BF8CA6-583D-1363-2656-A9729C78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14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C0C72C08-7D11-E145-66FE-C8A7DA2387FF}"/>
              </a:ext>
            </a:extLst>
          </p:cNvPr>
          <p:cNvSpPr/>
          <p:nvPr/>
        </p:nvSpPr>
        <p:spPr>
          <a:xfrm flipH="1">
            <a:off x="690564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FE1AA-792E-52B9-B1DC-C7B2154D34BD}"/>
              </a:ext>
            </a:extLst>
          </p:cNvPr>
          <p:cNvSpPr txBox="1"/>
          <p:nvPr/>
        </p:nvSpPr>
        <p:spPr>
          <a:xfrm>
            <a:off x="690563" y="3429000"/>
            <a:ext cx="1719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사용 가능 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6F7544E2-1BD8-A155-E7A1-1FF277BB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98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D2E6D678-9509-86FD-5B4D-DEF024A79F09}"/>
              </a:ext>
            </a:extLst>
          </p:cNvPr>
          <p:cNvSpPr/>
          <p:nvPr/>
        </p:nvSpPr>
        <p:spPr>
          <a:xfrm flipH="1">
            <a:off x="299914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89203-C1BA-3CA0-8E5B-59F16614993A}"/>
              </a:ext>
            </a:extLst>
          </p:cNvPr>
          <p:cNvSpPr txBox="1"/>
          <p:nvPr/>
        </p:nvSpPr>
        <p:spPr>
          <a:xfrm>
            <a:off x="2999148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스킬을 사용하는 단계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E2CC0D63-5C80-CBA9-347B-AE2C6D42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E8F79191-7407-F6E6-DCC3-EFB11E7F64C2}"/>
              </a:ext>
            </a:extLst>
          </p:cNvPr>
          <p:cNvSpPr/>
          <p:nvPr/>
        </p:nvSpPr>
        <p:spPr>
          <a:xfrm flipH="1">
            <a:off x="5307731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액션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슈팅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EC4F9-F077-3832-FF93-0CDF243A9AB2}"/>
              </a:ext>
            </a:extLst>
          </p:cNvPr>
          <p:cNvSpPr txBox="1"/>
          <p:nvPr/>
        </p:nvSpPr>
        <p:spPr>
          <a:xfrm>
            <a:off x="5307731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효과를 발동하는 단계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5B57B7EB-4DAF-5F77-9BFF-A5DCB384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65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F51646DA-36FC-328C-07F0-D9AC1BAE2D4D}"/>
              </a:ext>
            </a:extLst>
          </p:cNvPr>
          <p:cNvSpPr/>
          <p:nvPr/>
        </p:nvSpPr>
        <p:spPr>
          <a:xfrm flipH="1">
            <a:off x="7616315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91334-D8E7-FECF-EEEB-A0377D45D062}"/>
              </a:ext>
            </a:extLst>
          </p:cNvPr>
          <p:cNvSpPr txBox="1"/>
          <p:nvPr/>
        </p:nvSpPr>
        <p:spPr>
          <a:xfrm>
            <a:off x="7616315" y="3429000"/>
            <a:ext cx="1567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 적중</a:t>
            </a:r>
            <a:endParaRPr lang="en-US" altLang="ko-KR" sz="1050" dirty="0"/>
          </a:p>
          <a:p>
            <a:r>
              <a:rPr lang="ko-KR" altLang="en-US" sz="1050" dirty="0"/>
              <a:t>결과에 따라 효과와 </a:t>
            </a:r>
            <a:endParaRPr lang="en-US" altLang="ko-KR" sz="1050" dirty="0"/>
          </a:p>
          <a:p>
            <a:r>
              <a:rPr lang="ko-KR" altLang="en-US" sz="1050" dirty="0"/>
              <a:t>결과 값이 표기되는 </a:t>
            </a:r>
            <a:endParaRPr lang="en-US" altLang="ko-KR" sz="1050" dirty="0"/>
          </a:p>
          <a:p>
            <a:r>
              <a:rPr lang="ko-KR" altLang="en-US" sz="1050" dirty="0"/>
              <a:t>단계</a:t>
            </a:r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61963E05-1B38-4C47-979E-AA90DDBCD0CE}"/>
              </a:ext>
            </a:extLst>
          </p:cNvPr>
          <p:cNvSpPr/>
          <p:nvPr/>
        </p:nvSpPr>
        <p:spPr>
          <a:xfrm flipH="1">
            <a:off x="992489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EBEA0F-176B-F36B-4C4B-9E26802D849D}"/>
              </a:ext>
            </a:extLst>
          </p:cNvPr>
          <p:cNvSpPr txBox="1"/>
          <p:nvPr/>
        </p:nvSpPr>
        <p:spPr>
          <a:xfrm>
            <a:off x="9924898" y="3429000"/>
            <a:ext cx="15670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함초롬바탕"/>
              </a:rPr>
              <a:t>스킬 결과에 발생되는 추가 효과가 표현되는 단계</a:t>
            </a:r>
            <a:endParaRPr lang="ko-KR" alt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8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CB7D-3238-8BC2-CFE2-EE9E2C64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4F107C4-0292-E9E2-8465-6B247255C93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단계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F67B8F4-3291-4B76-9581-08AEC12A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94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221127F8-29D1-4FBA-830D-1AA47A401390}"/>
              </a:ext>
            </a:extLst>
          </p:cNvPr>
          <p:cNvSpPr/>
          <p:nvPr/>
        </p:nvSpPr>
        <p:spPr>
          <a:xfrm flipH="1">
            <a:off x="685802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CB017-6F8D-4E34-9429-9EF5DCB327BB}"/>
              </a:ext>
            </a:extLst>
          </p:cNvPr>
          <p:cNvSpPr txBox="1"/>
          <p:nvPr/>
        </p:nvSpPr>
        <p:spPr>
          <a:xfrm>
            <a:off x="685802" y="3438016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9B1E6-A964-4AE5-85AD-9D9F551B7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88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00A65E7D-80F4-44DE-B71F-1965BEB8DEF1}"/>
              </a:ext>
            </a:extLst>
          </p:cNvPr>
          <p:cNvSpPr/>
          <p:nvPr/>
        </p:nvSpPr>
        <p:spPr>
          <a:xfrm flipH="1">
            <a:off x="2588696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13D96-BCD8-43E3-A7B7-9956FF2601A8}"/>
              </a:ext>
            </a:extLst>
          </p:cNvPr>
          <p:cNvSpPr txBox="1"/>
          <p:nvPr/>
        </p:nvSpPr>
        <p:spPr>
          <a:xfrm>
            <a:off x="2588696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여부를 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C7FCE1E8-75C1-40C6-9F72-1122F467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82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0D7CF14B-2766-4F41-9B70-F0638D7CA864}"/>
              </a:ext>
            </a:extLst>
          </p:cNvPr>
          <p:cNvSpPr/>
          <p:nvPr/>
        </p:nvSpPr>
        <p:spPr>
          <a:xfrm flipH="1">
            <a:off x="4491590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3DBC5-36AE-4027-A342-38753AF034F9}"/>
              </a:ext>
            </a:extLst>
          </p:cNvPr>
          <p:cNvSpPr txBox="1"/>
          <p:nvPr/>
        </p:nvSpPr>
        <p:spPr>
          <a:xfrm>
            <a:off x="4491590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EBCE0CA0-F82F-41C4-9CDD-E7FFCF07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76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BA9087E7-5843-42CC-B1F6-AD5F27B0D234}"/>
              </a:ext>
            </a:extLst>
          </p:cNvPr>
          <p:cNvSpPr/>
          <p:nvPr/>
        </p:nvSpPr>
        <p:spPr>
          <a:xfrm flipH="1">
            <a:off x="6394485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839ED-C2E3-470E-9CCE-7FE58E1C6BE9}"/>
              </a:ext>
            </a:extLst>
          </p:cNvPr>
          <p:cNvSpPr txBox="1"/>
          <p:nvPr/>
        </p:nvSpPr>
        <p:spPr>
          <a:xfrm>
            <a:off x="6394484" y="3438016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6C6C9EFE-8EC2-44A4-8039-21BFDB447E91}"/>
              </a:ext>
            </a:extLst>
          </p:cNvPr>
          <p:cNvSpPr/>
          <p:nvPr/>
        </p:nvSpPr>
        <p:spPr>
          <a:xfrm flipH="1">
            <a:off x="8297378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B5F92-24FA-44D2-B498-6058AEE18358}"/>
              </a:ext>
            </a:extLst>
          </p:cNvPr>
          <p:cNvSpPr txBox="1"/>
          <p:nvPr/>
        </p:nvSpPr>
        <p:spPr>
          <a:xfrm>
            <a:off x="8297378" y="3438016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79048EAD-CFE3-4474-945F-88F28EA06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69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22F17A97-ED88-455C-AA5C-85602C6AA557}"/>
              </a:ext>
            </a:extLst>
          </p:cNvPr>
          <p:cNvSpPr/>
          <p:nvPr/>
        </p:nvSpPr>
        <p:spPr>
          <a:xfrm flipH="1">
            <a:off x="10200271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51304-8D0D-42C8-938F-A35A35500C3A}"/>
              </a:ext>
            </a:extLst>
          </p:cNvPr>
          <p:cNvSpPr txBox="1"/>
          <p:nvPr/>
        </p:nvSpPr>
        <p:spPr>
          <a:xfrm>
            <a:off x="10200271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9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0136D-602B-0DA1-2B31-D56B6568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90050"/>
              </p:ext>
            </p:extLst>
          </p:nvPr>
        </p:nvGraphicFramePr>
        <p:xfrm>
          <a:off x="1784191" y="1163139"/>
          <a:ext cx="8623618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6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캐릭터가 스킬을 시전할 수 있는 상태인지 판단한다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크게 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분류한다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3697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일반적으로 해당 상태들 중에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 포함될 경우 스킬을 사용할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17863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일부 스킬들은 해당 상태에 사용할 수 있으며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 스킬을 활성화 하는 것으로 일부 상태에도 스킬을 시전할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68497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690139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사용 불가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61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20080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기본 공격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점프를 시전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4027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일반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달리기 같은 이동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38911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앉기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엎드리기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매달리기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04756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몬스터의 공격으로 피격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08412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21171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모든 동작을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빙결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석화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수면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혼란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공포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매혹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스킬의 시전을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침묵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이동과 이동을 동반하는 스킬을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속박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9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2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20167-533D-45E2-8F29-92064253B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222375"/>
            <a:ext cx="9534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F06BDB-C2BE-3C44-A724-6ED44950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02186"/>
              </p:ext>
            </p:extLst>
          </p:nvPr>
        </p:nvGraphicFramePr>
        <p:xfrm>
          <a:off x="2652553" y="1159510"/>
          <a:ext cx="6886893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8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사용하기 위한 아이템의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여부를 판단한다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1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무기의 계열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1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몽둥이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망치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1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4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1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25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63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소비 아이템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7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부적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89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4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투검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743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바늘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6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E7FA0D-00D1-4E23-A09F-9F624AAC1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7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B4726-64E9-A4CD-8891-0E4BB34A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79343"/>
              </p:ext>
            </p:extLst>
          </p:nvPr>
        </p:nvGraphicFramePr>
        <p:xfrm>
          <a:off x="2009616" y="1772920"/>
          <a:ext cx="8172768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7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적용할 수 있는 대상의 유무를 판단하는 단계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크게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으로 구분한다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7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대상에게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사용할 수 있는 대상이 없을 경우 시전할 수 없다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62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대상이 아닌 지형에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대상이 없을 경우에도 시전할 수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2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5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BEDCB4-DC8D-4A82-A241-CA48B94BE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328737"/>
            <a:ext cx="4581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7A556C-6DCF-0585-F047-8658FF1A4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30872"/>
              </p:ext>
            </p:extLst>
          </p:nvPr>
        </p:nvGraphicFramePr>
        <p:xfrm>
          <a:off x="1518285" y="1587500"/>
          <a:ext cx="915543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4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시전하기 위해 필요한 수치 이상을 현제 보유하고 있는 상태인지 확인하는 단계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0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0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사용할 때 가장 일반적으로 소비되는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 및 달리기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등을 시전할 경우에도 소비된다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소비하지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빠르게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57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9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생존에 관련된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 될 경우 해당 캐릭터는 사망한다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받지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느리게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4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50865"/>
              </p:ext>
            </p:extLst>
          </p:nvPr>
        </p:nvGraphicFramePr>
        <p:xfrm>
          <a:off x="1416050" y="1158875"/>
          <a:ext cx="21561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활성화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3. UI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1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설명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AEDA9C-B794-4F6B-9239-18134C15F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08986"/>
              </p:ext>
            </p:extLst>
          </p:nvPr>
        </p:nvGraphicFramePr>
        <p:xfrm>
          <a:off x="3572193" y="1153795"/>
          <a:ext cx="2372043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과정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준비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65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18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2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6AC9B-C969-4268-8D2B-781B814ED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900237"/>
            <a:ext cx="4581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3177EC-9130-21BF-A203-B070E0B34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65187"/>
              </p:ext>
            </p:extLst>
          </p:nvPr>
        </p:nvGraphicFramePr>
        <p:xfrm>
          <a:off x="1754822" y="1945640"/>
          <a:ext cx="86823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3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다시 사용하기 위한 대기 시간이다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시전할 경우 해당 스킬에 지정된 쿨 타임 동안 해당 스킬을 사용할 수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6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개별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3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일반적인 스킬은 개별의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72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계열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0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일부 스킬의 경우 같은 계열의 스킬들을 묶어서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26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7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BCE19C-3BA7-4E09-987D-3D899B2A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8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E7F668-B90B-0A31-A68B-BED7FC3B8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38191"/>
              </p:ext>
            </p:extLst>
          </p:nvPr>
        </p:nvGraphicFramePr>
        <p:xfrm>
          <a:off x="2995453" y="1159510"/>
          <a:ext cx="620109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0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스킬에서만 적용하는 요소들이다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마교는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고유의 특수 자원을 사용한다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043568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사용하여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꽃잎을 소비하지 않는 스킬을 사용할 경우 획득할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3019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마교에서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기본적으로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패시브 스킬로 최대 보유치를 늘릴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적을 공격할 경우 공격 대상의 수에 비례하여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8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72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경우 일정 이상의 높이에서만 시전할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57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B8A820-D1CB-4A90-8188-D07918E17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2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과정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551DC01F-0881-CCBD-9F81-0888DEC58011}"/>
              </a:ext>
            </a:extLst>
          </p:cNvPr>
          <p:cNvSpPr/>
          <p:nvPr/>
        </p:nvSpPr>
        <p:spPr>
          <a:xfrm flipH="1">
            <a:off x="3476246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8DD8B-C07C-1301-8CD4-CF72B469F3FB}"/>
              </a:ext>
            </a:extLst>
          </p:cNvPr>
          <p:cNvSpPr txBox="1"/>
          <p:nvPr/>
        </p:nvSpPr>
        <p:spPr>
          <a:xfrm>
            <a:off x="3476246" y="2462474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6C34DA5E-ABA6-216C-2053-72AEB20BEEF2}"/>
              </a:ext>
            </a:extLst>
          </p:cNvPr>
          <p:cNvSpPr/>
          <p:nvPr/>
        </p:nvSpPr>
        <p:spPr>
          <a:xfrm flipH="1">
            <a:off x="5448489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5E109-001A-09C0-D241-1E22C6704103}"/>
              </a:ext>
            </a:extLst>
          </p:cNvPr>
          <p:cNvSpPr txBox="1"/>
          <p:nvPr/>
        </p:nvSpPr>
        <p:spPr>
          <a:xfrm>
            <a:off x="5448489" y="246247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534472DD-07A7-C9C0-87D0-FE3870D55493}"/>
              </a:ext>
            </a:extLst>
          </p:cNvPr>
          <p:cNvSpPr/>
          <p:nvPr/>
        </p:nvSpPr>
        <p:spPr>
          <a:xfrm flipH="1">
            <a:off x="1511632" y="427930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C5F1E-696E-AC86-E648-92C1F035A712}"/>
              </a:ext>
            </a:extLst>
          </p:cNvPr>
          <p:cNvSpPr txBox="1"/>
          <p:nvPr/>
        </p:nvSpPr>
        <p:spPr>
          <a:xfrm>
            <a:off x="1511632" y="535916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스킬 대상의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거리에 따른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처리를 하는 단계</a:t>
            </a:r>
            <a:endParaRPr lang="en-US" altLang="ko-KR" sz="1050" dirty="0"/>
          </a:p>
        </p:txBody>
      </p:sp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116F3BBB-ED11-6CF6-E5C9-D84B33F04724}"/>
              </a:ext>
            </a:extLst>
          </p:cNvPr>
          <p:cNvSpPr/>
          <p:nvPr/>
        </p:nvSpPr>
        <p:spPr>
          <a:xfrm flipH="1">
            <a:off x="545254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BBED2-070F-B0DB-4B64-8AFDEB978263}"/>
              </a:ext>
            </a:extLst>
          </p:cNvPr>
          <p:cNvSpPr txBox="1"/>
          <p:nvPr/>
        </p:nvSpPr>
        <p:spPr>
          <a:xfrm>
            <a:off x="5452542" y="5367623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F6DFD639-B78D-E67D-8DCE-CF11D058672B}"/>
              </a:ext>
            </a:extLst>
          </p:cNvPr>
          <p:cNvSpPr/>
          <p:nvPr/>
        </p:nvSpPr>
        <p:spPr>
          <a:xfrm flipH="1">
            <a:off x="7428838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935FE7-FDD2-443D-316D-F94735A8F230}"/>
              </a:ext>
            </a:extLst>
          </p:cNvPr>
          <p:cNvSpPr txBox="1"/>
          <p:nvPr/>
        </p:nvSpPr>
        <p:spPr>
          <a:xfrm>
            <a:off x="7428838" y="5367623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1" name="사각형: 둥근 대각선 방향 모서리 30">
            <a:extLst>
              <a:ext uri="{FF2B5EF4-FFF2-40B4-BE49-F238E27FC236}">
                <a16:creationId xmlns:a16="http://schemas.microsoft.com/office/drawing/2014/main" id="{53AA4982-8FA5-CAC0-B030-A157DBFA754C}"/>
              </a:ext>
            </a:extLst>
          </p:cNvPr>
          <p:cNvSpPr/>
          <p:nvPr/>
        </p:nvSpPr>
        <p:spPr>
          <a:xfrm flipH="1">
            <a:off x="940513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16763-9981-BAC6-37B4-460C4C6D05ED}"/>
              </a:ext>
            </a:extLst>
          </p:cNvPr>
          <p:cNvSpPr txBox="1"/>
          <p:nvPr/>
        </p:nvSpPr>
        <p:spPr>
          <a:xfrm>
            <a:off x="9405133" y="5367623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4" name="사각형: 둥근 대각선 방향 모서리 33">
            <a:extLst>
              <a:ext uri="{FF2B5EF4-FFF2-40B4-BE49-F238E27FC236}">
                <a16:creationId xmlns:a16="http://schemas.microsoft.com/office/drawing/2014/main" id="{7FC8F533-1979-C7DF-1CE1-8470DD9D185A}"/>
              </a:ext>
            </a:extLst>
          </p:cNvPr>
          <p:cNvSpPr/>
          <p:nvPr/>
        </p:nvSpPr>
        <p:spPr>
          <a:xfrm flipH="1">
            <a:off x="1502109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DEE2DC-452E-EC39-BE47-5D45A9A4B5F6}"/>
              </a:ext>
            </a:extLst>
          </p:cNvPr>
          <p:cNvSpPr txBox="1"/>
          <p:nvPr/>
        </p:nvSpPr>
        <p:spPr>
          <a:xfrm>
            <a:off x="1502109" y="2460774"/>
            <a:ext cx="13609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스킬을 사용하기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조작을 하는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8" name="사각형: 둥근 대각선 방향 모서리 37">
            <a:extLst>
              <a:ext uri="{FF2B5EF4-FFF2-40B4-BE49-F238E27FC236}">
                <a16:creationId xmlns:a16="http://schemas.microsoft.com/office/drawing/2014/main" id="{65897E34-1C34-9FB4-DD83-CE0FA939B973}"/>
              </a:ext>
            </a:extLst>
          </p:cNvPr>
          <p:cNvSpPr/>
          <p:nvPr/>
        </p:nvSpPr>
        <p:spPr>
          <a:xfrm flipH="1">
            <a:off x="3476246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4D84A-2853-785B-291E-AB7BE3E00E25}"/>
              </a:ext>
            </a:extLst>
          </p:cNvPr>
          <p:cNvSpPr txBox="1"/>
          <p:nvPr/>
        </p:nvSpPr>
        <p:spPr>
          <a:xfrm>
            <a:off x="3476245" y="5367623"/>
            <a:ext cx="1360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대상 사이에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장애물에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0" name="사각형: 둥근 대각선 방향 모서리 39">
            <a:extLst>
              <a:ext uri="{FF2B5EF4-FFF2-40B4-BE49-F238E27FC236}">
                <a16:creationId xmlns:a16="http://schemas.microsoft.com/office/drawing/2014/main" id="{09EF3E2A-B8E0-6E22-D52F-CC56F2A8E21B}"/>
              </a:ext>
            </a:extLst>
          </p:cNvPr>
          <p:cNvSpPr/>
          <p:nvPr/>
        </p:nvSpPr>
        <p:spPr>
          <a:xfrm flipH="1">
            <a:off x="7428838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F16F65-50F2-2694-2335-8F6415179AA5}"/>
              </a:ext>
            </a:extLst>
          </p:cNvPr>
          <p:cNvSpPr txBox="1"/>
          <p:nvPr/>
        </p:nvSpPr>
        <p:spPr>
          <a:xfrm>
            <a:off x="7428838" y="2460774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3E8354D8-059E-1966-1295-A2C8586B4824}"/>
              </a:ext>
            </a:extLst>
          </p:cNvPr>
          <p:cNvSpPr/>
          <p:nvPr/>
        </p:nvSpPr>
        <p:spPr>
          <a:xfrm flipH="1">
            <a:off x="9409187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937EE-900B-B0DF-A34C-42FBC72E2101}"/>
              </a:ext>
            </a:extLst>
          </p:cNvPr>
          <p:cNvSpPr txBox="1"/>
          <p:nvPr/>
        </p:nvSpPr>
        <p:spPr>
          <a:xfrm>
            <a:off x="9409187" y="2460774"/>
            <a:ext cx="14207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스킬의 대상에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D9CC990C-098D-9500-2D75-8C16315F6677}"/>
              </a:ext>
            </a:extLst>
          </p:cNvPr>
          <p:cNvCxnSpPr>
            <a:cxnSpLocks/>
            <a:stCxn id="34" idx="2"/>
            <a:endCxn id="3" idx="0"/>
          </p:cNvCxnSpPr>
          <p:nvPr/>
        </p:nvCxnSpPr>
        <p:spPr>
          <a:xfrm>
            <a:off x="2793751" y="1920843"/>
            <a:ext cx="682495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연결선: 꺾임 1037">
            <a:extLst>
              <a:ext uri="{FF2B5EF4-FFF2-40B4-BE49-F238E27FC236}">
                <a16:creationId xmlns:a16="http://schemas.microsoft.com/office/drawing/2014/main" id="{5DD6A8BC-0FF5-D50D-A6B3-B03E653E6C3A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767888" y="1922543"/>
            <a:ext cx="680601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연결선: 꺾임 1038">
            <a:extLst>
              <a:ext uri="{FF2B5EF4-FFF2-40B4-BE49-F238E27FC236}">
                <a16:creationId xmlns:a16="http://schemas.microsoft.com/office/drawing/2014/main" id="{C9B61609-0185-BD66-44F6-68347AC8D034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V="1">
            <a:off x="6740131" y="1920843"/>
            <a:ext cx="688707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연결선: 꺾임 1039">
            <a:extLst>
              <a:ext uri="{FF2B5EF4-FFF2-40B4-BE49-F238E27FC236}">
                <a16:creationId xmlns:a16="http://schemas.microsoft.com/office/drawing/2014/main" id="{DDEEEC26-1B47-CC7C-79AC-AD99CFC6B291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8720480" y="1920843"/>
            <a:ext cx="688707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A15C9A83-C599-53AD-CC64-6C9D57F53F8E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2803274" y="4819233"/>
            <a:ext cx="672972" cy="8459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연결선: 꺾임 1041">
            <a:extLst>
              <a:ext uri="{FF2B5EF4-FFF2-40B4-BE49-F238E27FC236}">
                <a16:creationId xmlns:a16="http://schemas.microsoft.com/office/drawing/2014/main" id="{F77A4ED4-3707-0CD1-2FB4-C57A2784B517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>
            <a:off x="4767888" y="4827692"/>
            <a:ext cx="684655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F9D32761-4E08-C11A-7294-0C00B371F97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6744185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연결선: 꺾임 1043">
            <a:extLst>
              <a:ext uri="{FF2B5EF4-FFF2-40B4-BE49-F238E27FC236}">
                <a16:creationId xmlns:a16="http://schemas.microsoft.com/office/drawing/2014/main" id="{D1F9BD05-19B0-32A4-6360-0B406CBA2991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8720480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연결선: 꺾임 1048">
            <a:extLst>
              <a:ext uri="{FF2B5EF4-FFF2-40B4-BE49-F238E27FC236}">
                <a16:creationId xmlns:a16="http://schemas.microsoft.com/office/drawing/2014/main" id="{6E7CB02C-EA36-8F8C-9287-44364C8A8E5A}"/>
              </a:ext>
            </a:extLst>
          </p:cNvPr>
          <p:cNvCxnSpPr>
            <a:cxnSpLocks/>
            <a:stCxn id="43" idx="2"/>
            <a:endCxn id="12" idx="3"/>
          </p:cNvCxnSpPr>
          <p:nvPr/>
        </p:nvCxnSpPr>
        <p:spPr>
          <a:xfrm flipH="1">
            <a:off x="2157453" y="1920843"/>
            <a:ext cx="8543376" cy="2358458"/>
          </a:xfrm>
          <a:prstGeom prst="bentConnector4">
            <a:avLst>
              <a:gd name="adj1" fmla="val -2676"/>
              <a:gd name="adj2" fmla="val 61447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그룹 1074">
            <a:extLst>
              <a:ext uri="{FF2B5EF4-FFF2-40B4-BE49-F238E27FC236}">
                <a16:creationId xmlns:a16="http://schemas.microsoft.com/office/drawing/2014/main" id="{860C88C0-5601-6E83-2ACC-9B9883687581}"/>
              </a:ext>
            </a:extLst>
          </p:cNvPr>
          <p:cNvGrpSpPr/>
          <p:nvPr/>
        </p:nvGrpSpPr>
        <p:grpSpPr>
          <a:xfrm>
            <a:off x="10436225" y="6431914"/>
            <a:ext cx="1632889" cy="241176"/>
            <a:chOff x="1502109" y="6106287"/>
            <a:chExt cx="1632889" cy="241176"/>
          </a:xfrm>
        </p:grpSpPr>
        <p:sp>
          <p:nvSpPr>
            <p:cNvPr id="1071" name="사각형: 둥근 대각선 방향 모서리 1070">
              <a:extLst>
                <a:ext uri="{FF2B5EF4-FFF2-40B4-BE49-F238E27FC236}">
                  <a16:creationId xmlns:a16="http://schemas.microsoft.com/office/drawing/2014/main" id="{21C20803-ABAF-07BB-E02F-DDE02DCF614F}"/>
                </a:ext>
              </a:extLst>
            </p:cNvPr>
            <p:cNvSpPr/>
            <p:nvPr/>
          </p:nvSpPr>
          <p:spPr>
            <a:xfrm flipH="1">
              <a:off x="1502109" y="6106287"/>
              <a:ext cx="288475" cy="241176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21D95417-2CD5-F36B-F1DA-4B092EFA76EE}"/>
                </a:ext>
              </a:extLst>
            </p:cNvPr>
            <p:cNvSpPr txBox="1"/>
            <p:nvPr/>
          </p:nvSpPr>
          <p:spPr>
            <a:xfrm>
              <a:off x="1774007" y="6116631"/>
              <a:ext cx="13609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준비 과정과 중복 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8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69221-47D7-44E0-CF83-2E9FA5A3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93214EB-F01B-891D-5E6A-A798452239D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43A08F-C2EE-9EA0-5345-9513742C3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46923"/>
              </p:ext>
            </p:extLst>
          </p:nvPr>
        </p:nvGraphicFramePr>
        <p:xfrm>
          <a:off x="1969770" y="1981200"/>
          <a:ext cx="825246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사용하기 위한 조작이다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커맨트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누르는 것으로 스킬 사용을 시도할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키를 연속으로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특정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내에 순차적으로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자세한 내용은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 시스템 기획서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참조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20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BA62D-6305-A55B-58B6-42A0D03D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AB32D84-8E43-6C14-9962-3E3DCB12F5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99C59-FB23-4A72-B40B-2B16EE614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927" y="1900237"/>
            <a:ext cx="2676525" cy="3057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58B3F9-C9DC-44C1-ACB9-3072F03E1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28736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7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83452-FAF4-BA39-6749-50D581C5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F8369C0-C685-8FDD-61A3-49E4CD704A3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2.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4B41E7-398E-4E70-AABB-9C9BEC836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222375"/>
            <a:ext cx="915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24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8F941-340D-2816-A16A-8ADB5699A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F121E82-34C5-5058-F085-F05DA2B31DC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3.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671606-D8DA-4EF9-88A9-EFB9661BF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194044"/>
            <a:ext cx="8391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66496"/>
              </p:ext>
            </p:extLst>
          </p:nvPr>
        </p:nvGraphicFramePr>
        <p:xfrm>
          <a:off x="1700847" y="2636520"/>
          <a:ext cx="879030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해금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해금하기 위한 조건을 달성하여 스킬을 활성화할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플레이어들은 자신이 원하는 스킬을 습득하기 위해서 게임의 다양한 요소들을 연구하고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플레이하게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그 과정에서 자연스럽게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세력 등에 요소들을 접하게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3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5DA1-7FA8-2636-AA69-48FAE7EE0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91D4F5-FB8E-9F1F-9E24-ED0924BF46B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4.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FE37D7-1FF6-4862-AC39-E9648F538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222375"/>
            <a:ext cx="534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28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357D6-0616-BC33-55B1-6371D432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2A2AAD-2BD8-35D8-D4EE-D3367F775E1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B84977-5DFB-A1AB-EC9F-5B4F8B8A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32691"/>
              </p:ext>
            </p:extLst>
          </p:nvPr>
        </p:nvGraphicFramePr>
        <p:xfrm>
          <a:off x="2678747" y="2087880"/>
          <a:ext cx="683450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5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대상에 따른 처리를 판단하는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 같은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70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0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EAD78-BB2A-3C95-4D75-EAF09831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FFEC0B4-0388-4FE7-223C-6405E144AF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13210A-728F-4B5E-BB1F-2004598A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328737"/>
            <a:ext cx="7515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38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2F902-7996-D24F-456A-E2D53FB24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D32D089-6C31-A621-CEC5-79477CE7C5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8A7D427-EFAA-3285-BCA4-D1B433563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500610"/>
              </p:ext>
            </p:extLst>
          </p:nvPr>
        </p:nvGraphicFramePr>
        <p:xfrm>
          <a:off x="1969770" y="1981200"/>
          <a:ext cx="825246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거리에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대상과의 거리에 따른 처리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밖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 스킬의 발동 대상이 스킬 사거리 밖에 있을 경우 스킬을 사용할 수 있는 거리까지 이동한다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19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4DC1C-7836-590B-6D1C-D2009C8E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B6B167A-B56D-2E2D-90B9-ED342291FB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거리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D5D88E-6A70-47E1-A729-7092AA061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1471612"/>
            <a:ext cx="9420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27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077D9-6117-6562-FFD1-10478E0FF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B891F4-D744-6802-C91F-09674862FB6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30A44C-1203-D703-5AB0-B4F1D306A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91772"/>
              </p:ext>
            </p:extLst>
          </p:nvPr>
        </p:nvGraphicFramePr>
        <p:xfrm>
          <a:off x="2235041" y="1722120"/>
          <a:ext cx="7721918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9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사이에 장애물에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타입과 스킬에 타입에 따라서 처리가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들어갈 수 있는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풀숲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가능한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항아리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벽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나타나는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자동문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354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04FAD-2C50-0CBB-35D6-99E3556E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CBCC7A-9CB9-0F1A-F5FE-E087CA45DB9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58B288-E176-4D63-91D6-274379191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6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4E294-3F5B-CEE6-4108-850616D44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88632A8-A6B2-D76A-38A4-DE1DB8FA65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B5D902-5D72-4E5F-9BD5-5E86E271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27" y="1153795"/>
            <a:ext cx="4184546" cy="56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19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D22F-0368-0273-F9BA-1DAB4277E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E66B553-75C8-33CC-67EB-17760B544EA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A1C20-E9F3-405E-92C0-5C9E1BA7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190625"/>
            <a:ext cx="72580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0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6DBDC-2026-024A-7B57-9A2A0D7F4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66999F-E3E7-12B6-34AE-FC154CC7BC3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A90333-387B-4796-8871-58C0ED25D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45827"/>
              </p:ext>
            </p:extLst>
          </p:nvPr>
        </p:nvGraphicFramePr>
        <p:xfrm>
          <a:off x="1700847" y="2423160"/>
          <a:ext cx="87903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해금하기 위해서는 해당 스킬의 해금 조건을 모두 만족해야 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조건에는 플레이어의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비급서의 사용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다른 스킬의 습득이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조건은 하나의 스킬에 복수로 존재할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해금 조건이 모두 충족될 경우 해당 스킬은 스킬 습득 가능 상태가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38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습득 가능 상태가 된 스킬은 스킬 창에서 확인할 수 있게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8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13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F5266-2A3E-86E9-A6B9-1080D2BEA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6B7708E-46E9-11AB-2B97-75920A3C099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8.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FA9A80-5575-4BD3-BC45-8C7D3479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194043"/>
            <a:ext cx="343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35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8F728-8578-FA29-9812-DD7403E11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34AA7E-643B-FF29-E4C1-21256BD888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9.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615EF-7191-46A6-B906-7D8C582E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11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62BA6-F9A6-A42D-1AE1-5521B876F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8FED6A2-7085-EF9E-D6BC-06A5F1AB03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10.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F17F0-56AE-4ACE-98AA-1D04F289D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289172"/>
            <a:ext cx="724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80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07216-A188-E874-5FF0-1F5DA1431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364276-2C9C-D729-1B5B-0743110A316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F633AF0D-E4A8-AF63-F2AB-EFFE0CA92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894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9D6D2FC3-FE7C-1A1F-D381-40FC3297E420}"/>
              </a:ext>
            </a:extLst>
          </p:cNvPr>
          <p:cNvSpPr/>
          <p:nvPr/>
        </p:nvSpPr>
        <p:spPr>
          <a:xfrm flipH="1">
            <a:off x="685801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시전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방식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5311F-A1E1-A115-9D9F-410895EB9C5A}"/>
              </a:ext>
            </a:extLst>
          </p:cNvPr>
          <p:cNvSpPr txBox="1"/>
          <p:nvPr/>
        </p:nvSpPr>
        <p:spPr>
          <a:xfrm>
            <a:off x="685801" y="3438016"/>
            <a:ext cx="15370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</a:t>
            </a:r>
            <a:r>
              <a:rPr lang="ko-KR" altLang="en-US" sz="1050" dirty="0"/>
              <a:t>방식에 대한 처리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542F77-A2B3-4779-50A0-E00AEFC98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008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433933B9-2F0D-7D07-EEFD-EB2E206BCCCE}"/>
              </a:ext>
            </a:extLst>
          </p:cNvPr>
          <p:cNvSpPr/>
          <p:nvPr/>
        </p:nvSpPr>
        <p:spPr>
          <a:xfrm flipH="1">
            <a:off x="2834914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투사체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8E03FB-3723-06E0-C23C-E78FB5EE437F}"/>
              </a:ext>
            </a:extLst>
          </p:cNvPr>
          <p:cNvSpPr txBox="1"/>
          <p:nvPr/>
        </p:nvSpPr>
        <p:spPr>
          <a:xfrm>
            <a:off x="2834914" y="3438016"/>
            <a:ext cx="14587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스킬로 인해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사출되는 투사체에 대한 처리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D3771C95-A0F9-0811-5A5E-3AB150084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121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855E2854-E7E6-8F8C-B7AC-ADA34E0F31CF}"/>
              </a:ext>
            </a:extLst>
          </p:cNvPr>
          <p:cNvSpPr/>
          <p:nvPr/>
        </p:nvSpPr>
        <p:spPr>
          <a:xfrm flipH="1">
            <a:off x="4984027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변화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A188BF-2DE0-090A-323C-503092232DAE}"/>
              </a:ext>
            </a:extLst>
          </p:cNvPr>
          <p:cNvSpPr txBox="1"/>
          <p:nvPr/>
        </p:nvSpPr>
        <p:spPr>
          <a:xfrm>
            <a:off x="4984027" y="3438016"/>
            <a:ext cx="14587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스킬이 다양한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요소에 따른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변화 처리 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7A4FC2E1-D974-23A8-9487-504DFF89B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234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3F4DF2E7-77EA-DA3F-6DF2-6903F7B4B578}"/>
              </a:ext>
            </a:extLst>
          </p:cNvPr>
          <p:cNvSpPr/>
          <p:nvPr/>
        </p:nvSpPr>
        <p:spPr>
          <a:xfrm flipH="1">
            <a:off x="7133142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A6B711-FDD0-C4EA-D9B1-AB132F565FFC}"/>
              </a:ext>
            </a:extLst>
          </p:cNvPr>
          <p:cNvSpPr txBox="1"/>
          <p:nvPr/>
        </p:nvSpPr>
        <p:spPr>
          <a:xfrm>
            <a:off x="7133141" y="3438016"/>
            <a:ext cx="15370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상황에서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 적용되는 요소에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대한 처리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21C9495A-6768-B42F-9526-C7092C33C61C}"/>
              </a:ext>
            </a:extLst>
          </p:cNvPr>
          <p:cNvSpPr/>
          <p:nvPr/>
        </p:nvSpPr>
        <p:spPr>
          <a:xfrm flipH="1">
            <a:off x="9282254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연출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8A7FAE-06A1-24DC-66A1-8506FB98D60B}"/>
              </a:ext>
            </a:extLst>
          </p:cNvPr>
          <p:cNvSpPr txBox="1"/>
          <p:nvPr/>
        </p:nvSpPr>
        <p:spPr>
          <a:xfrm>
            <a:off x="9282254" y="3438016"/>
            <a:ext cx="1458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사용한 스킬에 연출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E9537-1EFC-43E1-39F5-1ECAAAEE2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7573E3-C75B-4FA7-765B-BB9E1FD355B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2F6FDA8-C573-7C9C-B172-828CF811D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791504"/>
              </p:ext>
            </p:extLst>
          </p:nvPr>
        </p:nvGraphicFramePr>
        <p:xfrm>
          <a:off x="3061335" y="1463040"/>
          <a:ext cx="606933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93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시전하는 방식에 따른 처리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61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즉시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시도를 하는 즉시 발동되는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충전하여 발동할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시전 시간을 가지고 발동하는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집중을 하면서 사용할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 중에 이동할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695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489F1-1369-D05C-11F5-D28581176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A17963E-6CCC-7B56-8B35-6EC12F5E162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 descr="텍스트, 스크린샷, 원, 폰트이(가) 표시된 사진&#10;&#10;자동 생성된 설명">
            <a:extLst>
              <a:ext uri="{FF2B5EF4-FFF2-40B4-BE49-F238E27FC236}">
                <a16:creationId xmlns:a16="http://schemas.microsoft.com/office/drawing/2014/main" id="{7D068CB5-35E5-A70C-A3F1-9D4BA7D13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222375"/>
            <a:ext cx="9534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5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489F1-1369-D05C-11F5-D28581176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A17963E-6CCC-7B56-8B35-6EC12F5E162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9" name="그림 8" descr="텍스트, 스크린샷, 원, 폰트이(가) 표시된 사진&#10;&#10;자동 생성된 설명">
            <a:extLst>
              <a:ext uri="{FF2B5EF4-FFF2-40B4-BE49-F238E27FC236}">
                <a16:creationId xmlns:a16="http://schemas.microsoft.com/office/drawing/2014/main" id="{75442C43-DAF9-F5C0-033F-7B5B11DCD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158875"/>
            <a:ext cx="9534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79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058DD-7B33-04DF-964E-FFB07274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D79921-F610-C53A-F7D2-55674A9A2E2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2. </a:t>
            </a:r>
            <a:r>
              <a:rPr lang="ko-KR" altLang="en-US" dirty="0"/>
              <a:t>투사체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F1BE45-6B30-6BF6-0B70-39EBCE4D9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909285"/>
              </p:ext>
            </p:extLst>
          </p:nvPr>
        </p:nvGraphicFramePr>
        <p:xfrm>
          <a:off x="1870710" y="1996440"/>
          <a:ext cx="845058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05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발사되는 투사체에 대한 처리이다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투사체를 발사 하지 않는 경우 해당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167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처리 방법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이미 스킬을 사용하여 투사체가 발사 됐을 경우 해당 투사체를 적용 대상에게 유도 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사용한 지형 방향으로 발사된다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2850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10F00-CD86-EBEB-D2A1-112BFFCF9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1143C5B-6B7E-D1FE-391F-7E6EF927559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2. </a:t>
            </a:r>
            <a:r>
              <a:rPr lang="ko-KR" altLang="en-US" dirty="0"/>
              <a:t>투사체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93C17E-1A7B-4FEF-9C01-7B1DB6625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893" y="1273298"/>
            <a:ext cx="5510213" cy="529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589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C1DA5-3104-5839-BC1F-459CC613F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C04F9E0-EDE2-83AB-5FF8-80CCAD8FB42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6E2D43B-6423-EE3C-D8BA-A3477356A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122293"/>
              </p:ext>
            </p:extLst>
          </p:nvPr>
        </p:nvGraphicFramePr>
        <p:xfrm>
          <a:off x="2059622" y="1702191"/>
          <a:ext cx="8072755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7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다양한 요소에 따른 스킬의 변화에 따른 처리이다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중에 캐릭터 상태 변화에 따른 처리 요소들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액션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공격을 받아 피격 상태가 되면 스킬 사용이 실패한다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상태 이상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사용하는 스킬 사용을 제한하는 상태 이상에 걸릴 경우 스킬 사용이 실패한다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 사용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미사용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DDAC91-298F-4505-98B6-D737525A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48" y="1328737"/>
            <a:ext cx="1809750" cy="4200525"/>
          </a:xfrm>
          <a:prstGeom prst="rect">
            <a:avLst/>
          </a:prstGeom>
        </p:spPr>
      </p:pic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60EB73D-5B09-42DC-9F67-10C1E176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9076"/>
              </p:ext>
            </p:extLst>
          </p:nvPr>
        </p:nvGraphicFramePr>
        <p:xfrm>
          <a:off x="1409700" y="1996440"/>
          <a:ext cx="59537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1337267540"/>
                    </a:ext>
                  </a:extLst>
                </a:gridCol>
                <a:gridCol w="4694555">
                  <a:extLst>
                    <a:ext uri="{9D8B030D-6E8A-4147-A177-3AD203B41FA5}">
                      <a16:colId xmlns:a16="http://schemas.microsoft.com/office/drawing/2014/main" val="20317389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 조건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1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내에서의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0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비급서의 사용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사용하여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서고에서 획득 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03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스킬의 활성화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4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퀘스트의 완료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2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810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ADB5A-D83F-D4BD-98D1-962D822B3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3AB2618-24E3-BBFC-5CBD-5738A44A802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5" name="그림 4" descr="스크린샷, 원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AB42E934-FBBB-4270-7800-386FB4465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37" y="1158875"/>
            <a:ext cx="9453726" cy="55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750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FB6C0-04C0-717A-28D3-6F40C4870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964E33C-D2F6-5296-E0B2-C3199184625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 descr="텍스트, 스크린샷, 폰트, 원이(가) 표시된 사진&#10;&#10;자동 생성된 설명">
            <a:extLst>
              <a:ext uri="{FF2B5EF4-FFF2-40B4-BE49-F238E27FC236}">
                <a16:creationId xmlns:a16="http://schemas.microsoft.com/office/drawing/2014/main" id="{454C348B-5EFD-0668-D430-4E02C42EE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217" y="1158875"/>
            <a:ext cx="6289565" cy="542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6105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AF86D-ED23-C2F1-A461-0EB250A9C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E061D75-CEC0-292C-A1C7-11F4656F4B8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 차트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3" name="그림 2" descr="스크린샷, 텍스트, 폰트, 그래픽이(가) 표시된 사진&#10;&#10;자동 생성된 설명">
            <a:extLst>
              <a:ext uri="{FF2B5EF4-FFF2-40B4-BE49-F238E27FC236}">
                <a16:creationId xmlns:a16="http://schemas.microsoft.com/office/drawing/2014/main" id="{4D0C3D04-D3C2-9ECA-CCB1-3F5DF862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0285"/>
            <a:ext cx="12192000" cy="386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6563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982E8-D986-429E-1F4C-8FB340B71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0A9786D-32C4-14E0-C790-96ABF34BC68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 차트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3" name="그림 2" descr="텍스트, 스크린샷, 폰트, 원이(가) 표시된 사진&#10;&#10;자동 생성된 설명">
            <a:extLst>
              <a:ext uri="{FF2B5EF4-FFF2-40B4-BE49-F238E27FC236}">
                <a16:creationId xmlns:a16="http://schemas.microsoft.com/office/drawing/2014/main" id="{0D219602-E28D-88DD-A1C6-EC593CC83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555" y="1158875"/>
            <a:ext cx="6608889" cy="556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521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F8C4F3-6418-FC83-1EC1-1698BF13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16103"/>
              </p:ext>
            </p:extLst>
          </p:nvPr>
        </p:nvGraphicFramePr>
        <p:xfrm>
          <a:off x="3041491" y="2240280"/>
          <a:ext cx="610901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90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적용되는 요소들에 대한 처리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 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5033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3352C-07C7-BE37-1A5A-AE8A761D4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F8B8AEF-A3A4-D348-6096-69B1B6710F4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기타 요소 차트</a:t>
            </a:r>
          </a:p>
        </p:txBody>
      </p:sp>
    </p:spTree>
    <p:extLst>
      <p:ext uri="{BB962C8B-B14F-4D97-AF65-F5344CB8AC3E}">
        <p14:creationId xmlns:p14="http://schemas.microsoft.com/office/powerpoint/2010/main" val="253509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습득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78091"/>
              </p:ext>
            </p:extLst>
          </p:nvPr>
        </p:nvGraphicFramePr>
        <p:xfrm>
          <a:off x="1700847" y="2636520"/>
          <a:ext cx="87903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습득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 해금 조건을 만족하여 스킬 습득 가능 상태가 된 스킬 포인트를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소비하여 활성화 해서 사용할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스킬의 해금 조건을 달성해도 스킬 포인트를 사용하지 않을 경우 해당 스킬을 사용할 수 없다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스킬 포인트는 한정되어 있기에 플레이어는 자신의 게임 플레이 방식에 따라 스킬 포인트를 배치하여 자신만의 스킬 트리를 만들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67792"/>
              </p:ext>
            </p:extLst>
          </p:nvPr>
        </p:nvGraphicFramePr>
        <p:xfrm>
          <a:off x="1555591" y="2423160"/>
          <a:ext cx="90808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습득하기 위해서는 스킬 창에서 해금된 스킬에 스킬 포인트를 투자하여 활성화 해야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포인트는 레벨 업 및 수련으로 획득할 수 있으며 경지별로 얻을 수 있는 한계치가 존재한다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활성화시 소비 되는 스킬 포인트는 스킬의 종류에 따라서 다르다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상위의 스킬일 수록 소비되는 스킬 포인트의 량이 늘어난다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선행 스킬이 활성화 되어있고 활성화에 필요한 스킬 포인트를 보유한 스킬은 테두리가 생긴다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30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ED83C-A707-4979-9E88-8EB588BAE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64" y="1153795"/>
            <a:ext cx="5542271" cy="56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창</a:t>
            </a:r>
          </a:p>
        </p:txBody>
      </p:sp>
      <p:graphicFrame>
        <p:nvGraphicFramePr>
          <p:cNvPr id="507" name="표 507">
            <a:extLst>
              <a:ext uri="{FF2B5EF4-FFF2-40B4-BE49-F238E27FC236}">
                <a16:creationId xmlns:a16="http://schemas.microsoft.com/office/drawing/2014/main" id="{AB42501C-9E28-4554-95F0-10E756B8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91303"/>
              </p:ext>
            </p:extLst>
          </p:nvPr>
        </p:nvGraphicFramePr>
        <p:xfrm>
          <a:off x="6611903" y="2514600"/>
          <a:ext cx="48761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372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별로 스킬을 정리해서 볼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확인 중인 스킬의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스킬들을 아이콘으로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사용 가능한 스킬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스킬 포인트의 총합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이름으로 검색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7262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1EC1142-3E56-44BC-ACC3-7D55CC503719}"/>
              </a:ext>
            </a:extLst>
          </p:cNvPr>
          <p:cNvGrpSpPr/>
          <p:nvPr/>
        </p:nvGrpSpPr>
        <p:grpSpPr>
          <a:xfrm>
            <a:off x="703931" y="1178564"/>
            <a:ext cx="5472304" cy="5462867"/>
            <a:chOff x="732173" y="1103033"/>
            <a:chExt cx="5472304" cy="5462867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F3E0CF41-0368-4410-B7CD-A64962915DB0}"/>
                </a:ext>
              </a:extLst>
            </p:cNvPr>
            <p:cNvSpPr/>
            <p:nvPr/>
          </p:nvSpPr>
          <p:spPr>
            <a:xfrm flipH="1">
              <a:off x="1409700" y="1153795"/>
              <a:ext cx="4686300" cy="5412105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59D1B7-D81C-4C4C-A25A-F6255AEE66C6}"/>
                </a:ext>
              </a:extLst>
            </p:cNvPr>
            <p:cNvSpPr/>
            <p:nvPr/>
          </p:nvSpPr>
          <p:spPr>
            <a:xfrm>
              <a:off x="984738" y="257960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0285C8-654D-499E-9F57-A84AC79C76ED}"/>
                </a:ext>
              </a:extLst>
            </p:cNvPr>
            <p:cNvSpPr/>
            <p:nvPr/>
          </p:nvSpPr>
          <p:spPr>
            <a:xfrm>
              <a:off x="984738" y="2893908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무당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8C0DF3-7475-4D6A-912B-A6EB8ECD0960}"/>
                </a:ext>
              </a:extLst>
            </p:cNvPr>
            <p:cNvSpPr/>
            <p:nvPr/>
          </p:nvSpPr>
          <p:spPr>
            <a:xfrm>
              <a:off x="984738" y="226530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개방</a:t>
              </a:r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23484106-6B73-48B7-BA17-51A73978612A}"/>
                </a:ext>
              </a:extLst>
            </p:cNvPr>
            <p:cNvSpPr/>
            <p:nvPr/>
          </p:nvSpPr>
          <p:spPr>
            <a:xfrm>
              <a:off x="984738" y="3527477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곤륜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896E1A46-431D-4782-9A14-9E5A5C6AD12A}"/>
                </a:ext>
              </a:extLst>
            </p:cNvPr>
            <p:cNvSpPr/>
            <p:nvPr/>
          </p:nvSpPr>
          <p:spPr>
            <a:xfrm>
              <a:off x="984738" y="3857085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종남</a:t>
              </a:r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BC81AF2F-6F0A-4E3F-8772-08AF10A05689}"/>
                </a:ext>
              </a:extLst>
            </p:cNvPr>
            <p:cNvSpPr/>
            <p:nvPr/>
          </p:nvSpPr>
          <p:spPr>
            <a:xfrm>
              <a:off x="984738" y="4171389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A86D438E-4C8F-418F-9F18-9E3D2FED9E86}"/>
                </a:ext>
              </a:extLst>
            </p:cNvPr>
            <p:cNvSpPr/>
            <p:nvPr/>
          </p:nvSpPr>
          <p:spPr>
            <a:xfrm>
              <a:off x="984738" y="4485693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3125FFD6-B7CA-4F6A-86B6-13E26A0DAC6E}"/>
                </a:ext>
              </a:extLst>
            </p:cNvPr>
            <p:cNvSpPr/>
            <p:nvPr/>
          </p:nvSpPr>
          <p:spPr>
            <a:xfrm>
              <a:off x="984738" y="4815302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하오문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B77C40A3-8429-43C7-B0C0-C0A26473A54E}"/>
                </a:ext>
              </a:extLst>
            </p:cNvPr>
            <p:cNvSpPr/>
            <p:nvPr/>
          </p:nvSpPr>
          <p:spPr>
            <a:xfrm>
              <a:off x="984738" y="5129606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일월신교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FBD0AF60-85D8-494D-B3C5-9CF8D4D2FB4C}"/>
                </a:ext>
              </a:extLst>
            </p:cNvPr>
            <p:cNvSpPr/>
            <p:nvPr/>
          </p:nvSpPr>
          <p:spPr>
            <a:xfrm>
              <a:off x="984738" y="544391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BED9C9DE-2E19-430F-8B1D-A9D01E215D5C}"/>
                </a:ext>
              </a:extLst>
            </p:cNvPr>
            <p:cNvSpPr/>
            <p:nvPr/>
          </p:nvSpPr>
          <p:spPr>
            <a:xfrm>
              <a:off x="984738" y="575821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250C1BEF-79DB-4325-8C7F-2E0C38B9396E}"/>
                </a:ext>
              </a:extLst>
            </p:cNvPr>
            <p:cNvSpPr/>
            <p:nvPr/>
          </p:nvSpPr>
          <p:spPr>
            <a:xfrm flipH="1">
              <a:off x="1529862" y="1272479"/>
              <a:ext cx="4440025" cy="5100741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44EA888-FB79-4203-B91E-02FBEE4275D7}"/>
                </a:ext>
              </a:extLst>
            </p:cNvPr>
            <p:cNvSpPr/>
            <p:nvPr/>
          </p:nvSpPr>
          <p:spPr>
            <a:xfrm>
              <a:off x="2140903" y="1641810"/>
              <a:ext cx="3626851" cy="4193711"/>
            </a:xfrm>
            <a:prstGeom prst="roundRect">
              <a:avLst>
                <a:gd name="adj" fmla="val 8018"/>
              </a:avLst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0BE0A22-0552-4E74-A76C-7811BE70FEEE}"/>
                </a:ext>
              </a:extLst>
            </p:cNvPr>
            <p:cNvSpPr/>
            <p:nvPr/>
          </p:nvSpPr>
          <p:spPr>
            <a:xfrm>
              <a:off x="5356585" y="1103033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25" name="사각형: 둥근 모서리 424">
              <a:extLst>
                <a:ext uri="{FF2B5EF4-FFF2-40B4-BE49-F238E27FC236}">
                  <a16:creationId xmlns:a16="http://schemas.microsoft.com/office/drawing/2014/main" id="{ADE92162-046B-4D54-B0F6-F8987F6B2015}"/>
                </a:ext>
              </a:extLst>
            </p:cNvPr>
            <p:cNvSpPr/>
            <p:nvPr/>
          </p:nvSpPr>
          <p:spPr>
            <a:xfrm>
              <a:off x="5750169" y="1805144"/>
              <a:ext cx="45719" cy="389906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사각형: 둥근 모서리 425">
              <a:extLst>
                <a:ext uri="{FF2B5EF4-FFF2-40B4-BE49-F238E27FC236}">
                  <a16:creationId xmlns:a16="http://schemas.microsoft.com/office/drawing/2014/main" id="{708FF318-E756-4A97-AF91-BA878075016D}"/>
                </a:ext>
              </a:extLst>
            </p:cNvPr>
            <p:cNvSpPr/>
            <p:nvPr/>
          </p:nvSpPr>
          <p:spPr>
            <a:xfrm>
              <a:off x="5715001" y="1866271"/>
              <a:ext cx="109216" cy="42238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9E0822B6-9064-4B2E-B9FB-CB069433913E}"/>
                </a:ext>
              </a:extLst>
            </p:cNvPr>
            <p:cNvSpPr/>
            <p:nvPr/>
          </p:nvSpPr>
          <p:spPr>
            <a:xfrm>
              <a:off x="3945830" y="6028202"/>
              <a:ext cx="1829710" cy="2143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BCBEC122-7459-4D94-BC52-562AE6CF9278}"/>
                </a:ext>
              </a:extLst>
            </p:cNvPr>
            <p:cNvSpPr/>
            <p:nvPr/>
          </p:nvSpPr>
          <p:spPr>
            <a:xfrm flipV="1">
              <a:off x="1131223" y="1153794"/>
              <a:ext cx="1087331" cy="594023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40A361-7924-4331-A7C5-FED72B009C22}"/>
                </a:ext>
              </a:extLst>
            </p:cNvPr>
            <p:cNvSpPr txBox="1"/>
            <p:nvPr/>
          </p:nvSpPr>
          <p:spPr>
            <a:xfrm>
              <a:off x="1191334" y="1270704"/>
              <a:ext cx="970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스킬 창</a:t>
              </a:r>
            </a:p>
          </p:txBody>
        </p:sp>
        <p:sp>
          <p:nvSpPr>
            <p:cNvPr id="465" name="사각형: 둥근 모서리 464">
              <a:extLst>
                <a:ext uri="{FF2B5EF4-FFF2-40B4-BE49-F238E27FC236}">
                  <a16:creationId xmlns:a16="http://schemas.microsoft.com/office/drawing/2014/main" id="{4B321857-11E4-4F7D-9DE3-DDD9A8623340}"/>
                </a:ext>
              </a:extLst>
            </p:cNvPr>
            <p:cNvSpPr/>
            <p:nvPr/>
          </p:nvSpPr>
          <p:spPr>
            <a:xfrm>
              <a:off x="1607925" y="6001654"/>
              <a:ext cx="1312218" cy="31873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120 / 250</a:t>
              </a:r>
              <a:endParaRPr lang="ko-KR" altLang="en-US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69A32E9C-B8C7-4874-8DAB-25BC17B1FD9F}"/>
                </a:ext>
              </a:extLst>
            </p:cNvPr>
            <p:cNvGrpSpPr/>
            <p:nvPr/>
          </p:nvGrpSpPr>
          <p:grpSpPr>
            <a:xfrm rot="18875921">
              <a:off x="4002943" y="6058119"/>
              <a:ext cx="102841" cy="179573"/>
              <a:chOff x="7192108" y="2400294"/>
              <a:chExt cx="360000" cy="628608"/>
            </a:xfrm>
          </p:grpSpPr>
          <p:sp>
            <p:nvSpPr>
              <p:cNvPr id="474" name="원형: 비어 있음 473">
                <a:extLst>
                  <a:ext uri="{FF2B5EF4-FFF2-40B4-BE49-F238E27FC236}">
                    <a16:creationId xmlns:a16="http://schemas.microsoft.com/office/drawing/2014/main" id="{07B9F184-11F0-4C77-96F9-8DEFE003C065}"/>
                  </a:ext>
                </a:extLst>
              </p:cNvPr>
              <p:cNvSpPr/>
              <p:nvPr/>
            </p:nvSpPr>
            <p:spPr>
              <a:xfrm>
                <a:off x="7192108" y="2400294"/>
                <a:ext cx="360000" cy="360000"/>
              </a:xfrm>
              <a:prstGeom prst="donut">
                <a:avLst>
                  <a:gd name="adj" fmla="val 539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6D770CF-8DDB-4EDC-82A9-E3A0CC95FC12}"/>
                  </a:ext>
                </a:extLst>
              </p:cNvPr>
              <p:cNvCxnSpPr>
                <a:cxnSpLocks/>
                <a:stCxn id="474" idx="4"/>
              </p:cNvCxnSpPr>
              <p:nvPr/>
            </p:nvCxnSpPr>
            <p:spPr>
              <a:xfrm>
                <a:off x="7372108" y="2760294"/>
                <a:ext cx="0" cy="26860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5DC1BEF6-58C0-4002-B7D1-ECABED680B17}"/>
                  </a:ext>
                </a:extLst>
              </p:cNvPr>
              <p:cNvSpPr/>
              <p:nvPr/>
            </p:nvSpPr>
            <p:spPr>
              <a:xfrm>
                <a:off x="7430811" y="2603302"/>
                <a:ext cx="59289" cy="592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5" name="그림 484">
              <a:extLst>
                <a:ext uri="{FF2B5EF4-FFF2-40B4-BE49-F238E27FC236}">
                  <a16:creationId xmlns:a16="http://schemas.microsoft.com/office/drawing/2014/main" id="{FD01D92D-4CA5-45BC-A15A-7AE285EE3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5"/>
            <a:stretch/>
          </p:blipFill>
          <p:spPr>
            <a:xfrm>
              <a:off x="2445186" y="2057956"/>
              <a:ext cx="3057334" cy="3781700"/>
            </a:xfrm>
            <a:prstGeom prst="rect">
              <a:avLst/>
            </a:prstGeom>
          </p:spPr>
        </p:pic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C0AD466-3D59-4F50-A25C-D6B630993EBB}"/>
                </a:ext>
              </a:extLst>
            </p:cNvPr>
            <p:cNvSpPr/>
            <p:nvPr/>
          </p:nvSpPr>
          <p:spPr>
            <a:xfrm>
              <a:off x="867586" y="2179598"/>
              <a:ext cx="721388" cy="3899363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0F987CE0-B91D-43DB-AF5B-06B6BDC3E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1999585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4695F91C-8A62-40A9-926B-FE2B0D08D0AF}"/>
                </a:ext>
              </a:extLst>
            </p:cNvPr>
            <p:cNvSpPr/>
            <p:nvPr/>
          </p:nvSpPr>
          <p:spPr>
            <a:xfrm>
              <a:off x="984738" y="3213173"/>
              <a:ext cx="1000819" cy="269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화산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118097C4-1217-47CF-BA57-4187D715D98E}"/>
                </a:ext>
              </a:extLst>
            </p:cNvPr>
            <p:cNvSpPr/>
            <p:nvPr/>
          </p:nvSpPr>
          <p:spPr>
            <a:xfrm>
              <a:off x="947577" y="3163002"/>
              <a:ext cx="1101025" cy="36447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7401B38F-AD90-41E5-9303-D56A6A1A384B}"/>
                </a:ext>
              </a:extLst>
            </p:cNvPr>
            <p:cNvSpPr/>
            <p:nvPr/>
          </p:nvSpPr>
          <p:spPr>
            <a:xfrm>
              <a:off x="1699120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4BA88CD3-B9D2-426F-A8C0-C5272AC9D4F7}"/>
                </a:ext>
              </a:extLst>
            </p:cNvPr>
            <p:cNvSpPr/>
            <p:nvPr/>
          </p:nvSpPr>
          <p:spPr>
            <a:xfrm>
              <a:off x="2351987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C6AF0BD-AFDD-4D25-A8D5-CE63E2EA65F9}"/>
                </a:ext>
              </a:extLst>
            </p:cNvPr>
            <p:cNvSpPr/>
            <p:nvPr/>
          </p:nvSpPr>
          <p:spPr>
            <a:xfrm>
              <a:off x="3928245" y="6002626"/>
              <a:ext cx="1878387" cy="269988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E098CC0A-4883-4DB9-B690-5231654C9C00}"/>
                </a:ext>
              </a:extLst>
            </p:cNvPr>
            <p:cNvSpPr/>
            <p:nvPr/>
          </p:nvSpPr>
          <p:spPr>
            <a:xfrm>
              <a:off x="2410519" y="2023508"/>
              <a:ext cx="3196005" cy="381614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AC9A8E19-6961-4F3A-A8DA-64A1EF741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3009713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948EA565-BD12-477F-B03E-802372DB4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8841" y="200191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4307B3-C109-4A27-B314-D680ED00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3772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A3E23520-D58E-4AE8-84F2-FB7AB6EB5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198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19653C07-1F5E-4EC9-A25F-7E9905787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545" y="597208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731DC6-FAC3-4CBB-9007-0AC7E50D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580" y="4781451"/>
              <a:ext cx="430295" cy="4302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C032FB-0770-4D49-AFB7-98CBB8B6572E}"/>
                </a:ext>
              </a:extLst>
            </p:cNvPr>
            <p:cNvSpPr/>
            <p:nvPr/>
          </p:nvSpPr>
          <p:spPr>
            <a:xfrm>
              <a:off x="4563559" y="4648200"/>
              <a:ext cx="1211981" cy="1146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아이콘을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마우스 왼쪽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더블 클릭해서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해당 스킬의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설명 창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팝업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C1C02C2-9593-49E1-941E-9F66844CC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39" y="3104559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EE7DAA3-D017-4FDB-AABF-5A0A3E216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1089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B9605FA-A6B1-428D-841C-06CC9A828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0917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Pages>17</Pages>
  <Words>2065</Words>
  <Characters>0</Characters>
  <Application>Microsoft Office PowerPoint</Application>
  <DocSecurity>0</DocSecurity>
  <PresentationFormat>와이드스크린</PresentationFormat>
  <Lines>0</Lines>
  <Paragraphs>474</Paragraphs>
  <Slides>55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0" baseType="lpstr">
      <vt:lpstr>맑은 고딕</vt:lpstr>
      <vt:lpstr>함초롬바탕</vt:lpstr>
      <vt:lpstr>Arial</vt:lpstr>
      <vt:lpstr>Wingdings</vt:lpstr>
      <vt:lpstr>Office 테마</vt:lpstr>
      <vt:lpstr>스킬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정근 윤</cp:lastModifiedBy>
  <cp:revision>824</cp:revision>
  <dcterms:modified xsi:type="dcterms:W3CDTF">2024-02-26T19:42:37Z</dcterms:modified>
  <cp:version>9.103.97.45139</cp:version>
</cp:coreProperties>
</file>