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67" r:id="rId5"/>
    <p:sldId id="269" r:id="rId6"/>
    <p:sldId id="268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546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 dirty="0"/>
              <a:t>히어로즈 오브 </a:t>
            </a:r>
            <a:r>
              <a:rPr lang="ko-KR" altLang="en-US" sz="4800" dirty="0" err="1"/>
              <a:t>마이트</a:t>
            </a:r>
            <a:r>
              <a:rPr lang="ko-KR" altLang="en-US" sz="4800" dirty="0"/>
              <a:t> 앤 매직 </a:t>
            </a:r>
            <a:r>
              <a:rPr lang="en-US" altLang="ko-KR" sz="4800" dirty="0"/>
              <a:t>5 </a:t>
            </a:r>
            <a:br>
              <a:rPr lang="en-US" altLang="ko-KR" dirty="0"/>
            </a:br>
            <a:r>
              <a:rPr lang="ko-KR" altLang="en-US" sz="4400" dirty="0"/>
              <a:t>전투 데미지 시스템 역기획서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2CED0D19-F167-6CC5-A4F3-F35A00AF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51034"/>
              </p:ext>
            </p:extLst>
          </p:nvPr>
        </p:nvGraphicFramePr>
        <p:xfrm>
          <a:off x="1694180" y="2897414"/>
          <a:ext cx="880364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Heros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Of Might &amp; Magic V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전투 데미지 시스템의 구조를 파악하기 위해 작성되었다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게임을 정확히 파악하여 추후에 작성될 문서들의 완성도를 높이는 것이다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영웅은 전투 시 직접적인 피해를 받지 않기 때문에 전투 데미지는 크게 유닛이 영웅의 공격으로 데미지 받는 경우와 유닛의 공격으로 데미지 받는 경우로 분류된다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영웅의 공격 데미지 과정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75CA28-E019-92EA-B636-9F7DECF82351}"/>
              </a:ext>
            </a:extLst>
          </p:cNvPr>
          <p:cNvGrpSpPr/>
          <p:nvPr/>
        </p:nvGrpSpPr>
        <p:grpSpPr>
          <a:xfrm>
            <a:off x="839788" y="2444479"/>
            <a:ext cx="10512424" cy="984521"/>
            <a:chOff x="3759319" y="2936739"/>
            <a:chExt cx="6335300" cy="984521"/>
          </a:xfrm>
        </p:grpSpPr>
        <p:sp>
          <p:nvSpPr>
            <p:cNvPr id="3" name="순서도: 카드 2">
              <a:extLst>
                <a:ext uri="{FF2B5EF4-FFF2-40B4-BE49-F238E27FC236}">
                  <a16:creationId xmlns:a16="http://schemas.microsoft.com/office/drawing/2014/main" id="{A56BA3B8-A184-56A1-8570-7400819F7DE8}"/>
                </a:ext>
              </a:extLst>
            </p:cNvPr>
            <p:cNvSpPr/>
            <p:nvPr/>
          </p:nvSpPr>
          <p:spPr>
            <a:xfrm>
              <a:off x="3759319" y="2936740"/>
              <a:ext cx="1348830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영웅의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레벨 확인</a:t>
              </a:r>
            </a:p>
          </p:txBody>
        </p:sp>
        <p:sp>
          <p:nvSpPr>
            <p:cNvPr id="5" name="순서도: 카드 4">
              <a:extLst>
                <a:ext uri="{FF2B5EF4-FFF2-40B4-BE49-F238E27FC236}">
                  <a16:creationId xmlns:a16="http://schemas.microsoft.com/office/drawing/2014/main" id="{26B056C8-8EEE-4D32-1E9C-D6B4D155486C}"/>
                </a:ext>
              </a:extLst>
            </p:cNvPr>
            <p:cNvSpPr/>
            <p:nvPr/>
          </p:nvSpPr>
          <p:spPr>
            <a:xfrm>
              <a:off x="5421911" y="2936739"/>
              <a:ext cx="1348830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 대상의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레벨 확인</a:t>
              </a:r>
            </a:p>
          </p:txBody>
        </p:sp>
        <p:sp>
          <p:nvSpPr>
            <p:cNvPr id="6" name="순서도: 카드 5">
              <a:extLst>
                <a:ext uri="{FF2B5EF4-FFF2-40B4-BE49-F238E27FC236}">
                  <a16:creationId xmlns:a16="http://schemas.microsoft.com/office/drawing/2014/main" id="{D68719C7-AC5B-4D39-28D5-A35C65103628}"/>
                </a:ext>
              </a:extLst>
            </p:cNvPr>
            <p:cNvSpPr/>
            <p:nvPr/>
          </p:nvSpPr>
          <p:spPr>
            <a:xfrm>
              <a:off x="7083850" y="2936739"/>
              <a:ext cx="1348830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영웅 </a:t>
              </a:r>
              <a:r>
                <a:rPr lang="ko-KR" altLang="en-US" sz="1200" dirty="0" err="1"/>
                <a:t>피해량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배율 확인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A143AE6B-4141-CD89-2F75-1F14BF1A587B}"/>
                </a:ext>
              </a:extLst>
            </p:cNvPr>
            <p:cNvSpPr/>
            <p:nvPr/>
          </p:nvSpPr>
          <p:spPr>
            <a:xfrm>
              <a:off x="5184696" y="3331823"/>
              <a:ext cx="156679" cy="194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C7434BD9-D158-8CB4-542F-94DA8C8DE523}"/>
                </a:ext>
              </a:extLst>
            </p:cNvPr>
            <p:cNvSpPr/>
            <p:nvPr/>
          </p:nvSpPr>
          <p:spPr>
            <a:xfrm>
              <a:off x="6849741" y="3331823"/>
              <a:ext cx="156679" cy="194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" name="순서도: 카드 8">
              <a:extLst>
                <a:ext uri="{FF2B5EF4-FFF2-40B4-BE49-F238E27FC236}">
                  <a16:creationId xmlns:a16="http://schemas.microsoft.com/office/drawing/2014/main" id="{58A43573-4D11-77F5-5D8B-11F1843FD854}"/>
                </a:ext>
              </a:extLst>
            </p:cNvPr>
            <p:cNvSpPr/>
            <p:nvPr/>
          </p:nvSpPr>
          <p:spPr>
            <a:xfrm>
              <a:off x="8745789" y="2936739"/>
              <a:ext cx="1348830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 대상의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최대 체력 확인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D961F20-3C39-091D-C131-4C82B0FA2EAB}"/>
                </a:ext>
              </a:extLst>
            </p:cNvPr>
            <p:cNvSpPr/>
            <p:nvPr/>
          </p:nvSpPr>
          <p:spPr>
            <a:xfrm>
              <a:off x="8511680" y="3331823"/>
              <a:ext cx="156679" cy="194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37097"/>
              </p:ext>
            </p:extLst>
          </p:nvPr>
        </p:nvGraphicFramePr>
        <p:xfrm>
          <a:off x="839787" y="3438071"/>
          <a:ext cx="223816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7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 레벨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영웅의 레벨을 확인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33F51F8-AB05-4830-BAAB-4573D71C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790"/>
              </p:ext>
            </p:extLst>
          </p:nvPr>
        </p:nvGraphicFramePr>
        <p:xfrm>
          <a:off x="3598595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레벨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대상의 레벨을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B748F1-3C76-7124-836A-2392EA576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90209"/>
              </p:ext>
            </p:extLst>
          </p:nvPr>
        </p:nvGraphicFramePr>
        <p:xfrm>
          <a:off x="6356320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영웅과 대상 유닛의 레벨에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배율을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789C7FF-981B-D5D0-9F1C-C825885F8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42280"/>
              </p:ext>
            </p:extLst>
          </p:nvPr>
        </p:nvGraphicFramePr>
        <p:xfrm>
          <a:off x="9116267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체력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대상의 최대 체력을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영웅의 공격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89962"/>
              </p:ext>
            </p:extLst>
          </p:nvPr>
        </p:nvGraphicFramePr>
        <p:xfrm>
          <a:off x="5103223" y="1461044"/>
          <a:ext cx="62487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747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영웅의 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영웅은 전장에서 공격을 받지 않지만 전장에 직간접적으로 개입할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영웅의 공격으로 주는 데미지는 영웅의 레벨과 대상 유닛의 레벨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따른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배율과 공격을 받을 대상 유닛의 최대 체력을 곱한 값이다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 유닛의 최대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높은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티어의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유닛을 공격하는 것이 효율이 좋다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3FD6318-CB35-BA93-677C-CBE06AAB577A}"/>
              </a:ext>
            </a:extLst>
          </p:cNvPr>
          <p:cNvGrpSpPr/>
          <p:nvPr/>
        </p:nvGrpSpPr>
        <p:grpSpPr>
          <a:xfrm>
            <a:off x="837565" y="1449388"/>
            <a:ext cx="4134485" cy="5040311"/>
            <a:chOff x="837565" y="1449388"/>
            <a:chExt cx="4134485" cy="50403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F473128-4069-6646-ECEF-C0A3D0AFD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0030" y="1449388"/>
              <a:ext cx="4132020" cy="228085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1DA577-B6A4-0961-D1E1-46804658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7565" y="3739561"/>
              <a:ext cx="4132020" cy="2750138"/>
            </a:xfrm>
            <a:prstGeom prst="rect">
              <a:avLst/>
            </a:prstGeom>
          </p:spPr>
        </p:pic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6818790-9C4F-44F0-8DF0-EA0ECE56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99329"/>
              </p:ext>
            </p:extLst>
          </p:nvPr>
        </p:nvGraphicFramePr>
        <p:xfrm>
          <a:off x="5105691" y="3323589"/>
          <a:ext cx="6248744" cy="31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93">
                  <a:extLst>
                    <a:ext uri="{9D8B030D-6E8A-4147-A177-3AD203B41FA5}">
                      <a16:colId xmlns:a16="http://schemas.microsoft.com/office/drawing/2014/main" val="1820224492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614155505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768479853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4154790395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775963738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520929003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731713129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1692731818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영웅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배율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7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영웅 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적 유닛 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39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1.00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19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2.33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1.27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0.26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2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0.32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52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1.80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0.38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0.24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8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3.33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1.03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0.66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5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~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31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15.00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11.40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8.21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5.70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3.81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2.54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1.92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72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15.33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11.67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8.40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5.83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11.93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8.59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5.97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2.01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5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12.20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2.72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7277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영웅의 최대 레벨은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이나 일부 스킬 등의 효과로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레벨을 추가로 올린 것과 같은 효과를 받을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7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0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유닛의 공격 데미지 과정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511175-0077-3E99-A76A-E192E4B0DE72}"/>
              </a:ext>
            </a:extLst>
          </p:cNvPr>
          <p:cNvGrpSpPr/>
          <p:nvPr/>
        </p:nvGrpSpPr>
        <p:grpSpPr>
          <a:xfrm>
            <a:off x="839788" y="2444480"/>
            <a:ext cx="10512424" cy="984520"/>
            <a:chOff x="2219351" y="3312425"/>
            <a:chExt cx="8335142" cy="1297577"/>
          </a:xfrm>
        </p:grpSpPr>
        <p:sp>
          <p:nvSpPr>
            <p:cNvPr id="7" name="순서도: 카드 6">
              <a:extLst>
                <a:ext uri="{FF2B5EF4-FFF2-40B4-BE49-F238E27FC236}">
                  <a16:creationId xmlns:a16="http://schemas.microsoft.com/office/drawing/2014/main" id="{95A22B4D-A02F-285D-7FB7-7EFE16F76566}"/>
                </a:ext>
              </a:extLst>
            </p:cNvPr>
            <p:cNvSpPr/>
            <p:nvPr/>
          </p:nvSpPr>
          <p:spPr>
            <a:xfrm>
              <a:off x="2219351" y="3312425"/>
              <a:ext cx="1777730" cy="1297577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공격하는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유닛의 공격력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확인</a:t>
              </a:r>
            </a:p>
          </p:txBody>
        </p:sp>
        <p:sp>
          <p:nvSpPr>
            <p:cNvPr id="8" name="순서도: 카드 7">
              <a:extLst>
                <a:ext uri="{FF2B5EF4-FFF2-40B4-BE49-F238E27FC236}">
                  <a16:creationId xmlns:a16="http://schemas.microsoft.com/office/drawing/2014/main" id="{333C7E0B-DA00-A344-7870-F313544CC0DE}"/>
                </a:ext>
              </a:extLst>
            </p:cNvPr>
            <p:cNvSpPr/>
            <p:nvPr/>
          </p:nvSpPr>
          <p:spPr>
            <a:xfrm>
              <a:off x="4407683" y="3312425"/>
              <a:ext cx="1777730" cy="1297577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 대상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유닛의 방어력 확인</a:t>
              </a:r>
            </a:p>
          </p:txBody>
        </p:sp>
        <p:sp>
          <p:nvSpPr>
            <p:cNvPr id="10" name="순서도: 카드 9">
              <a:extLst>
                <a:ext uri="{FF2B5EF4-FFF2-40B4-BE49-F238E27FC236}">
                  <a16:creationId xmlns:a16="http://schemas.microsoft.com/office/drawing/2014/main" id="{1A4D0593-3873-49DF-DC02-75D6BA0D770C}"/>
                </a:ext>
              </a:extLst>
            </p:cNvPr>
            <p:cNvSpPr/>
            <p:nvPr/>
          </p:nvSpPr>
          <p:spPr>
            <a:xfrm>
              <a:off x="6588431" y="3312425"/>
              <a:ext cx="1777730" cy="1297577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공격력과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방어력 비교</a:t>
              </a:r>
            </a:p>
          </p:txBody>
        </p:sp>
        <p:sp>
          <p:nvSpPr>
            <p:cNvPr id="11" name="순서도: 카드 10">
              <a:extLst>
                <a:ext uri="{FF2B5EF4-FFF2-40B4-BE49-F238E27FC236}">
                  <a16:creationId xmlns:a16="http://schemas.microsoft.com/office/drawing/2014/main" id="{0E8C3944-1868-874C-9BC1-5D2716C1A6EC}"/>
                </a:ext>
              </a:extLst>
            </p:cNvPr>
            <p:cNvSpPr/>
            <p:nvPr/>
          </p:nvSpPr>
          <p:spPr>
            <a:xfrm>
              <a:off x="8776763" y="3312425"/>
              <a:ext cx="1777730" cy="1297577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공격하는 유닛의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숫자 확인</a:t>
              </a: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B7FF7DD0-58A4-A1A8-935A-B18767F1F4F6}"/>
                </a:ext>
              </a:extLst>
            </p:cNvPr>
            <p:cNvSpPr/>
            <p:nvPr/>
          </p:nvSpPr>
          <p:spPr>
            <a:xfrm>
              <a:off x="8468212" y="3833128"/>
              <a:ext cx="206500" cy="25617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88968EA1-50D8-79C9-01E2-5455750C3ADD}"/>
                </a:ext>
              </a:extLst>
            </p:cNvPr>
            <p:cNvSpPr/>
            <p:nvPr/>
          </p:nvSpPr>
          <p:spPr>
            <a:xfrm>
              <a:off x="6283672" y="3833128"/>
              <a:ext cx="206500" cy="25617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2049B158-F1E3-6626-67E0-185D818F2F91}"/>
                </a:ext>
              </a:extLst>
            </p:cNvPr>
            <p:cNvSpPr/>
            <p:nvPr/>
          </p:nvSpPr>
          <p:spPr>
            <a:xfrm>
              <a:off x="4099132" y="3833128"/>
              <a:ext cx="206500" cy="25617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BE4E361-B626-9D1F-D877-B2139952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37831"/>
              </p:ext>
            </p:extLst>
          </p:nvPr>
        </p:nvGraphicFramePr>
        <p:xfrm>
          <a:off x="839787" y="3438071"/>
          <a:ext cx="223816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7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공격력을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4D971EE-3A07-5AF4-24C6-0E6F3B73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01632"/>
              </p:ext>
            </p:extLst>
          </p:nvPr>
        </p:nvGraphicFramePr>
        <p:xfrm>
          <a:off x="3598595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4C7AE7D-B1E1-C1CE-BF24-8A5D384B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346487"/>
              </p:ext>
            </p:extLst>
          </p:nvPr>
        </p:nvGraphicFramePr>
        <p:xfrm>
          <a:off x="6356320" y="3438071"/>
          <a:ext cx="22381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 비교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공격력과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비교한다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DAF9D6C-D49F-FE24-E82C-768F2E91D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16348"/>
              </p:ext>
            </p:extLst>
          </p:nvPr>
        </p:nvGraphicFramePr>
        <p:xfrm>
          <a:off x="9116267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숫자를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유닛의 공격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91020"/>
              </p:ext>
            </p:extLst>
          </p:nvPr>
        </p:nvGraphicFramePr>
        <p:xfrm>
          <a:off x="3676967" y="2148840"/>
          <a:ext cx="7677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4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유닛은 전장에 배치되어 직접적인 전투를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공격에 영향을 끼치는 요소는 유닛의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숫자가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공격으로 인한 데미지 공식은 공격하는 유닛의 공격력과 공격을 받는 유닛의 방어력에 따라서 다르다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70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1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 데미지 공식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9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하는 유닛의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 때 데미지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데미지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0.05×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공격력－공격을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받는 유닛의 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6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하는 유닛의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 때 데미지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데미지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0.05×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방어력－공격하는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유닛의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972097"/>
                  </a:ext>
                </a:extLst>
              </a:tr>
            </a:tbl>
          </a:graphicData>
        </a:graphic>
      </p:graphicFrame>
      <p:pic>
        <p:nvPicPr>
          <p:cNvPr id="9" name="그림 8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40C6F97-8FA5-2184-934B-5AF2D0F0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27327" r="31539" b="24614"/>
          <a:stretch/>
        </p:blipFill>
        <p:spPr>
          <a:xfrm>
            <a:off x="839788" y="2148840"/>
            <a:ext cx="2774269" cy="24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7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후처리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8B2E1CF-CB5B-CA3A-0A98-162CA9E71B6D}"/>
              </a:ext>
            </a:extLst>
          </p:cNvPr>
          <p:cNvGrpSpPr/>
          <p:nvPr/>
        </p:nvGrpSpPr>
        <p:grpSpPr>
          <a:xfrm>
            <a:off x="3595714" y="2445048"/>
            <a:ext cx="4994753" cy="984524"/>
            <a:chOff x="7371228" y="5192117"/>
            <a:chExt cx="3966062" cy="1297581"/>
          </a:xfrm>
        </p:grpSpPr>
        <p:sp>
          <p:nvSpPr>
            <p:cNvPr id="43" name="순서도: 카드 42">
              <a:extLst>
                <a:ext uri="{FF2B5EF4-FFF2-40B4-BE49-F238E27FC236}">
                  <a16:creationId xmlns:a16="http://schemas.microsoft.com/office/drawing/2014/main" id="{4D74CBE9-DC54-B42C-29B2-B5E9D4F1074B}"/>
                </a:ext>
              </a:extLst>
            </p:cNvPr>
            <p:cNvSpPr/>
            <p:nvPr/>
          </p:nvSpPr>
          <p:spPr>
            <a:xfrm>
              <a:off x="7371228" y="5192117"/>
              <a:ext cx="1777729" cy="1297576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데미지 계산</a:t>
              </a:r>
            </a:p>
          </p:txBody>
        </p:sp>
        <p:sp>
          <p:nvSpPr>
            <p:cNvPr id="44" name="순서도: 카드 43">
              <a:extLst>
                <a:ext uri="{FF2B5EF4-FFF2-40B4-BE49-F238E27FC236}">
                  <a16:creationId xmlns:a16="http://schemas.microsoft.com/office/drawing/2014/main" id="{451EAF87-6971-C8C5-4EDA-72783E7C96B7}"/>
                </a:ext>
              </a:extLst>
            </p:cNvPr>
            <p:cNvSpPr/>
            <p:nvPr/>
          </p:nvSpPr>
          <p:spPr>
            <a:xfrm>
              <a:off x="9559560" y="5192121"/>
              <a:ext cx="1777730" cy="1297577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유닛 사망 처리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C727BF65-D4A3-6DE9-CD51-71E66F53613E}"/>
                </a:ext>
              </a:extLst>
            </p:cNvPr>
            <p:cNvSpPr/>
            <p:nvPr/>
          </p:nvSpPr>
          <p:spPr>
            <a:xfrm>
              <a:off x="9251009" y="5712823"/>
              <a:ext cx="206500" cy="25617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C3AC4B-C2F8-04E8-36DF-50FF889D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62878"/>
              </p:ext>
            </p:extLst>
          </p:nvPr>
        </p:nvGraphicFramePr>
        <p:xfrm>
          <a:off x="3598595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과정의 요소들을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종합하여 데미지를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BE3B093-3585-46E0-A0B0-A71E2CC8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41626"/>
              </p:ext>
            </p:extLst>
          </p:nvPr>
        </p:nvGraphicFramePr>
        <p:xfrm>
          <a:off x="6356320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 사망처리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데미지로 인하여 사망하는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유닛들을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4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Pages>7</Pages>
  <Words>514</Words>
  <Characters>0</Characters>
  <Application>Microsoft Office PowerPoint</Application>
  <DocSecurity>0</DocSecurity>
  <PresentationFormat>와이드스크린</PresentationFormat>
  <Lines>0</Lines>
  <Paragraphs>180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히어로즈 오브 마이트 앤 매직 5  전투 데미지 시스템 역기획서</vt:lpstr>
      <vt:lpstr>개요</vt:lpstr>
      <vt:lpstr>영웅의 공격 데미지 과정</vt:lpstr>
      <vt:lpstr>영웅의 공격</vt:lpstr>
      <vt:lpstr>유닛의 공격 데미지 과정</vt:lpstr>
      <vt:lpstr>유닛의 공격</vt:lpstr>
      <vt:lpstr>후처리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238</cp:revision>
  <dcterms:modified xsi:type="dcterms:W3CDTF">2024-04-14T19:48:21Z</dcterms:modified>
  <cp:version>9.103.97.45139</cp:version>
</cp:coreProperties>
</file>