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6" r:id="rId4"/>
    <p:sldId id="258" r:id="rId5"/>
    <p:sldId id="310" r:id="rId6"/>
    <p:sldId id="312" r:id="rId7"/>
    <p:sldId id="311" r:id="rId8"/>
    <p:sldId id="313" r:id="rId9"/>
    <p:sldId id="315" r:id="rId10"/>
    <p:sldId id="314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37" userDrawn="1">
          <p15:clr>
            <a:srgbClr val="A4A3A4"/>
          </p15:clr>
        </p15:guide>
        <p15:guide id="1" orient="horz" pos="2137" userDrawn="1">
          <p15:clr>
            <a:srgbClr val="A4A3A4"/>
          </p15:clr>
        </p15:guide>
        <p15:guide id="2" orient="horz" pos="902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pos="206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  <p15:guide id="8" pos="3838">
          <p15:clr>
            <a:srgbClr val="A4A3A4"/>
          </p15:clr>
        </p15:guide>
        <p15:guide id="9" orient="horz" pos="2144">
          <p15:clr>
            <a:srgbClr val="A4A3A4"/>
          </p15:clr>
        </p15:guide>
        <p15:guide id="10" orient="horz" pos="905">
          <p15:clr>
            <a:srgbClr val="A4A3A4"/>
          </p15:clr>
        </p15:guide>
        <p15:guide id="11" orient="horz" pos="3986">
          <p15:clr>
            <a:srgbClr val="A4A3A4"/>
          </p15:clr>
        </p15:guide>
        <p15:guide id="12" pos="7467">
          <p15:clr>
            <a:srgbClr val="A4A3A4"/>
          </p15:clr>
        </p15:guide>
        <p15:guide id="13" orient="horz" pos="116">
          <p15:clr>
            <a:srgbClr val="A4A3A4"/>
          </p15:clr>
        </p15:guide>
        <p15:guide id="14" pos="3837">
          <p15:clr>
            <a:srgbClr val="A4A3A4"/>
          </p15:clr>
        </p15:guide>
        <p15:guide id="15" orient="horz" pos="2134">
          <p15:clr>
            <a:srgbClr val="A4A3A4"/>
          </p15:clr>
        </p15:guide>
        <p15:guide id="16" orient="horz" pos="902">
          <p15:clr>
            <a:srgbClr val="A4A3A4"/>
          </p15:clr>
        </p15:guide>
        <p15:guide id="17" orient="horz" pos="3949">
          <p15:clr>
            <a:srgbClr val="A4A3A4"/>
          </p15:clr>
        </p15:guide>
        <p15:guide id="18" pos="206">
          <p15:clr>
            <a:srgbClr val="A4A3A4"/>
          </p15:clr>
        </p15:guide>
        <p15:guide id="19" pos="7464">
          <p15:clr>
            <a:srgbClr val="A4A3A4"/>
          </p15:clr>
        </p15:guide>
        <p15:guide id="20" orient="horz" pos="1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750" y="108"/>
      </p:cViewPr>
      <p:guideLst>
        <p:guide pos="3837"/>
        <p:guide orient="horz" pos="2137"/>
        <p:guide orient="horz" pos="902"/>
        <p:guide orient="horz" pos="3997"/>
        <p:guide pos="206"/>
        <p:guide pos="7469"/>
        <p:guide orient="horz" pos="11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  <p:guide pos="3838"/>
        <p:guide orient="horz" pos="2144"/>
        <p:guide orient="horz" pos="905"/>
        <p:guide orient="horz" pos="3986"/>
        <p:guide pos="7467"/>
        <p:guide orient="horz" pos="116"/>
        <p:guide pos="3837"/>
        <p:guide orient="horz" pos="2134"/>
        <p:guide orient="horz" pos="902"/>
        <p:guide orient="horz" pos="3949"/>
        <p:guide pos="206"/>
        <p:guide pos="7464"/>
        <p:guide orient="horz" pos="1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24/11/2023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24/11/2023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24/11/2023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24/11/2023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24/11/2023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24/11/2023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24/11/2023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24/11/2023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24/11/2023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24/11/2023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24/11/2023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24/11/2023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세력 컨텐츠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화산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A7F73A-32A0-4A9E-8052-803F3E14C40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" t="25526" r="3130"/>
          <a:stretch/>
        </p:blipFill>
        <p:spPr>
          <a:xfrm>
            <a:off x="327025" y="1431925"/>
            <a:ext cx="3239770" cy="1800225"/>
          </a:xfrm>
          <a:prstGeom prst="rect">
            <a:avLst/>
          </a:prstGeom>
        </p:spPr>
      </p:pic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800E4C64-550E-4080-B610-0E2BD86BF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920465"/>
              </p:ext>
            </p:extLst>
          </p:nvPr>
        </p:nvGraphicFramePr>
        <p:xfrm>
          <a:off x="3686810" y="5175445"/>
          <a:ext cx="8448040" cy="1725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30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화산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산을 근간으로 하는 도검술의 명가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매화와 같은 화려하고 빠른 도검술을 사용한다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칠매검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낙화검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이십사수 매화검법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정파와 우호적이며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하오문을 제외한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사파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세력들과 적대적이다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무당과 도검술을 경쟁하는 사이다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092D6FC7-DC94-484F-83F2-7958F99C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647459"/>
              </p:ext>
            </p:extLst>
          </p:nvPr>
        </p:nvGraphicFramePr>
        <p:xfrm>
          <a:off x="3640014" y="1431925"/>
          <a:ext cx="821543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9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무당과 비슷하지만 속가의 성격이 더 강한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문파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화산 특유의 화려한 검법이 유명하며 무당과 함께 정파내 전투력 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위로 평가된다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A40F7DFB-C318-4E69-B205-7AE58F2EF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17113"/>
              </p:ext>
            </p:extLst>
          </p:nvPr>
        </p:nvGraphicFramePr>
        <p:xfrm>
          <a:off x="3640014" y="2437765"/>
          <a:ext cx="821543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126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개방을 통하여 토벌단에 임무를 전달하고 있다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09F70045-9B38-4C4E-A7BB-FFBDCC041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386581"/>
              </p:ext>
            </p:extLst>
          </p:nvPr>
        </p:nvGraphicFramePr>
        <p:xfrm>
          <a:off x="327025" y="3389926"/>
          <a:ext cx="575532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829">
                  <a:extLst>
                    <a:ext uri="{9D8B030D-6E8A-4147-A177-3AD203B41FA5}">
                      <a16:colId xmlns:a16="http://schemas.microsoft.com/office/drawing/2014/main" val="30228805"/>
                    </a:ext>
                  </a:extLst>
                </a:gridCol>
                <a:gridCol w="5229495">
                  <a:extLst>
                    <a:ext uri="{9D8B030D-6E8A-4147-A177-3AD203B41FA5}">
                      <a16:colId xmlns:a16="http://schemas.microsoft.com/office/drawing/2014/main" val="29921146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934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검법을 이용한 광범위하고 화려한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35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태극검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상대의 공격을 흘리고 빈틈을 공격하는 검법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태극혜검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상대의 공격을 휘게 만들어 역으로 피해를 주는 검법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06384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FBAA7D44-534B-4609-A672-CAD8FF5ED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153722"/>
              </p:ext>
            </p:extLst>
          </p:nvPr>
        </p:nvGraphicFramePr>
        <p:xfrm>
          <a:off x="6091239" y="3389926"/>
          <a:ext cx="57553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5324">
                  <a:extLst>
                    <a:ext uri="{9D8B030D-6E8A-4147-A177-3AD203B41FA5}">
                      <a16:colId xmlns:a16="http://schemas.microsoft.com/office/drawing/2014/main" val="302288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934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35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256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 err="1">
                <a:latin typeface="맑은 고딕" charset="0"/>
                <a:ea typeface="맑은 고딕" charset="0"/>
              </a:rPr>
              <a:t>곤륜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BAAB6BC-C9AC-4648-B443-2F3F681E5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147782"/>
              </p:ext>
            </p:extLst>
          </p:nvPr>
        </p:nvGraphicFramePr>
        <p:xfrm>
          <a:off x="3681095" y="1397000"/>
          <a:ext cx="8448675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2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560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곤륜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계곡 같은 지형에서 활동하는 세력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68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뛰어난 경공술로 기동성을 살린 치고 빠지기에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특화된 도검술이 특징이다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무성무색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옥쇄곤강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운룡대팔식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8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정파와 우호적이며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하오문을 제외한 사파 세력들과 적대적이다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E182653-BD49-457F-A7E8-18C381103F6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r="12250"/>
          <a:stretch/>
        </p:blipFill>
        <p:spPr>
          <a:xfrm>
            <a:off x="327025" y="1431925"/>
            <a:ext cx="323977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16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종남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734FB75-01FA-459B-92BA-C2454E9E5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68367"/>
              </p:ext>
            </p:extLst>
          </p:nvPr>
        </p:nvGraphicFramePr>
        <p:xfrm>
          <a:off x="3695700" y="1433195"/>
          <a:ext cx="8441690" cy="164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1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270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종남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산을 근간으로 하는 도검술의 명가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방어와 반격에 특화된 묵직하고 강한 검이 특징인 무공을 사용한다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유운검법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천하삼십육검법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정파와 우호적이며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하오문을 제외한 사파 세력들과 적대적이다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DE2D420-DB21-46A4-B6C6-9F0F2D2D0B5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25266" r="11218" b="7901"/>
          <a:stretch/>
        </p:blipFill>
        <p:spPr>
          <a:xfrm>
            <a:off x="335915" y="1431925"/>
            <a:ext cx="323977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8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 err="1">
                <a:latin typeface="맑은 고딕" charset="0"/>
                <a:ea typeface="맑은 고딕" charset="0"/>
              </a:rPr>
              <a:t>마교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0C40D3-D6BF-48E9-86BF-02AE6CF2F6E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36533" r="13723"/>
          <a:stretch/>
        </p:blipFill>
        <p:spPr>
          <a:xfrm>
            <a:off x="327025" y="1431925"/>
            <a:ext cx="3239770" cy="1800225"/>
          </a:xfrm>
          <a:prstGeom prst="rect">
            <a:avLst/>
          </a:prstGeom>
        </p:spPr>
      </p:pic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6FE213B7-D5A8-438D-903B-6B84C9783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201123"/>
              </p:ext>
            </p:extLst>
          </p:nvPr>
        </p:nvGraphicFramePr>
        <p:xfrm>
          <a:off x="3686810" y="1457960"/>
          <a:ext cx="8441690" cy="1677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4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065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마교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천마를 중심으로 마인들이 모인 세력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마공이라는 특수한 내공을 사용한 무공을 사용한다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파천무공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천마신공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대부분의 타세력들과 적대적이며 특히 소림과 앙숙이다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002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 err="1">
                <a:latin typeface="맑은 고딕" charset="0"/>
                <a:ea typeface="맑은 고딕" charset="0"/>
              </a:rPr>
              <a:t>혈교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C643A5-DABD-475A-95C4-30D8C87C8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619885"/>
              </p:ext>
            </p:extLst>
          </p:nvPr>
        </p:nvGraphicFramePr>
        <p:xfrm>
          <a:off x="3695700" y="1413510"/>
          <a:ext cx="8448675" cy="1761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85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혈교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혈마를 중심으로 피와 독을 이용하는 세력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피를 사용한 주술과 독을 이용한 무공을 사용한다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역천신공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혈라신공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하오문을 제외한 대부분의 세력과 적대적이다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3911698-77B5-4B69-B866-C98FB9414A5C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5" y="1431925"/>
            <a:ext cx="323977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 err="1">
                <a:latin typeface="맑은 고딕" charset="0"/>
                <a:ea typeface="맑은 고딕" charset="0"/>
              </a:rPr>
              <a:t>하오문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E6CB70D-4ABA-441B-8DEF-ABDB1E4B0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882316"/>
              </p:ext>
            </p:extLst>
          </p:nvPr>
        </p:nvGraphicFramePr>
        <p:xfrm>
          <a:off x="3689350" y="1431290"/>
          <a:ext cx="8448040" cy="164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055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하오문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다양한 구성원들로 구성되어 정보를 중심으로 하는 단체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사실상 특히 무공은 없다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9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점조직으로 운영되며 정파에 속하지 않을 뿐 중립을 지킨다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55065A6-22F4-4335-B8A2-9911397DA768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5" y="1431925"/>
            <a:ext cx="323977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32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 err="1">
                <a:latin typeface="맑은 고딕" charset="0"/>
                <a:ea typeface="맑은 고딕" charset="0"/>
              </a:rPr>
              <a:t>일월신교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80FC66-77A1-4134-B44C-15EB8C1A0D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01"/>
          <a:stretch/>
        </p:blipFill>
        <p:spPr>
          <a:xfrm>
            <a:off x="335915" y="1431925"/>
            <a:ext cx="3239770" cy="1800225"/>
          </a:xfrm>
          <a:prstGeom prst="rect">
            <a:avLst/>
          </a:prstGeom>
        </p:spPr>
      </p:pic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702D7C8-46CC-42D5-8DE1-7C5CCDF57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409199"/>
              </p:ext>
            </p:extLst>
          </p:nvPr>
        </p:nvGraphicFramePr>
        <p:xfrm>
          <a:off x="3723005" y="1440815"/>
          <a:ext cx="8441055" cy="1726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6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30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일월신교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해와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달을 섬기는 세력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해를 형상화한 술법과 달을 형상화한 무술을 조합하여 사용한다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일술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월무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정파에 소속되지 않아 사파로 분류될 뿐 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정파에 가까워 정파에 우호적이며 사파에는 중립을 지킨다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66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 err="1">
                <a:latin typeface="맑은 고딕" charset="0"/>
                <a:ea typeface="맑은 고딕" charset="0"/>
              </a:rPr>
              <a:t>좌도방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9E46988-EC0C-41DA-AF66-26180D423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988477"/>
              </p:ext>
            </p:extLst>
          </p:nvPr>
        </p:nvGraphicFramePr>
        <p:xfrm>
          <a:off x="3726815" y="1431925"/>
          <a:ext cx="8444865" cy="1772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195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좌도방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주술에 능한 도방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술법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부적과 주문을 적극 활용한다.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적의 행동을 제약하거나 약체화 시키는 등의 저주와 피해를 주는 주술을 주로 사용함.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>
                          <a:solidFill>
                            <a:srgbClr val="000000"/>
                          </a:solidFill>
                        </a:rPr>
                        <a:t>도방 자체가 중립을 지키지만 사파 계열 세력들과 기술적 교류가 있다.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06C5C8F-D294-4185-8688-0886D3EF0C1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" r="1"/>
          <a:stretch/>
        </p:blipFill>
        <p:spPr>
          <a:xfrm>
            <a:off x="327025" y="1431925"/>
            <a:ext cx="323977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93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 err="1">
                <a:latin typeface="맑은 고딕" charset="0"/>
                <a:ea typeface="맑은 고딕" charset="0"/>
              </a:rPr>
              <a:t>우도방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graphicFrame>
        <p:nvGraphicFramePr>
          <p:cNvPr id="3" name="표 55">
            <a:extLst>
              <a:ext uri="{FF2B5EF4-FFF2-40B4-BE49-F238E27FC236}">
                <a16:creationId xmlns:a16="http://schemas.microsoft.com/office/drawing/2014/main" id="{42028C14-4C6D-4232-980B-B8B9F0CEE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102751"/>
              </p:ext>
            </p:extLst>
          </p:nvPr>
        </p:nvGraphicFramePr>
        <p:xfrm>
          <a:off x="3734435" y="1453515"/>
          <a:ext cx="8441690" cy="1751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우도방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도법에 능한 도방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79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술법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부적과 주문을 거의 활용하지 않는다.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짧은 거리를 이동하는 기술이나 분신을 만드는 등의 도술과 번개, 바람 등의 자연 현상들을 일으키는 등의 도법을 주로 사용함.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>
                          <a:solidFill>
                            <a:srgbClr val="000000"/>
                          </a:solidFill>
                        </a:rPr>
                        <a:t>도방 자체가 중립을 지키지만 정파 계열 세력들과 기술적 교류가 있다.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664B375-62D0-4AC3-BB73-68E96564367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64"/>
          <a:stretch/>
        </p:blipFill>
        <p:spPr>
          <a:xfrm>
            <a:off x="335915" y="1431925"/>
            <a:ext cx="323977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3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문서 개요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33149"/>
              </p:ext>
            </p:extLst>
          </p:nvPr>
        </p:nvGraphicFramePr>
        <p:xfrm>
          <a:off x="822960" y="1443990"/>
          <a:ext cx="10546080" cy="171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indent="0" hangingPunct="1"/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</a:t>
                      </a:r>
                      <a:r>
                        <a:rPr 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당 문서는 게임 ‘</a:t>
                      </a:r>
                      <a:r>
                        <a:rPr lang="ko-KR" sz="18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방량엽사전’에서</a:t>
                      </a:r>
                      <a:r>
                        <a:rPr 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등장하는 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세력의 </a:t>
                      </a:r>
                      <a:r>
                        <a:rPr 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컨셉, 정책, 캐릭터 설정을 정리한 문서다.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이유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세력의 </a:t>
                      </a:r>
                      <a:r>
                        <a:rPr 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컨셉, 규칙, 설정을 정리하기 위해.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목적 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본 문서를 읽는 사람에게 내용을 확실히 전하기 위해.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목표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개발 방향성을 확실시 하는 것.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세력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840603"/>
              </p:ext>
            </p:extLst>
          </p:nvPr>
        </p:nvGraphicFramePr>
        <p:xfrm>
          <a:off x="335915" y="1456055"/>
          <a:ext cx="11520805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7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세력이란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?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게임내에 존재하는 다양한 성향의 조직들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세력 관련 퀘스트를 클리어하거나 관련 무공 수련 등으로 해당 세력의 우호도를 올릴 수 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특정 세력의 우호도 상승 시 해당 세력과 적대적인 세력의 우호가 줄어 든다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1547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세력 우호도가 일정량에 도달 할 경우 무공이나 아이템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특정 퀘스트 해금 등의 보상이 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726366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B2F1F4-6931-4F86-8957-EA9E6D8DE2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365" y="3597910"/>
            <a:ext cx="5334635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7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컨셉 정립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4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graphicFrame>
        <p:nvGraphicFramePr>
          <p:cNvPr id="5" name="표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59751"/>
              </p:ext>
            </p:extLst>
          </p:nvPr>
        </p:nvGraphicFramePr>
        <p:xfrm>
          <a:off x="2109470" y="1431925"/>
          <a:ext cx="7963535" cy="3277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3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79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6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디자</a:t>
                      </a:r>
                      <a:r>
                        <a:rPr lang="ko-KR" sz="16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 컨셉</a:t>
                      </a:r>
                      <a:endParaRPr lang="ko-KR" altLang="en-US" sz="16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4438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등장 세력들은 크게 정파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사파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도방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그리고 기타 세력들로 나눌 수 있다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정파에 경우 올바른 길을 가는 세력들로 기본적으로 정의로운 이미지를 가지고 있다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사파에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경우 올지 못하더라도 힘을 위해 희생하는 이미지를 가지고 있다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도방에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경우 다른 세력들과 동떨어진 중립적인 이미지를 가지고 있다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기타 세력은 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살막과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잔존 세력으로 이루어져 있으며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</a:p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살막에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경우 암살을 업으로 삶으며 어둡고 사악한 이미지를 가지고 있다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잔존 세력에 경우 과거 전쟁으로 소수만 남은 정파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사파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세력들로 다양한 이미지를 가지고 있다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579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도방을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제외한 세력들은 모두 중앙 제국에서 동쪽 나라로 도망쳐온 세력들로 꽤 긴 시간을 동쪽에서 지냈기 때문에 장로 층을 제외하고는 대부분 동쪽 출신으로 이루어져 있다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세력의 종류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5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2E21F44C-BBF8-4EF8-B0AB-7A607E0A2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9206"/>
              </p:ext>
            </p:extLst>
          </p:nvPr>
        </p:nvGraphicFramePr>
        <p:xfrm>
          <a:off x="820737" y="1542170"/>
          <a:ext cx="10549890" cy="426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8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074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세력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35">
                <a:tc rowSpan="10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 dirty="0">
                          <a:solidFill>
                            <a:srgbClr val="000000"/>
                          </a:solidFill>
                        </a:rPr>
                        <a:t>무림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정파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개방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뛰어난 정보력을 가진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봉법과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장법, 권법을 주로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소림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강하고 빠른 권법과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봉법을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주로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부드럽고 유연한 연계를 주로 하는 검법을 주로 사용한다.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화산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화려하고 빠른 도검을 주로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곤륜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뛰어난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경공을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중심으로 하는 도검을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종남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방어를 중심으로 하는 도검을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사파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마교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마공을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사용하는 마인들의 집단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혈교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독과 피를 사용하는 주술을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하오문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무공은 뛰어나지 않지만 다양한 구성원들과 정보력을 가진 단체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일월신교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해와 달에 관련된 무공을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135">
                <a:tc row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>
                          <a:solidFill>
                            <a:srgbClr val="000000"/>
                          </a:solidFill>
                        </a:rPr>
                        <a:t>도방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좌도방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주문과 부적들을 사용 하는 술법을 주로 사용하는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도방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우도방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주문과 부적들을 사용 하지 않는 술법을 주로 사용하는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도방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 dirty="0">
                          <a:solidFill>
                            <a:srgbClr val="000000"/>
                          </a:solidFill>
                        </a:rPr>
                        <a:t>기타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과거 전쟁으로 인해 소수의 인원만이 남은 세력들.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1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4882428-A7B7-458C-842C-1A34BACE9E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배경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46F3BB4-DDEC-4E6C-90B6-6055E0F01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87804"/>
              </p:ext>
            </p:extLst>
          </p:nvPr>
        </p:nvGraphicFramePr>
        <p:xfrm>
          <a:off x="340044" y="1431925"/>
          <a:ext cx="1151699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6994">
                  <a:extLst>
                    <a:ext uri="{9D8B030D-6E8A-4147-A177-3AD203B41FA5}">
                      <a16:colId xmlns:a16="http://schemas.microsoft.com/office/drawing/2014/main" val="233323347"/>
                    </a:ext>
                  </a:extLst>
                </a:gridCol>
              </a:tblGrid>
              <a:tr h="143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589811"/>
                  </a:ext>
                </a:extLst>
              </a:tr>
              <a:tr h="1364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과거 전쟁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104477"/>
                  </a:ext>
                </a:extLst>
              </a:tr>
              <a:tr h="5637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무림에 속해 있는 대부분의 사람들은 속세에서 동떨어져 끝없는 수련 속에서 자기 자신을 강하게 만들고 깨달음을 얻기 위해 평생을 받친다</a:t>
                      </a:r>
                      <a:r>
                        <a:rPr lang="en-US" altLang="ko-KR" sz="1100" dirty="0"/>
                        <a:t>.</a:t>
                      </a:r>
                      <a:r>
                        <a:rPr lang="ko-KR" altLang="en-US" sz="1100" dirty="0"/>
                        <a:t> 이는 서로 대립하는 정파와 </a:t>
                      </a:r>
                      <a:r>
                        <a:rPr lang="ko-KR" altLang="en-US" sz="1100" dirty="0" err="1"/>
                        <a:t>사파</a:t>
                      </a:r>
                      <a:r>
                        <a:rPr lang="ko-KR" altLang="en-US" sz="1100" dirty="0"/>
                        <a:t> 모두의 공통 사항이었다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속세에 있는 사람들 또한 무림에서 살아가는 사람들이 속세에 개입하는 것을 싫어한다는 것을 알기에 무림과 속세에 사람들은 암묵적인 규칙을 정하여 서로 간의 교류를 최대한 줄이고 살아 갔고</a:t>
                      </a:r>
                      <a:r>
                        <a:rPr lang="en-US" altLang="ko-KR" sz="1100"/>
                        <a:t> </a:t>
                      </a:r>
                      <a:r>
                        <a:rPr lang="ko-KR" altLang="en-US" sz="1100"/>
                        <a:t>그들은 </a:t>
                      </a:r>
                      <a:r>
                        <a:rPr lang="ko-KR" altLang="en-US" sz="1100" dirty="0"/>
                        <a:t>대륙에서 가장 강대한 제국이 단 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명의 요괴에 손에 들어가는 순간까지 그 사실을 알지 못했다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그들이 사태를 파악했을 때는 이미 너무 늦은 때였다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제국은 이미 </a:t>
                      </a:r>
                      <a:r>
                        <a:rPr lang="ko-KR" altLang="en-US" sz="1100" dirty="0" err="1"/>
                        <a:t>대요괴의</a:t>
                      </a:r>
                      <a:r>
                        <a:rPr lang="ko-KR" altLang="en-US" sz="1100" dirty="0"/>
                        <a:t> 손안에서 놀아나고 있었고 더 이상 그들이 외면하지 못 할 정도로 사건은 커져 버렸다</a:t>
                      </a:r>
                      <a:r>
                        <a:rPr lang="en-US" altLang="ko-KR" sz="1100" dirty="0"/>
                        <a:t>. </a:t>
                      </a:r>
                    </a:p>
                    <a:p>
                      <a:pPr latinLnBrk="1"/>
                      <a:r>
                        <a:rPr lang="ko-KR" altLang="en-US" sz="1100" dirty="0"/>
                        <a:t>서로 가는 길의 방향이 달랐을 뿐 목표는 같았기에 제국을 해방하기 위해 서로 연합하여 </a:t>
                      </a:r>
                      <a:r>
                        <a:rPr lang="ko-KR" altLang="en-US" sz="1100" dirty="0" err="1"/>
                        <a:t>대요괴에게</a:t>
                      </a:r>
                      <a:r>
                        <a:rPr lang="ko-KR" altLang="en-US" sz="1100" dirty="0"/>
                        <a:t> 도전했다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latinLnBrk="1"/>
                      <a:r>
                        <a:rPr lang="ko-KR" altLang="en-US" sz="1100" dirty="0"/>
                        <a:t>전쟁 속에서 정파에 </a:t>
                      </a:r>
                      <a:r>
                        <a:rPr lang="ko-KR" altLang="en-US" sz="1100" dirty="0" err="1"/>
                        <a:t>무림맹주와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오대세가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구방일방</a:t>
                      </a:r>
                      <a:r>
                        <a:rPr lang="ko-KR" altLang="en-US" sz="1100" dirty="0"/>
                        <a:t> 중 아미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공동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정창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청성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해남파</a:t>
                      </a:r>
                      <a:r>
                        <a:rPr lang="ko-KR" altLang="en-US" sz="1100" dirty="0"/>
                        <a:t> 대부분의 인원들이 살해 당했고 </a:t>
                      </a:r>
                      <a:r>
                        <a:rPr lang="ko-KR" altLang="en-US" sz="1100" dirty="0" err="1"/>
                        <a:t>사파에</a:t>
                      </a:r>
                      <a:r>
                        <a:rPr lang="ko-KR" altLang="en-US" sz="1100" dirty="0"/>
                        <a:t> 천마와 </a:t>
                      </a:r>
                      <a:r>
                        <a:rPr lang="ko-KR" altLang="en-US" sz="1100" dirty="0" err="1"/>
                        <a:t>마교</a:t>
                      </a:r>
                      <a:r>
                        <a:rPr lang="ko-KR" altLang="en-US" sz="1100" dirty="0"/>
                        <a:t> 대부분이 죽고 </a:t>
                      </a:r>
                      <a:r>
                        <a:rPr lang="ko-KR" altLang="en-US" sz="1100" dirty="0" err="1"/>
                        <a:t>혈마와</a:t>
                      </a:r>
                      <a:r>
                        <a:rPr lang="ko-KR" altLang="en-US" sz="1100" dirty="0"/>
                        <a:t> 철마 등 대마두들 중 대부분이 불구가 되었다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살아남은 일부 잔존세력들은 복수를 위해 동쪽 나라로 도망쳤고 </a:t>
                      </a:r>
                      <a:r>
                        <a:rPr lang="ko-KR" altLang="en-US" sz="1100" dirty="0" err="1"/>
                        <a:t>대요괴</a:t>
                      </a:r>
                      <a:r>
                        <a:rPr lang="ko-KR" altLang="en-US" sz="1100" dirty="0"/>
                        <a:t> 또한 피해가 적지 않았기에 그들을 놓아주었다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42775"/>
                  </a:ext>
                </a:extLst>
              </a:tr>
              <a:tr h="1364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정파 전쟁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685120"/>
                  </a:ext>
                </a:extLst>
              </a:tr>
              <a:tr h="2339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과거 전쟁으로부터 약 </a:t>
                      </a:r>
                      <a:r>
                        <a:rPr lang="en-US" altLang="ko-KR" sz="1100" dirty="0"/>
                        <a:t>50</a:t>
                      </a:r>
                      <a:r>
                        <a:rPr lang="ko-KR" altLang="en-US" sz="1100" dirty="0"/>
                        <a:t>년이라는 세월이 흘렸고 동쪽으로 도망쳐와 정착에 성공한 세력들은 다시 </a:t>
                      </a:r>
                      <a:r>
                        <a:rPr lang="ko-KR" altLang="en-US" sz="1100" dirty="0" err="1"/>
                        <a:t>대요괴에게</a:t>
                      </a:r>
                      <a:r>
                        <a:rPr lang="ko-KR" altLang="en-US" sz="1100" dirty="0"/>
                        <a:t> 도전하기 위해서 힘을 모으며 준비를 하고 있었다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하지만 </a:t>
                      </a:r>
                      <a:r>
                        <a:rPr lang="ko-KR" altLang="en-US" sz="1100" dirty="0" err="1"/>
                        <a:t>대요괴</a:t>
                      </a:r>
                      <a:r>
                        <a:rPr lang="ko-KR" altLang="en-US" sz="1100" dirty="0"/>
                        <a:t> 또한 과거 전쟁에서 적지 않은 피해를 입었기에 이번에는 먼저 움직이기 시작했다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우선 무림에 각 세력들에게 자신의 분신들을 보내 정파와 </a:t>
                      </a:r>
                      <a:r>
                        <a:rPr lang="ko-KR" altLang="en-US" sz="1100" dirty="0" err="1"/>
                        <a:t>사파의</a:t>
                      </a:r>
                      <a:r>
                        <a:rPr lang="ko-KR" altLang="en-US" sz="1100" dirty="0"/>
                        <a:t> 관계를 틀어지게 만들었고 결국 정파와 </a:t>
                      </a:r>
                      <a:r>
                        <a:rPr lang="ko-KR" altLang="en-US" sz="1100" dirty="0" err="1"/>
                        <a:t>사파</a:t>
                      </a:r>
                      <a:r>
                        <a:rPr lang="ko-KR" altLang="en-US" sz="1100" dirty="0"/>
                        <a:t> 간의 전쟁이 일어났다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결국 무림은 세력자체가 크게 수축되어 더 이상 </a:t>
                      </a:r>
                      <a:r>
                        <a:rPr lang="ko-KR" altLang="en-US" sz="1100" dirty="0" err="1"/>
                        <a:t>대요괴에게</a:t>
                      </a:r>
                      <a:r>
                        <a:rPr lang="ko-KR" altLang="en-US" sz="1100" dirty="0"/>
                        <a:t> 대적하기 어렵게 되었다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94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2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개방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FF22782B-6D88-4067-9003-0D6AD882A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48103"/>
              </p:ext>
            </p:extLst>
          </p:nvPr>
        </p:nvGraphicFramePr>
        <p:xfrm>
          <a:off x="3640014" y="1431925"/>
          <a:ext cx="821543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9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전국각지에 어디에나 있는 거지들의 단체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무림 내에서 가장 많은 숫자와 광범위한 활동 범위를 가지고 다양한 정보를 수집하고 전달하는 역할을 가지고 있다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 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다만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분타주급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이상의 몇몇 인원을 제외하면 실질적인 전투력은 별로 높지 않은 편이다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602822A-A0F3-4354-92D2-1C47C7AA18F6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5" y="1431925"/>
            <a:ext cx="3240405" cy="1800225"/>
          </a:xfrm>
          <a:prstGeom prst="rect">
            <a:avLst/>
          </a:prstGeom>
        </p:spPr>
      </p:pic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E6603450-F6C5-4953-B90C-9D260366C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6267"/>
              </p:ext>
            </p:extLst>
          </p:nvPr>
        </p:nvGraphicFramePr>
        <p:xfrm>
          <a:off x="3640014" y="2437765"/>
          <a:ext cx="821543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126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게임 내에서 토벌단에 전달되는 정파 관련 임무는 대부분 개방에서 전달하고 있으며 다양한 정보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특히 사람이나 물건을 찾는 분야에서는 따라올 자가 없다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0AE38EA9-A0D6-48F8-AE31-EAF661696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356525"/>
              </p:ext>
            </p:extLst>
          </p:nvPr>
        </p:nvGraphicFramePr>
        <p:xfrm>
          <a:off x="6091239" y="3389926"/>
          <a:ext cx="57553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5324">
                  <a:extLst>
                    <a:ext uri="{9D8B030D-6E8A-4147-A177-3AD203B41FA5}">
                      <a16:colId xmlns:a16="http://schemas.microsoft.com/office/drawing/2014/main" val="302288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934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35250"/>
                  </a:ext>
                </a:extLst>
              </a:tr>
            </a:tbl>
          </a:graphicData>
        </a:graphic>
      </p:graphicFrame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2D65BC8D-EC20-42B5-9571-8DE0E4624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249113"/>
              </p:ext>
            </p:extLst>
          </p:nvPr>
        </p:nvGraphicFramePr>
        <p:xfrm>
          <a:off x="327025" y="3389926"/>
          <a:ext cx="575532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829">
                  <a:extLst>
                    <a:ext uri="{9D8B030D-6E8A-4147-A177-3AD203B41FA5}">
                      <a16:colId xmlns:a16="http://schemas.microsoft.com/office/drawing/2014/main" val="30228805"/>
                    </a:ext>
                  </a:extLst>
                </a:gridCol>
                <a:gridCol w="5229495">
                  <a:extLst>
                    <a:ext uri="{9D8B030D-6E8A-4147-A177-3AD203B41FA5}">
                      <a16:colId xmlns:a16="http://schemas.microsoft.com/office/drawing/2014/main" val="29921146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934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주로 </a:t>
                      </a:r>
                      <a:r>
                        <a:rPr lang="ko-KR" altLang="en-US" sz="1200" dirty="0" err="1"/>
                        <a:t>봉법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장법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권법을 사용하여 근거리 전투가 특징이다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특유의 높은 </a:t>
                      </a:r>
                      <a:r>
                        <a:rPr lang="ko-KR" altLang="en-US" sz="1200" dirty="0" err="1"/>
                        <a:t>회피력을</a:t>
                      </a:r>
                      <a:r>
                        <a:rPr lang="ko-KR" altLang="en-US" sz="1200" dirty="0"/>
                        <a:t> 통해 공격을 피하고 근거리에서 지속적인 공격을 하는 전투 방식을 가진다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35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타구봉법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개방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분타주급이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주로 사용하는 봉법으로 비교적 긴 사거리와 일정 확률로 상대를 기절 시키는 무공이다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취권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술을 섭취하여 입는 데미지를 경감 시키고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회피력을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높여 적을 공격 권법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altLang="ko-KR" sz="12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황룡십팔장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개방의 방주만이 사용하는 장법으로 적에게 공격을 연속으로 성공할 수록 공격력이 상승하는 무공이다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06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3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소림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BFD3F0-F012-40FC-B294-F3FA33897D0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03"/>
          <a:stretch/>
        </p:blipFill>
        <p:spPr>
          <a:xfrm>
            <a:off x="327025" y="1456055"/>
            <a:ext cx="3239770" cy="1800225"/>
          </a:xfrm>
          <a:prstGeom prst="rect">
            <a:avLst/>
          </a:prstGeom>
        </p:spPr>
      </p:pic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F4D8F027-BD9F-4ED2-A93C-4ACBBA130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146083"/>
              </p:ext>
            </p:extLst>
          </p:nvPr>
        </p:nvGraphicFramePr>
        <p:xfrm>
          <a:off x="3640014" y="1431925"/>
          <a:ext cx="821543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9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무림에 소속된 스님들의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문파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정파에 우두머리와 같은 위치에 있는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문파로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전대를 포함하여 대부분의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무림맹주를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배출하였다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그 역사와 정통성을 인정받아 정파에서 가장 인정 받는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문파이며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정파 최강의 전투력을 가졌다고 평가된다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646AFF32-A9A6-4C09-8C33-2594ED157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719969"/>
              </p:ext>
            </p:extLst>
          </p:nvPr>
        </p:nvGraphicFramePr>
        <p:xfrm>
          <a:off x="3640014" y="2437765"/>
          <a:ext cx="821543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126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게임 내에서 정파의 우두머리로 가장 큰 영향력을 가지고 있다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 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소림에 우호도 증가 시 다른 정파 세력들의 우호도 또한 소폭 상승한다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5B9625B0-BE4A-4FDF-AD29-11E72C113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97754"/>
              </p:ext>
            </p:extLst>
          </p:nvPr>
        </p:nvGraphicFramePr>
        <p:xfrm>
          <a:off x="327025" y="3389926"/>
          <a:ext cx="575532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829">
                  <a:extLst>
                    <a:ext uri="{9D8B030D-6E8A-4147-A177-3AD203B41FA5}">
                      <a16:colId xmlns:a16="http://schemas.microsoft.com/office/drawing/2014/main" val="30228805"/>
                    </a:ext>
                  </a:extLst>
                </a:gridCol>
                <a:gridCol w="5229495">
                  <a:extLst>
                    <a:ext uri="{9D8B030D-6E8A-4147-A177-3AD203B41FA5}">
                      <a16:colId xmlns:a16="http://schemas.microsoft.com/office/drawing/2014/main" val="29921146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934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날붙이를 전혀 사용하지 않는 </a:t>
                      </a:r>
                      <a:r>
                        <a:rPr lang="ko-KR" altLang="en-US" sz="1200" dirty="0" err="1"/>
                        <a:t>봉법과</a:t>
                      </a:r>
                      <a:r>
                        <a:rPr lang="ko-KR" altLang="en-US" sz="1200" dirty="0"/>
                        <a:t> 권법을 사용한 근거리 전투를 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강한 방어력과 체력을 앞세워 공격을 몸으로 받아내고 짧은 거리지만 강하고 빠른 공격을 하는 전투방식을 가진다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35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백보신권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단련된 주먹으로 상대를 빠른 속도로 강하게 타격하는 권법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altLang="ko-KR" sz="12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역근경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단련된 기를 손으로 방출하여 상대를 공격하는 장법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여래신장 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단련된 정신과 기로 부처 기운을 구현하는 장법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금강불괴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몸을 금강석처럼 단단하게 만들어 방어력을 상승시키는 무공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06384"/>
                  </a:ext>
                </a:extLst>
              </a:tr>
            </a:tbl>
          </a:graphicData>
        </a:graphic>
      </p:graphicFrame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BDF707A8-C799-4BD5-969C-F7D0BE71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30587"/>
              </p:ext>
            </p:extLst>
          </p:nvPr>
        </p:nvGraphicFramePr>
        <p:xfrm>
          <a:off x="6091239" y="3389926"/>
          <a:ext cx="57553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5324">
                  <a:extLst>
                    <a:ext uri="{9D8B030D-6E8A-4147-A177-3AD203B41FA5}">
                      <a16:colId xmlns:a16="http://schemas.microsoft.com/office/drawing/2014/main" val="302288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934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35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99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무당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0CD472-92B9-4616-85F0-C81842C69EE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" t="4300" r="7790"/>
          <a:stretch/>
        </p:blipFill>
        <p:spPr>
          <a:xfrm>
            <a:off x="335915" y="1456055"/>
            <a:ext cx="3239770" cy="1800000"/>
          </a:xfrm>
          <a:prstGeom prst="rect">
            <a:avLst/>
          </a:prstGeom>
        </p:spPr>
      </p:pic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39654892-FB35-4612-A924-735030667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187098"/>
              </p:ext>
            </p:extLst>
          </p:nvPr>
        </p:nvGraphicFramePr>
        <p:xfrm>
          <a:off x="3640014" y="1431925"/>
          <a:ext cx="821543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9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무림에 소속된 도사들의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문파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무당 특유의 검법과 권법이 유명하며 화산과 함께 정파내 전투력 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위로 평가된다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100A72F7-3BA3-4969-9502-A1A60214E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862232"/>
              </p:ext>
            </p:extLst>
          </p:nvPr>
        </p:nvGraphicFramePr>
        <p:xfrm>
          <a:off x="3640014" y="2437765"/>
          <a:ext cx="821543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126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개방을 통하여 토벌단에 임무를 전달하고 있다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3FE293A3-3A00-4C17-9F58-EDC634DDC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391975"/>
              </p:ext>
            </p:extLst>
          </p:nvPr>
        </p:nvGraphicFramePr>
        <p:xfrm>
          <a:off x="327025" y="3389926"/>
          <a:ext cx="575532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829">
                  <a:extLst>
                    <a:ext uri="{9D8B030D-6E8A-4147-A177-3AD203B41FA5}">
                      <a16:colId xmlns:a16="http://schemas.microsoft.com/office/drawing/2014/main" val="30228805"/>
                    </a:ext>
                  </a:extLst>
                </a:gridCol>
                <a:gridCol w="5229495">
                  <a:extLst>
                    <a:ext uri="{9D8B030D-6E8A-4147-A177-3AD203B41FA5}">
                      <a16:colId xmlns:a16="http://schemas.microsoft.com/office/drawing/2014/main" val="29921146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934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검법과 권법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근거리 전투 그리고 막대한 기를 사용한 중거리 견제가 특징이다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상대의 힘을 역으로 이용한 반격에 특화된 전투법을 가지고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35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태극검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상대의 공격을 흘리고 빈틈을 공격하는 검법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태극혜검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상대의 공격을 휘게 만들어 역으로 피해를 주는 검법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06384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99025DBE-E04F-42B5-A1FD-D51BB921F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900076"/>
              </p:ext>
            </p:extLst>
          </p:nvPr>
        </p:nvGraphicFramePr>
        <p:xfrm>
          <a:off x="6091239" y="3389926"/>
          <a:ext cx="575532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5324">
                  <a:extLst>
                    <a:ext uri="{9D8B030D-6E8A-4147-A177-3AD203B41FA5}">
                      <a16:colId xmlns:a16="http://schemas.microsoft.com/office/drawing/2014/main" val="302288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934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35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Pages>13</Pages>
  <Words>1307</Words>
  <Characters>0</Characters>
  <Application>Microsoft Office PowerPoint</Application>
  <DocSecurity>0</DocSecurity>
  <PresentationFormat>와이드스크린</PresentationFormat>
  <Lines>0</Lines>
  <Paragraphs>226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세력 컨텐츠 기획서</vt:lpstr>
      <vt:lpstr>문서 개요</vt:lpstr>
      <vt:lpstr>세력</vt:lpstr>
      <vt:lpstr>컨셉 정립</vt:lpstr>
      <vt:lpstr>세력의 종류</vt:lpstr>
      <vt:lpstr>배경</vt:lpstr>
      <vt:lpstr>개방</vt:lpstr>
      <vt:lpstr>소림</vt:lpstr>
      <vt:lpstr>무당</vt:lpstr>
      <vt:lpstr>화산</vt:lpstr>
      <vt:lpstr>곤륜</vt:lpstr>
      <vt:lpstr>종남</vt:lpstr>
      <vt:lpstr>마교</vt:lpstr>
      <vt:lpstr>혈교</vt:lpstr>
      <vt:lpstr>하오문</vt:lpstr>
      <vt:lpstr>일월신교</vt:lpstr>
      <vt:lpstr>좌도방</vt:lpstr>
      <vt:lpstr>우도방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User</cp:lastModifiedBy>
  <cp:revision>139</cp:revision>
  <dcterms:modified xsi:type="dcterms:W3CDTF">2023-11-24T10:08:26Z</dcterms:modified>
  <cp:version>9.103.97.45139</cp:version>
</cp:coreProperties>
</file>