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6" r:id="rId4"/>
    <p:sldId id="258" r:id="rId5"/>
    <p:sldId id="310" r:id="rId6"/>
    <p:sldId id="312" r:id="rId7"/>
    <p:sldId id="311" r:id="rId8"/>
    <p:sldId id="301" r:id="rId9"/>
    <p:sldId id="303" r:id="rId10"/>
    <p:sldId id="307" r:id="rId11"/>
    <p:sldId id="30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37" userDrawn="1">
          <p15:clr>
            <a:srgbClr val="A4A3A4"/>
          </p15:clr>
        </p15:guide>
        <p15:guide id="1" orient="horz" pos="2137" userDrawn="1">
          <p15:clr>
            <a:srgbClr val="A4A3A4"/>
          </p15:clr>
        </p15:guide>
        <p15:guide id="2" orient="horz" pos="902" userDrawn="1">
          <p15:clr>
            <a:srgbClr val="A4A3A4"/>
          </p15:clr>
        </p15:guide>
        <p15:guide id="3" orient="horz" pos="3997" userDrawn="1">
          <p15:clr>
            <a:srgbClr val="A4A3A4"/>
          </p15:clr>
        </p15:guide>
        <p15:guide id="4" pos="206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  <p15:guide id="8" pos="3838">
          <p15:clr>
            <a:srgbClr val="A4A3A4"/>
          </p15:clr>
        </p15:guide>
        <p15:guide id="9" orient="horz" pos="2144">
          <p15:clr>
            <a:srgbClr val="A4A3A4"/>
          </p15:clr>
        </p15:guide>
        <p15:guide id="10" orient="horz" pos="905">
          <p15:clr>
            <a:srgbClr val="A4A3A4"/>
          </p15:clr>
        </p15:guide>
        <p15:guide id="11" orient="horz" pos="3986">
          <p15:clr>
            <a:srgbClr val="A4A3A4"/>
          </p15:clr>
        </p15:guide>
        <p15:guide id="12" pos="7467">
          <p15:clr>
            <a:srgbClr val="A4A3A4"/>
          </p15:clr>
        </p15:guide>
        <p15:guide id="13" orient="horz" pos="116">
          <p15:clr>
            <a:srgbClr val="A4A3A4"/>
          </p15:clr>
        </p15:guide>
        <p15:guide id="14" pos="3837">
          <p15:clr>
            <a:srgbClr val="A4A3A4"/>
          </p15:clr>
        </p15:guide>
        <p15:guide id="15" orient="horz" pos="2134">
          <p15:clr>
            <a:srgbClr val="A4A3A4"/>
          </p15:clr>
        </p15:guide>
        <p15:guide id="16" orient="horz" pos="902">
          <p15:clr>
            <a:srgbClr val="A4A3A4"/>
          </p15:clr>
        </p15:guide>
        <p15:guide id="17" orient="horz" pos="3949">
          <p15:clr>
            <a:srgbClr val="A4A3A4"/>
          </p15:clr>
        </p15:guide>
        <p15:guide id="18" pos="206">
          <p15:clr>
            <a:srgbClr val="A4A3A4"/>
          </p15:clr>
        </p15:guide>
        <p15:guide id="19" pos="7464">
          <p15:clr>
            <a:srgbClr val="A4A3A4"/>
          </p15:clr>
        </p15:guide>
        <p15:guide id="20" orient="horz" pos="11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50" y="108"/>
      </p:cViewPr>
      <p:guideLst>
        <p:guide pos="3837"/>
        <p:guide orient="horz" pos="2137"/>
        <p:guide orient="horz" pos="902"/>
        <p:guide orient="horz" pos="3997"/>
        <p:guide pos="206"/>
        <p:guide pos="7469"/>
        <p:guide orient="horz" pos="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  <p:guide pos="3838"/>
        <p:guide orient="horz" pos="2144"/>
        <p:guide orient="horz" pos="905"/>
        <p:guide orient="horz" pos="3986"/>
        <p:guide pos="7467"/>
        <p:guide orient="horz" pos="116"/>
        <p:guide pos="3837"/>
        <p:guide orient="horz" pos="2134"/>
        <p:guide orient="horz" pos="902"/>
        <p:guide orient="horz" pos="3949"/>
        <p:guide pos="206"/>
        <p:guide pos="7464"/>
        <p:guide orient="horz" pos="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컨텐츠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1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6.세력 세부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- 3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FB717AD-A132-41D5-BD6F-94D94A3884C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6533" r="13723"/>
          <a:stretch/>
        </p:blipFill>
        <p:spPr>
          <a:xfrm>
            <a:off x="192405" y="1037590"/>
            <a:ext cx="3239770" cy="1800225"/>
          </a:xfrm>
          <a:prstGeom prst="rect">
            <a:avLst/>
          </a:prstGeom>
        </p:spPr>
      </p:pic>
      <p:graphicFrame>
        <p:nvGraphicFramePr>
          <p:cNvPr id="13" name="Table 3"/>
          <p:cNvGraphicFramePr>
            <a:graphicFrameLocks noGrp="1"/>
          </p:cNvGraphicFramePr>
          <p:nvPr/>
        </p:nvGraphicFramePr>
        <p:xfrm>
          <a:off x="3552190" y="2847975"/>
          <a:ext cx="8448675" cy="1761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8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혈교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혈마를 중심으로 피와 독을 이용하는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피를 사용한 주술과 독을 이용한 무공을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역천신공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혈라신공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대부분의 세력과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897B20C8-04BC-426D-AE9E-7B82578DFD94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" y="2866390"/>
            <a:ext cx="3239770" cy="1800225"/>
          </a:xfrm>
          <a:prstGeom prst="rect">
            <a:avLst/>
          </a:prstGeom>
        </p:spPr>
      </p:pic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3552190" y="1063625"/>
          <a:ext cx="8441690" cy="1677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4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06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마교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천마를 중심으로 마인들이 모인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마공이라는 특수한 내공을 사용한 무공을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파천무공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천마신공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대부분의 타세력들과 적대적이며 특히 소림과 앙숙이다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3545205" y="4687570"/>
          <a:ext cx="8448040" cy="164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8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05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하오문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다양한 구성원들로 구성되어 정보를 중심으로 하는 단체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사실상 특히 무공은 없다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9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점조직으로 운영되며 정파에 속하지 않을 뿐 중립을 지킨다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6DABCA8D-D55D-41F2-A2EA-D67876324094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0" y="4688205"/>
            <a:ext cx="3239770" cy="1800225"/>
          </a:xfrm>
          <a:prstGeom prst="rect">
            <a:avLst/>
          </a:prstGeom>
        </p:spPr>
      </p:pic>
      <p:sp>
        <p:nvSpPr>
          <p:cNvPr id="18" name="실행 단추: 문서 17">
            <a:hlinkClick r:id="rId5" action="ppaction://hlinksldjump"/>
            <a:extLst>
              <a:ext uri="{FF2B5EF4-FFF2-40B4-BE49-F238E27FC236}">
                <a16:creationId xmlns:a16="http://schemas.microsoft.com/office/drawing/2014/main" id="{DAF2824B-7CAF-4EBC-95AE-24F83EF77945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목차</a:t>
            </a:r>
          </a:p>
        </p:txBody>
      </p:sp>
    </p:spTree>
    <p:extLst>
      <p:ext uri="{BB962C8B-B14F-4D97-AF65-F5344CB8AC3E}">
        <p14:creationId xmlns:p14="http://schemas.microsoft.com/office/powerpoint/2010/main" val="1294161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17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.세력 세부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- 4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11</a:t>
            </a:fld>
            <a:endParaRPr lang="ko-KR" altLang="en-US"/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F1375C0-0EAC-4CC7-BD36-A55EF6D227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1"/>
          <a:stretch/>
        </p:blipFill>
        <p:spPr>
          <a:xfrm>
            <a:off x="192405" y="1019810"/>
            <a:ext cx="3239770" cy="1800225"/>
          </a:xfrm>
          <a:prstGeom prst="rect">
            <a:avLst/>
          </a:prstGeom>
        </p:spPr>
      </p:pic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3592195" y="2837815"/>
          <a:ext cx="8444865" cy="177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195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좌도방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주술에 능한 도방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술법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부적과 주문을 적극 활용한다.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적의 행동을 제약하거나 약체화 시키는 등의 저주와 피해를 주는 주술을 주로 사용함.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 자체가 중립을 지키지만 사파 계열 세력들과 기술적 교류가 있다.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B84BD639-7125-4E51-AC4E-0EDB7F912FB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" r="1"/>
          <a:stretch/>
        </p:blipFill>
        <p:spPr>
          <a:xfrm>
            <a:off x="192405" y="2837815"/>
            <a:ext cx="3239770" cy="1800225"/>
          </a:xfrm>
          <a:prstGeom prst="rect">
            <a:avLst/>
          </a:prstGeom>
        </p:spPr>
      </p:pic>
      <p:graphicFrame>
        <p:nvGraphicFramePr>
          <p:cNvPr id="17" name="표 55"/>
          <p:cNvGraphicFramePr>
            <a:graphicFrameLocks noGrp="1"/>
          </p:cNvGraphicFramePr>
          <p:nvPr/>
        </p:nvGraphicFramePr>
        <p:xfrm>
          <a:off x="3590925" y="4702810"/>
          <a:ext cx="8441690" cy="175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우도방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도법에 능한 도방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술법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부적과 주문을 거의 활용하지 않는다.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짧은 거리를 이동하는 기술이나 분신을 만드는 등의 도술과 번개, 바람 등의 자연 현상들을 일으키는 등의 도법을 주로 사용함.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 자체가 중립을 지키지만 정파 계열 세력들과 기술적 교류가 있다.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:a16="http://schemas.microsoft.com/office/drawing/2014/main" id="{71A673CD-95DA-4490-BAA0-FD2C51A5D32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4"/>
          <a:stretch/>
        </p:blipFill>
        <p:spPr>
          <a:xfrm>
            <a:off x="192405" y="4681220"/>
            <a:ext cx="3239770" cy="1800225"/>
          </a:xfrm>
          <a:prstGeom prst="rect">
            <a:avLst/>
          </a:prstGeom>
        </p:spPr>
      </p:pic>
      <p:graphicFrame>
        <p:nvGraphicFramePr>
          <p:cNvPr id="19" name="Table 3"/>
          <p:cNvGraphicFramePr>
            <a:graphicFrameLocks noGrp="1"/>
          </p:cNvGraphicFramePr>
          <p:nvPr/>
        </p:nvGraphicFramePr>
        <p:xfrm>
          <a:off x="3579495" y="1028700"/>
          <a:ext cx="8441055" cy="1726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3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일월신교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해와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달을 섬기는 세력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해를 형상화한 술법과 달을 형상화한 무술을 조합하여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일술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월무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정파에 소속되지 않아 사파로 분류될 뿐 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정파에 가까워 정파에 우호적이며 사파에는 중립을 지킨다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실행 단추: 문서 19">
            <a:hlinkClick r:id="rId5" action="ppaction://hlinksldjump"/>
            <a:extLst>
              <a:ext uri="{FF2B5EF4-FFF2-40B4-BE49-F238E27FC236}">
                <a16:creationId xmlns:a16="http://schemas.microsoft.com/office/drawing/2014/main" id="{37F038F9-E4F9-4F37-BC54-5AF1930A8629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목차</a:t>
            </a:r>
          </a:p>
        </p:txBody>
      </p:sp>
    </p:spTree>
    <p:extLst>
      <p:ext uri="{BB962C8B-B14F-4D97-AF65-F5344CB8AC3E}">
        <p14:creationId xmlns:p14="http://schemas.microsoft.com/office/powerpoint/2010/main" val="261981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33149"/>
              </p:ext>
            </p:extLst>
          </p:nvPr>
        </p:nvGraphicFramePr>
        <p:xfrm>
          <a:off x="822960" y="1443990"/>
          <a:ext cx="10546080" cy="171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게임 ‘</a:t>
                      </a:r>
                      <a:r>
                        <a:rPr lang="ko-KR" sz="18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방량엽사전’에서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정책, 캐릭터 설정을 정리한 문서다.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규칙, 설정을 정리하기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 방향성을 확실시 하는 것.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세력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840603"/>
              </p:ext>
            </p:extLst>
          </p:nvPr>
        </p:nvGraphicFramePr>
        <p:xfrm>
          <a:off x="335915" y="1456055"/>
          <a:ext cx="1152080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세력이란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다양한 성향의 조직들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규칙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관련 퀘스트를 클리어하거나 관련 무공 수련 등으로 해당 세력의 우호도를 올릴 수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세력의 우호도 상승 시 해당 세력과 적대적인 세력의 우호가 줄어 든다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5477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우호도가 일정량에 도달 할 경우 무공이나 아이템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퀘스트 해금 등의 보상이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726366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B2F1F4-6931-4F86-8957-EA9E6D8DE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65" y="3597910"/>
            <a:ext cx="5334635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컨셉 정립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표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59751"/>
              </p:ext>
            </p:extLst>
          </p:nvPr>
        </p:nvGraphicFramePr>
        <p:xfrm>
          <a:off x="2109470" y="1431925"/>
          <a:ext cx="7963535" cy="3277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679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6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디자</a:t>
                      </a:r>
                      <a:r>
                        <a:rPr lang="ko-KR" sz="16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컨셉</a:t>
                      </a:r>
                      <a:endParaRPr lang="ko-KR" altLang="en-US" sz="16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4438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등장 세력들은 크게 정파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도방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그리고 기타 세력들로 나눌 수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정파에 경우 올바른 길을 가는 세력들로 기본적으로 정의로운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사파에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경우 올지 못하더라도 힘을 위해 희생하는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도방에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경우 다른 세력들과 동떨어진 중립적인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기타 세력은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살막과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잔존 세력으로 이루어져 있으며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살막에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경우 암살을 업으로 삶으며 어둡고 사악한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잔존 세력에 경우 과거 전쟁으로 소수만 남은 정파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사파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세력들로 다양한 이미지를 가지고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579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도방을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제외한 세력들은 모두 중앙 제국에서 동쪽 나라로 도망쳐온 세력들로 꽤 긴 시간을 동쪽에서 지냈기 때문에 장로 층을 제외하고는 대부분 동쪽 출신으로 이루어져 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세력의 종류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2E21F44C-BBF8-4EF8-B0AB-7A607E0A2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59206"/>
              </p:ext>
            </p:extLst>
          </p:nvPr>
        </p:nvGraphicFramePr>
        <p:xfrm>
          <a:off x="820737" y="1542170"/>
          <a:ext cx="10549890" cy="426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74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35">
                <a:tc rowSpan="10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무림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정보력을 가진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봉법과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장법, 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강하고 빠른 권법과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화산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곤륜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경공을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종남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마공을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사용하는 마인들의 집단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일월신교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좌도방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기타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882428-A7B7-458C-842C-1A34BACE9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배경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46F3BB4-DDEC-4E6C-90B6-6055E0F0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87804"/>
              </p:ext>
            </p:extLst>
          </p:nvPr>
        </p:nvGraphicFramePr>
        <p:xfrm>
          <a:off x="340044" y="1431925"/>
          <a:ext cx="1151699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6994">
                  <a:extLst>
                    <a:ext uri="{9D8B030D-6E8A-4147-A177-3AD203B41FA5}">
                      <a16:colId xmlns:a16="http://schemas.microsoft.com/office/drawing/2014/main" val="233323347"/>
                    </a:ext>
                  </a:extLst>
                </a:gridCol>
              </a:tblGrid>
              <a:tr h="1439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589811"/>
                  </a:ext>
                </a:extLst>
              </a:tr>
              <a:tr h="13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과거 전쟁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04477"/>
                  </a:ext>
                </a:extLst>
              </a:tr>
              <a:tr h="563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무림에 속해 있는 대부분의 사람들은 속세에서 동떨어져 끝없는 수련 속에서 자기 자신을 강하게 만들고 깨달음을 얻기 위해 평생을 받친다</a:t>
                      </a:r>
                      <a:r>
                        <a:rPr lang="en-US" altLang="ko-KR" sz="1100" dirty="0"/>
                        <a:t>.</a:t>
                      </a:r>
                      <a:r>
                        <a:rPr lang="ko-KR" altLang="en-US" sz="1100" dirty="0"/>
                        <a:t> 이는 서로 대립하는 정파와 </a:t>
                      </a:r>
                      <a:r>
                        <a:rPr lang="ko-KR" altLang="en-US" sz="1100" dirty="0" err="1"/>
                        <a:t>사파</a:t>
                      </a:r>
                      <a:r>
                        <a:rPr lang="ko-KR" altLang="en-US" sz="1100" dirty="0"/>
                        <a:t> 모두의 공통 사항이었다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속세에 있는 사람들 또한 무림에서 살아가는 사람들이 속세에 개입하는 것을 싫어한다는 것을 알기에 무림과 속세에 사람들은 암묵적인 규칙을 정하여 서로 간의 교류를 최대한 줄이고 살아 갔고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그들은 </a:t>
                      </a:r>
                      <a:r>
                        <a:rPr lang="ko-KR" altLang="en-US" sz="1100" dirty="0"/>
                        <a:t>대륙에서 가장 강대한 제국이 단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명의 요괴에 손에 들어가는 순간까지 그 사실을 알지 못했다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그들이 사태를 파악했을 때는 이미 너무 늦은 때였다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제국은 이미 </a:t>
                      </a:r>
                      <a:r>
                        <a:rPr lang="ko-KR" altLang="en-US" sz="1100" dirty="0" err="1"/>
                        <a:t>대요괴의</a:t>
                      </a:r>
                      <a:r>
                        <a:rPr lang="ko-KR" altLang="en-US" sz="1100" dirty="0"/>
                        <a:t> 손안에서 놀아나고 있었고 더 이상 그들이 외면하지 못 할 정도로 사건은 커져 버렸다</a:t>
                      </a:r>
                      <a:r>
                        <a:rPr lang="en-US" altLang="ko-KR" sz="1100" dirty="0"/>
                        <a:t>. </a:t>
                      </a:r>
                    </a:p>
                    <a:p>
                      <a:pPr latinLnBrk="1"/>
                      <a:r>
                        <a:rPr lang="ko-KR" altLang="en-US" sz="1100" dirty="0"/>
                        <a:t>서로 가는 길의 방향이 달랐을 뿐 목표는 같았기에 제국을 해방하기 위해 서로 연합하여 </a:t>
                      </a:r>
                      <a:r>
                        <a:rPr lang="ko-KR" altLang="en-US" sz="1100" dirty="0" err="1"/>
                        <a:t>대요괴에게</a:t>
                      </a:r>
                      <a:r>
                        <a:rPr lang="ko-KR" altLang="en-US" sz="1100" dirty="0"/>
                        <a:t> 도전했다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/>
                      <a:r>
                        <a:rPr lang="ko-KR" altLang="en-US" sz="1100" dirty="0"/>
                        <a:t>전쟁 속에서 정파에 </a:t>
                      </a:r>
                      <a:r>
                        <a:rPr lang="ko-KR" altLang="en-US" sz="1100" dirty="0" err="1"/>
                        <a:t>무림맹주와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오대세가</a:t>
                      </a:r>
                      <a:r>
                        <a:rPr lang="en-US" altLang="ko-KR" sz="1100" dirty="0"/>
                        <a:t>,</a:t>
                      </a:r>
                      <a:r>
                        <a:rPr lang="ko-KR" altLang="en-US" sz="1100" dirty="0"/>
                        <a:t> </a:t>
                      </a:r>
                      <a:r>
                        <a:rPr lang="ko-KR" altLang="en-US" sz="1100" dirty="0" err="1"/>
                        <a:t>구방일방</a:t>
                      </a:r>
                      <a:r>
                        <a:rPr lang="ko-KR" altLang="en-US" sz="1100" dirty="0"/>
                        <a:t> 중 아미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공동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정창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청성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 err="1"/>
                        <a:t>해남파</a:t>
                      </a:r>
                      <a:r>
                        <a:rPr lang="ko-KR" altLang="en-US" sz="1100" dirty="0"/>
                        <a:t> 대부분의 인원들이 살해 당했고 </a:t>
                      </a:r>
                      <a:r>
                        <a:rPr lang="ko-KR" altLang="en-US" sz="1100" dirty="0" err="1"/>
                        <a:t>사파에</a:t>
                      </a:r>
                      <a:r>
                        <a:rPr lang="ko-KR" altLang="en-US" sz="1100" dirty="0"/>
                        <a:t> 천마와 </a:t>
                      </a:r>
                      <a:r>
                        <a:rPr lang="ko-KR" altLang="en-US" sz="1100" dirty="0" err="1"/>
                        <a:t>마교</a:t>
                      </a:r>
                      <a:r>
                        <a:rPr lang="ko-KR" altLang="en-US" sz="1100" dirty="0"/>
                        <a:t> 대부분이 죽고 </a:t>
                      </a:r>
                      <a:r>
                        <a:rPr lang="ko-KR" altLang="en-US" sz="1100" dirty="0" err="1"/>
                        <a:t>혈마와</a:t>
                      </a:r>
                      <a:r>
                        <a:rPr lang="ko-KR" altLang="en-US" sz="1100" dirty="0"/>
                        <a:t> 철마 등 대마두들 중 대부분이 불구가 되었다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살아남은 일부 잔존세력들은 복수를 위해 동쪽 나라로 도망쳤고 </a:t>
                      </a:r>
                      <a:r>
                        <a:rPr lang="ko-KR" altLang="en-US" sz="1100" dirty="0" err="1"/>
                        <a:t>대요괴</a:t>
                      </a:r>
                      <a:r>
                        <a:rPr lang="ko-KR" altLang="en-US" sz="1100" dirty="0"/>
                        <a:t> 또한 피해가 적지 않았기에 그들을 놓아주었다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2775"/>
                  </a:ext>
                </a:extLst>
              </a:tr>
              <a:tr h="1364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정파 전쟁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685120"/>
                  </a:ext>
                </a:extLst>
              </a:tr>
              <a:tr h="2339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과거 전쟁으로부터 약 </a:t>
                      </a:r>
                      <a:r>
                        <a:rPr lang="en-US" altLang="ko-KR" sz="1100" dirty="0"/>
                        <a:t>50</a:t>
                      </a:r>
                      <a:r>
                        <a:rPr lang="ko-KR" altLang="en-US" sz="1100" dirty="0"/>
                        <a:t>년이라는 세월이 흘렸고 동쪽으로 도망쳐와 정착에 성공한 세력들은 다시 </a:t>
                      </a:r>
                      <a:r>
                        <a:rPr lang="ko-KR" altLang="en-US" sz="1100" dirty="0" err="1"/>
                        <a:t>대요괴에게</a:t>
                      </a:r>
                      <a:r>
                        <a:rPr lang="ko-KR" altLang="en-US" sz="1100" dirty="0"/>
                        <a:t> 도전하기 위해서 힘을 모으며 준비를 하고 있었다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하지만 </a:t>
                      </a:r>
                      <a:r>
                        <a:rPr lang="ko-KR" altLang="en-US" sz="1100" dirty="0" err="1"/>
                        <a:t>대요괴</a:t>
                      </a:r>
                      <a:r>
                        <a:rPr lang="ko-KR" altLang="en-US" sz="1100" dirty="0"/>
                        <a:t> 또한 과거 전쟁에서 적지 않은 피해를 입었기에 이번에는 먼저 움직이기 시작했다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우선 무림에 각 세력들에게 자신의 분신들을 보내 정파와 </a:t>
                      </a:r>
                      <a:r>
                        <a:rPr lang="ko-KR" altLang="en-US" sz="1100" dirty="0" err="1"/>
                        <a:t>사파의</a:t>
                      </a:r>
                      <a:r>
                        <a:rPr lang="ko-KR" altLang="en-US" sz="1100" dirty="0"/>
                        <a:t> 관계를 틀어지게 만들었고 결국 정파와 </a:t>
                      </a:r>
                      <a:r>
                        <a:rPr lang="ko-KR" altLang="en-US" sz="1100" dirty="0" err="1"/>
                        <a:t>사파</a:t>
                      </a:r>
                      <a:r>
                        <a:rPr lang="ko-KR" altLang="en-US" sz="1100" dirty="0"/>
                        <a:t> 간의 전쟁이 일어났다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결국 무림은 세력자체가 크게 수축되어 더 이상 </a:t>
                      </a:r>
                      <a:r>
                        <a:rPr lang="ko-KR" altLang="en-US" sz="1100" dirty="0" err="1"/>
                        <a:t>대요괴에게</a:t>
                      </a:r>
                      <a:r>
                        <a:rPr lang="ko-KR" altLang="en-US" sz="1100" dirty="0"/>
                        <a:t> 대적하기 어렵게 되었다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394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개방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FF22782B-6D88-4067-9003-0D6AD882A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354566"/>
              </p:ext>
            </p:extLst>
          </p:nvPr>
        </p:nvGraphicFramePr>
        <p:xfrm>
          <a:off x="3640014" y="1431925"/>
          <a:ext cx="8215435" cy="1786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5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개방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전국 어디에나 있는 거지들의 단체로 뛰어난 정보력을 가진 단체다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해당 세력과의 우호도가 증가할 경우 다양한 정보와 퀘스트를 얻을 수 있다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높은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회피력을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장법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타구봉법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황룡십팔장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취권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9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하오문을 제외한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사파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세력들과 적대적이다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602822A-A0F3-4354-92D2-1C47C7AA18F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" y="1431925"/>
            <a:ext cx="3240405" cy="1800225"/>
          </a:xfrm>
          <a:prstGeom prst="rect">
            <a:avLst/>
          </a:prstGeom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6603450-F6C5-4953-B90C-9D260366C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39554"/>
              </p:ext>
            </p:extLst>
          </p:nvPr>
        </p:nvGraphicFramePr>
        <p:xfrm>
          <a:off x="327025" y="3434324"/>
          <a:ext cx="5764213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배경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126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14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.세력 세부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- 1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8</a:t>
            </a:fld>
            <a:endParaRPr lang="ko-KR" altLang="en-US"/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3"/>
          <p:cNvGraphicFramePr>
            <a:graphicFrameLocks noGrp="1"/>
          </p:cNvGraphicFramePr>
          <p:nvPr/>
        </p:nvGraphicFramePr>
        <p:xfrm>
          <a:off x="3604260" y="2958465"/>
          <a:ext cx="8432800" cy="17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소림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절에서 모여 수련을 하는 스님들을 중심으로 하는 무림 세력이다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강한 신체 능력을 이용한 봉법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권법을 주로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백보긴권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역근경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여래신장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금강불괴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특히 마교와 매우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14D0C2C6-6B39-478B-84EF-5FE1FA2CEB1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3"/>
          <a:stretch/>
        </p:blipFill>
        <p:spPr>
          <a:xfrm>
            <a:off x="192405" y="2948940"/>
            <a:ext cx="3239770" cy="1800225"/>
          </a:xfrm>
          <a:prstGeom prst="rect">
            <a:avLst/>
          </a:prstGeom>
        </p:spPr>
      </p:pic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3613150" y="4829810"/>
          <a:ext cx="8416925" cy="156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무당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막대한 내공을 바탕으로 유연하고 부드러운 연계로 받아치기에 특화된 도검술을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태극검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태극혜검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화산과 도검술을 경쟁하는 사이다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6C56D1DF-2007-4902-A860-D85A015D289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4300" r="7790"/>
          <a:stretch/>
        </p:blipFill>
        <p:spPr>
          <a:xfrm>
            <a:off x="192405" y="4848860"/>
            <a:ext cx="3239770" cy="1513840"/>
          </a:xfrm>
          <a:prstGeom prst="rect">
            <a:avLst/>
          </a:prstGeom>
        </p:spPr>
      </p:pic>
      <p:sp>
        <p:nvSpPr>
          <p:cNvPr id="17" name="실행 단추: 문서 16">
            <a:hlinkClick r:id="rId4" action="ppaction://hlinksldjump"/>
            <a:extLst>
              <a:ext uri="{FF2B5EF4-FFF2-40B4-BE49-F238E27FC236}">
                <a16:creationId xmlns:a16="http://schemas.microsoft.com/office/drawing/2014/main" id="{5F343272-19B0-400B-B51F-B93EA0A2CDB1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목차</a:t>
            </a:r>
          </a:p>
        </p:txBody>
      </p:sp>
    </p:spTree>
    <p:extLst>
      <p:ext uri="{BB962C8B-B14F-4D97-AF65-F5344CB8AC3E}">
        <p14:creationId xmlns:p14="http://schemas.microsoft.com/office/powerpoint/2010/main" val="189758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/>
          <p:cNvSpPr txBox="1">
            <a:spLocks/>
          </p:cNvSpPr>
          <p:nvPr/>
        </p:nvSpPr>
        <p:spPr>
          <a:xfrm flipH="1">
            <a:off x="192405" y="335280"/>
            <a:ext cx="3765550" cy="64579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15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.세력 세부 </a:t>
            </a:r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- 2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097A5C-65DA-42A1-9F6D-09DE0D17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830462B4-61D2-4C54-9B09-C3AB0FBCD56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87A479-1FB4-4076-82AD-4520E3445CF4}" type="slidenum">
              <a:rPr lang="ko-KR" altLang="en-US" smtClean="0"/>
              <a:pPr/>
              <a:t>9</a:t>
            </a:fld>
            <a:endParaRPr lang="ko-KR" altLang="en-US"/>
          </a:p>
        </p:txBody>
      </p:sp>
      <p:cxnSp>
        <p:nvCxnSpPr>
          <p:cNvPr id="12" name="Rect 0">
            <a:extLst>
              <a:ext uri="{FF2B5EF4-FFF2-40B4-BE49-F238E27FC236}">
                <a16:creationId xmlns:a16="http://schemas.microsoft.com/office/drawing/2014/main" id="{91E74A85-B1B8-4D16-A52D-B7EEB7A6D366}"/>
              </a:ext>
            </a:extLst>
          </p:cNvPr>
          <p:cNvCxnSpPr/>
          <p:nvPr/>
        </p:nvCxnSpPr>
        <p:spPr>
          <a:xfrm>
            <a:off x="0" y="975360"/>
            <a:ext cx="12193270" cy="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867DA4AB-1312-4CA8-A695-2B8F037BD1E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25526" r="3130"/>
          <a:stretch/>
        </p:blipFill>
        <p:spPr>
          <a:xfrm>
            <a:off x="192405" y="1021080"/>
            <a:ext cx="3239770" cy="1800225"/>
          </a:xfrm>
          <a:prstGeom prst="rect">
            <a:avLst/>
          </a:prstGeom>
        </p:spPr>
      </p:pic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3552190" y="1021080"/>
          <a:ext cx="8448040" cy="172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3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화산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매화와 같은 화려하고 빠른 도검술을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칠매검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낙화검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이십사수 매화검법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무당과 도검술을 경쟁하는 사이다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3552190" y="2815590"/>
          <a:ext cx="8448675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2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656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곤륜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계곡 같은 지형에서 활동하는 세력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뛰어난 경공술로 기동성을 살린 치고 빠지기에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특화된 도검술이 특징이다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무성무색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옥쇄곤강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운룡대팔식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68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7FDC3BE6-5312-41BC-B76A-7DCE6E632A4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12250"/>
          <a:stretch/>
        </p:blipFill>
        <p:spPr>
          <a:xfrm>
            <a:off x="198120" y="2850515"/>
            <a:ext cx="3239770" cy="1800225"/>
          </a:xfrm>
          <a:prstGeom prst="rect">
            <a:avLst/>
          </a:prstGeom>
        </p:spPr>
      </p:pic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3552190" y="4696460"/>
          <a:ext cx="8441690" cy="1648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70">
                <a:tc gridSpan="2">
                  <a:txBody>
                    <a:bodyPr/>
                    <a:lstStyle/>
                    <a:p>
                      <a:pPr marL="0" lvl="1" indent="0" latinLnBrk="0">
                        <a:buFontTx/>
                        <a:buNone/>
                      </a:pPr>
                      <a:r>
                        <a:rPr lang="ko-KR" altLang="en-US" b="1" kern="1200">
                          <a:solidFill>
                            <a:srgbClr val="FFFFFF"/>
                          </a:solidFill>
                        </a:rPr>
                        <a:t>종남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산을 근간으로 하는 도검술의 명가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방어와 반격에 특화된 묵직하고 강한 검이 특징인 무공을 사용한다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유운검법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천하삼십육검법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세력</a:t>
                      </a:r>
                    </a:p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우호도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정파와 우호적이며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하오문을 제외한 사파 세력들과 적대적이다</a:t>
                      </a:r>
                      <a:r>
                        <a:rPr lang="en-US" altLang="ko-KR" sz="1200" kern="120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BCA4476E-94DA-4CE6-ADC1-5934D82C9DB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266" r="11218" b="7901"/>
          <a:stretch/>
        </p:blipFill>
        <p:spPr>
          <a:xfrm>
            <a:off x="192405" y="4695190"/>
            <a:ext cx="3239770" cy="1800225"/>
          </a:xfrm>
          <a:prstGeom prst="rect">
            <a:avLst/>
          </a:prstGeom>
        </p:spPr>
      </p:pic>
      <p:sp>
        <p:nvSpPr>
          <p:cNvPr id="20" name="실행 단추: 문서 19">
            <a:hlinkClick r:id="rId5" action="ppaction://hlinksldjump"/>
            <a:extLst>
              <a:ext uri="{FF2B5EF4-FFF2-40B4-BE49-F238E27FC236}">
                <a16:creationId xmlns:a16="http://schemas.microsoft.com/office/drawing/2014/main" id="{52AEAD6D-D1CD-48F7-A816-AC5625F68EBD}"/>
              </a:ext>
            </a:extLst>
          </p:cNvPr>
          <p:cNvSpPr/>
          <p:nvPr/>
        </p:nvSpPr>
        <p:spPr>
          <a:xfrm>
            <a:off x="11353800" y="6416675"/>
            <a:ext cx="646430" cy="441325"/>
          </a:xfrm>
          <a:prstGeom prst="actionButton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문서 목차</a:t>
            </a:r>
          </a:p>
        </p:txBody>
      </p:sp>
    </p:spTree>
    <p:extLst>
      <p:ext uri="{BB962C8B-B14F-4D97-AF65-F5344CB8AC3E}">
        <p14:creationId xmlns:p14="http://schemas.microsoft.com/office/powerpoint/2010/main" val="345121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Pages>13</Pages>
  <Words>1079</Words>
  <Characters>0</Characters>
  <Application>Microsoft Office PowerPoint</Application>
  <DocSecurity>0</DocSecurity>
  <PresentationFormat>와이드스크린</PresentationFormat>
  <Lines>0</Lines>
  <Paragraphs>210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나눔스퀘어 ExtraBold</vt:lpstr>
      <vt:lpstr>맑은 고딕</vt:lpstr>
      <vt:lpstr>Arial</vt:lpstr>
      <vt:lpstr>Office 테마</vt:lpstr>
      <vt:lpstr>세력 컨텐츠 기획서</vt:lpstr>
      <vt:lpstr>문서 개요</vt:lpstr>
      <vt:lpstr>세력</vt:lpstr>
      <vt:lpstr>컨셉 정립</vt:lpstr>
      <vt:lpstr>세력의 종류</vt:lpstr>
      <vt:lpstr>배경</vt:lpstr>
      <vt:lpstr>개방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126</cp:revision>
  <dcterms:modified xsi:type="dcterms:W3CDTF">2023-11-23T10:48:08Z</dcterms:modified>
  <cp:version>9.103.97.45139</cp:version>
</cp:coreProperties>
</file>