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6" r:id="rId4"/>
    <p:sldId id="258" r:id="rId5"/>
    <p:sldId id="310" r:id="rId6"/>
    <p:sldId id="312" r:id="rId7"/>
    <p:sldId id="311" r:id="rId8"/>
    <p:sldId id="313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37" userDrawn="1">
          <p15:clr>
            <a:srgbClr val="A4A3A4"/>
          </p15:clr>
        </p15:guide>
        <p15:guide id="1" orient="horz" pos="2137" userDrawn="1">
          <p15:clr>
            <a:srgbClr val="A4A3A4"/>
          </p15:clr>
        </p15:guide>
        <p15:guide id="2" orient="horz" pos="902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pos="206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  <p15:guide id="8" pos="3838">
          <p15:clr>
            <a:srgbClr val="A4A3A4"/>
          </p15:clr>
        </p15:guide>
        <p15:guide id="9" orient="horz" pos="2144">
          <p15:clr>
            <a:srgbClr val="A4A3A4"/>
          </p15:clr>
        </p15:guide>
        <p15:guide id="10" orient="horz" pos="905">
          <p15:clr>
            <a:srgbClr val="A4A3A4"/>
          </p15:clr>
        </p15:guide>
        <p15:guide id="11" orient="horz" pos="3986">
          <p15:clr>
            <a:srgbClr val="A4A3A4"/>
          </p15:clr>
        </p15:guide>
        <p15:guide id="12" pos="7467">
          <p15:clr>
            <a:srgbClr val="A4A3A4"/>
          </p15:clr>
        </p15:guide>
        <p15:guide id="13" orient="horz" pos="116">
          <p15:clr>
            <a:srgbClr val="A4A3A4"/>
          </p15:clr>
        </p15:guide>
        <p15:guide id="14" pos="3837">
          <p15:clr>
            <a:srgbClr val="A4A3A4"/>
          </p15:clr>
        </p15:guide>
        <p15:guide id="15" orient="horz" pos="2134">
          <p15:clr>
            <a:srgbClr val="A4A3A4"/>
          </p15:clr>
        </p15:guide>
        <p15:guide id="16" orient="horz" pos="902">
          <p15:clr>
            <a:srgbClr val="A4A3A4"/>
          </p15:clr>
        </p15:guide>
        <p15:guide id="17" orient="horz" pos="3949">
          <p15:clr>
            <a:srgbClr val="A4A3A4"/>
          </p15:clr>
        </p15:guide>
        <p15:guide id="18" pos="206">
          <p15:clr>
            <a:srgbClr val="A4A3A4"/>
          </p15:clr>
        </p15:guide>
        <p15:guide id="19" pos="7464">
          <p15:clr>
            <a:srgbClr val="A4A3A4"/>
          </p15:clr>
        </p15:guide>
        <p15:guide id="20" orient="horz" pos="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20" y="174"/>
      </p:cViewPr>
      <p:guideLst>
        <p:guide pos="3837"/>
        <p:guide orient="horz" pos="2137"/>
        <p:guide orient="horz" pos="902"/>
        <p:guide orient="horz" pos="3997"/>
        <p:guide pos="206"/>
        <p:guide pos="7469"/>
        <p:guide orient="horz" pos="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  <p:guide pos="3838"/>
        <p:guide orient="horz" pos="2144"/>
        <p:guide orient="horz" pos="905"/>
        <p:guide orient="horz" pos="3986"/>
        <p:guide pos="7467"/>
        <p:guide orient="horz" pos="116"/>
        <p:guide pos="3837"/>
        <p:guide orient="horz" pos="2134"/>
        <p:guide orient="horz" pos="902"/>
        <p:guide orient="horz" pos="3949"/>
        <p:guide pos="206"/>
        <p:guide pos="7464"/>
        <p:guide orient="horz" pos="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컨텐츠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화산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A7F73A-32A0-4A9E-8052-803F3E14C4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25526" r="3130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800E4C64-550E-4080-B610-0E2BD86BF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20465"/>
              </p:ext>
            </p:extLst>
          </p:nvPr>
        </p:nvGraphicFramePr>
        <p:xfrm>
          <a:off x="3686810" y="5175445"/>
          <a:ext cx="8448040" cy="17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3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화산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매화와 같은 화려하고 빠른 도검술을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칠매검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낙화검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이십사수 매화검법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무당과 도검술을 경쟁하는 사이다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09F70045-9B38-4C4E-A7BB-FFBDCC041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86581"/>
              </p:ext>
            </p:extLst>
          </p:nvPr>
        </p:nvGraphicFramePr>
        <p:xfrm>
          <a:off x="327025" y="3389926"/>
          <a:ext cx="575532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29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  <a:gridCol w="5229495">
                  <a:extLst>
                    <a:ext uri="{9D8B030D-6E8A-4147-A177-3AD203B41FA5}">
                      <a16:colId xmlns:a16="http://schemas.microsoft.com/office/drawing/2014/main" val="29921146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검법을 이용한 광범위하고 화려한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상대의 공격을 흘리고 빈틈을 공격하는 검법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태극혜검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상대의 공격을 휘게 만들어 역으로 피해를 주는 검법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06384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FBAA7D44-534B-4609-A672-CAD8FF5ED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53722"/>
              </p:ext>
            </p:extLst>
          </p:nvPr>
        </p:nvGraphicFramePr>
        <p:xfrm>
          <a:off x="6091239" y="3389926"/>
          <a:ext cx="57553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5324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EF9E6F9A-E775-449C-9107-9975E9EC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6485"/>
              </p:ext>
            </p:extLst>
          </p:nvPr>
        </p:nvGraphicFramePr>
        <p:xfrm>
          <a:off x="3576320" y="1420310"/>
          <a:ext cx="8279130" cy="1958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130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290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1592709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2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곤륜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BAAB6BC-C9AC-4648-B443-2F3F681E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30097"/>
              </p:ext>
            </p:extLst>
          </p:nvPr>
        </p:nvGraphicFramePr>
        <p:xfrm>
          <a:off x="3406775" y="4537075"/>
          <a:ext cx="8448675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6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 err="1">
                          <a:solidFill>
                            <a:srgbClr val="FFFFFF"/>
                          </a:solidFill>
                        </a:rPr>
                        <a:t>곤륜</a:t>
                      </a: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계곡 같은 지형에서 활동하는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뛰어난 경공술로 기동성을 살린 치고 빠지기에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특화된 도검술이 특징이다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무성무색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옥쇄곤강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운룡대팔식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E182653-BD49-457F-A7E8-18C381103F6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2250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3C5001CB-87FF-4B22-B4D9-4B29189E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6485"/>
              </p:ext>
            </p:extLst>
          </p:nvPr>
        </p:nvGraphicFramePr>
        <p:xfrm>
          <a:off x="3576320" y="1420310"/>
          <a:ext cx="8279130" cy="1958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130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290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1592709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1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종남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734FB75-01FA-459B-92BA-C2454E9E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68367"/>
              </p:ext>
            </p:extLst>
          </p:nvPr>
        </p:nvGraphicFramePr>
        <p:xfrm>
          <a:off x="3695700" y="1433195"/>
          <a:ext cx="8441690" cy="164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7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종남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방어와 반격에 특화된 묵직하고 강한 검이 특징인 무공을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유운검법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천하삼십육검법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DE2D420-DB21-46A4-B6C6-9F0F2D2D0B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266" r="11218" b="7901"/>
          <a:stretch/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8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C40D3-D6BF-48E9-86BF-02AE6CF2F6E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6533" r="13723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FE213B7-D5A8-438D-903B-6B84C9783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01123"/>
              </p:ext>
            </p:extLst>
          </p:nvPr>
        </p:nvGraphicFramePr>
        <p:xfrm>
          <a:off x="3686810" y="1457960"/>
          <a:ext cx="8441690" cy="167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06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마교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천마를 중심으로 마인들이 모인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마공이라는 특수한 내공을 사용한 무공을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파천무공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천마신공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대부분의 타세력들과 적대적이며 특히 소림과 앙숙이다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0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C643A5-DABD-475A-95C4-30D8C87C8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19885"/>
              </p:ext>
            </p:extLst>
          </p:nvPr>
        </p:nvGraphicFramePr>
        <p:xfrm>
          <a:off x="3695700" y="1413510"/>
          <a:ext cx="8448675" cy="176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8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혈교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혈마를 중심으로 피와 독을 이용하는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피를 사용한 주술과 독을 이용한 무공을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역천신공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혈라신공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대부분의 세력과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3911698-77B5-4B69-B866-C98FB9414A5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하오문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6CB70D-4ABA-441B-8DEF-ABDB1E4B0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82316"/>
              </p:ext>
            </p:extLst>
          </p:nvPr>
        </p:nvGraphicFramePr>
        <p:xfrm>
          <a:off x="3689350" y="1431290"/>
          <a:ext cx="8448040" cy="164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05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하오문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다양한 구성원들로 구성되어 정보를 중심으로 하는 단체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사실상 특히 무공은 없다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점조직으로 운영되며 정파에 속하지 않을 뿐 중립을 지킨다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55065A6-22F4-4335-B8A2-9911397DA76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일월신교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0FC66-77A1-4134-B44C-15EB8C1A0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1"/>
          <a:stretch/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702D7C8-46CC-42D5-8DE1-7C5CCDF57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09199"/>
              </p:ext>
            </p:extLst>
          </p:nvPr>
        </p:nvGraphicFramePr>
        <p:xfrm>
          <a:off x="3723005" y="1440815"/>
          <a:ext cx="8441055" cy="172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3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일월신교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해와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달을 섬기는 세력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해를 형상화한 술법과 달을 형상화한 무술을 조합하여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일술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월무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정파에 소속되지 않아 사파로 분류될 뿐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정파에 가까워 정파에 우호적이며 사파에는 중립을 지킨다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66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좌도방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9E46988-EC0C-41DA-AF66-26180D42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88477"/>
              </p:ext>
            </p:extLst>
          </p:nvPr>
        </p:nvGraphicFramePr>
        <p:xfrm>
          <a:off x="3726815" y="1431925"/>
          <a:ext cx="8444865" cy="177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19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좌도방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주술에 능한 도방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술법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부적과 주문을 적극 활용한다.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적의 행동을 제약하거나 약체화 시키는 등의 저주와 피해를 주는 주술을 주로 사용함.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 자체가 중립을 지키지만 사파 계열 세력들과 기술적 교류가 있다.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06C5C8F-D294-4185-8688-0886D3EF0C1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" r="1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우도방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표 55">
            <a:extLst>
              <a:ext uri="{FF2B5EF4-FFF2-40B4-BE49-F238E27FC236}">
                <a16:creationId xmlns:a16="http://schemas.microsoft.com/office/drawing/2014/main" id="{42028C14-4C6D-4232-980B-B8B9F0CEE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02751"/>
              </p:ext>
            </p:extLst>
          </p:nvPr>
        </p:nvGraphicFramePr>
        <p:xfrm>
          <a:off x="3734435" y="1453515"/>
          <a:ext cx="8441690" cy="175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우도방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도법에 능한 도방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술법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부적과 주문을 거의 활용하지 않는다.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짧은 거리를 이동하는 기술이나 분신을 만드는 등의 도술과 번개, 바람 등의 자연 현상들을 일으키는 등의 도법을 주로 사용함.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 자체가 중립을 지키지만 정파 계열 세력들과 기술적 교류가 있다.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664B375-62D0-4AC3-BB73-68E96564367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4"/>
          <a:stretch/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3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33149"/>
              </p:ext>
            </p:extLst>
          </p:nvPr>
        </p:nvGraphicFramePr>
        <p:xfrm>
          <a:off x="822960" y="1443990"/>
          <a:ext cx="10546080" cy="171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게임 ‘</a:t>
                      </a:r>
                      <a:r>
                        <a:rPr lang="ko-KR" sz="18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방량엽사전’에서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정책, 캐릭터 설정을 정리한 문서다.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규칙, 설정을 정리하기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 방향성을 확실시 하는 것.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세력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40603"/>
              </p:ext>
            </p:extLst>
          </p:nvPr>
        </p:nvGraphicFramePr>
        <p:xfrm>
          <a:off x="335915" y="1456055"/>
          <a:ext cx="1152080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세력이란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다양한 성향의 조직들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관련 퀘스트를 클리어하거나 관련 무공 수련 등으로 해당 세력의 우호도를 올릴 수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세력의 우호도 상승 시 해당 세력과 적대적인 세력의 우호가 줄어 든다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547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우호도가 일정량에 도달 할 경우 무공이나 아이템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퀘스트 해금 등의 보상이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726366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B2F1F4-6931-4F86-8957-EA9E6D8DE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65" y="3597910"/>
            <a:ext cx="5334635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컨셉 정립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표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37299"/>
              </p:ext>
            </p:extLst>
          </p:nvPr>
        </p:nvGraphicFramePr>
        <p:xfrm>
          <a:off x="335916" y="1431925"/>
          <a:ext cx="11519534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86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6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디자</a:t>
                      </a:r>
                      <a:r>
                        <a:rPr lang="ko-KR" sz="16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컨셉</a:t>
                      </a:r>
                      <a:endParaRPr lang="ko-KR" altLang="en-US" sz="16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41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등장 세력들은 크게 정파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도방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그리고 기타 세력들로 나눌 수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정파에 경우 올바른 길을 가는 세력들로 기본적으로 정의로운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사파에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경우 올지 못하더라도 힘을 위해 희생하는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도방에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경우 다른 세력들과 동떨어진 중립적인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기타 세력은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살막과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잔존 세력으로 이루어져 있으며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살막에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경우 암살을 업으로 삶으며 어둡고 사악한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잔존 세력에 경우 과거 전쟁으로 소수만 남은 정파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세력들로 다양한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1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도방을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제외한 세력들은 모두 중앙 제국에서 동쪽 나라로 도망쳐온 세력들로 꽤 긴 시간을 동쪽에서 지냈기 때문에 장로 층을 제외하고는 대부분 동쪽 출신으로 이루어져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세력의 종류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2E21F44C-BBF8-4EF8-B0AB-7A607E0A2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9206"/>
              </p:ext>
            </p:extLst>
          </p:nvPr>
        </p:nvGraphicFramePr>
        <p:xfrm>
          <a:off x="820737" y="1542170"/>
          <a:ext cx="10549890" cy="426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4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무림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정보력을 가진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장법, 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강하고 빠른 권법과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곤륜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사용하는 마인들의 집단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일월신교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좌도방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기타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882428-A7B7-458C-842C-1A34BACE9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배경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46F3BB4-DDEC-4E6C-90B6-6055E0F0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86594"/>
              </p:ext>
            </p:extLst>
          </p:nvPr>
        </p:nvGraphicFramePr>
        <p:xfrm>
          <a:off x="3220085" y="1466586"/>
          <a:ext cx="57511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194">
                  <a:extLst>
                    <a:ext uri="{9D8B030D-6E8A-4147-A177-3AD203B41FA5}">
                      <a16:colId xmlns:a16="http://schemas.microsoft.com/office/drawing/2014/main" val="23332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무림 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04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년 전 있었던 제국과 무림 연합 세력 간에 있었던 전쟁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 끝에 무림 세력 대부분은 죽고 남은 세력들은 대부분 동쪽 나라로 도망쳤다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정사 대전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8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년 전 동쪽 나라로 도망쳐온 무림에 정파 세력과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세력 간에 있던 전쟁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양쪽 세력 모두 큰 피해를 입고 세력이 축소 되었다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94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대재앙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4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정사 대전이 끝나갈 무렵 일어난 사건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괴물들이 전국 각지에서 나타나 나라 전체가 쑥대 밭이 되었다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4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개방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2822A-A0F3-4354-92D2-1C47C7AA18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1431925"/>
            <a:ext cx="3240405" cy="1800225"/>
          </a:xfrm>
          <a:prstGeom prst="rect">
            <a:avLst/>
          </a:prstGeom>
        </p:spPr>
      </p:pic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0AE38EA9-A0D6-48F8-AE31-EAF661696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86728"/>
              </p:ext>
            </p:extLst>
          </p:nvPr>
        </p:nvGraphicFramePr>
        <p:xfrm>
          <a:off x="3576320" y="1420310"/>
          <a:ext cx="8279130" cy="1958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130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290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1592709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D65BC8D-EC20-42B5-9571-8DE0E4624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78519"/>
              </p:ext>
            </p:extLst>
          </p:nvPr>
        </p:nvGraphicFramePr>
        <p:xfrm>
          <a:off x="327025" y="3429000"/>
          <a:ext cx="1151953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70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  <a:gridCol w="10467064">
                  <a:extLst>
                    <a:ext uri="{9D8B030D-6E8A-4147-A177-3AD203B41FA5}">
                      <a16:colId xmlns:a16="http://schemas.microsoft.com/office/drawing/2014/main" val="29921146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주로 </a:t>
                      </a:r>
                      <a:r>
                        <a:rPr lang="ko-KR" altLang="en-US" sz="1200" dirty="0" err="1"/>
                        <a:t>봉법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권법을 사용하여 근거리 전투가 특기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높은 </a:t>
                      </a:r>
                      <a:r>
                        <a:rPr lang="ko-KR" altLang="en-US" sz="1200" dirty="0" err="1"/>
                        <a:t>회피률을</a:t>
                      </a:r>
                      <a:r>
                        <a:rPr lang="ko-KR" altLang="en-US" sz="1200" dirty="0"/>
                        <a:t> 중심으로 공격을 피하고 근거리에서 지속적인 공격을 하는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회피형 탱커 계열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타구봉법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분타주급이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사용하는 봉법으로 비교적 긴 사거리와 일정 확률로 상대를 기절 시키는 무공이다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취권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술을 섭취하여 입는 데미지를 경감 시키고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회피력을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높여 적을 공격 권법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황룡십팔장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개방의 방주만이 사용하는 장법으로 적에게 공격을 연속으로 성공할 수록 공격력이 상승하는 무공이다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0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소림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BFD3F0-F012-40FC-B294-F3FA33897D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3"/>
          <a:stretch/>
        </p:blipFill>
        <p:spPr>
          <a:xfrm>
            <a:off x="327025" y="1456055"/>
            <a:ext cx="3239770" cy="1800225"/>
          </a:xfrm>
          <a:prstGeom prst="rect">
            <a:avLst/>
          </a:prstGeom>
        </p:spPr>
      </p:pic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5B9625B0-BE4A-4FDF-AD29-11E72C113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01562"/>
              </p:ext>
            </p:extLst>
          </p:nvPr>
        </p:nvGraphicFramePr>
        <p:xfrm>
          <a:off x="327024" y="3389926"/>
          <a:ext cx="115300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27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  <a:gridCol w="10476586">
                  <a:extLst>
                    <a:ext uri="{9D8B030D-6E8A-4147-A177-3AD203B41FA5}">
                      <a16:colId xmlns:a16="http://schemas.microsoft.com/office/drawing/2014/main" val="29921146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날붙이를 전혀 사용하지 않는 </a:t>
                      </a:r>
                      <a:r>
                        <a:rPr lang="ko-KR" altLang="en-US" sz="1200" dirty="0" err="1"/>
                        <a:t>봉법과</a:t>
                      </a:r>
                      <a:r>
                        <a:rPr lang="ko-KR" altLang="en-US" sz="1200" dirty="0"/>
                        <a:t> 권법을 사용한 근거리 전투가 특기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높은 방어력과 체력을 앞세워 공격을 몸으로 받아내고 짧은 거리지만 강하고 빠른 공격을 탱커</a:t>
                      </a:r>
                      <a:r>
                        <a:rPr lang="en-US" altLang="ko-KR" sz="120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백보신권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단련된 주먹으로 상대를 빠른 속도로 강하게 타격하는 권법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역근경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단련된 기를 손으로 방출하여 상대를 공격하는 장법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여래신장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단련된 정신과 기로 부처 기운을 구현하는 장법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금강불괴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몸을 금강석처럼 단단하게 만들어 방어력을 상승시키는 무공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06384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CF0F44FF-D3E9-4092-B9B9-B6A9B786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6485"/>
              </p:ext>
            </p:extLst>
          </p:nvPr>
        </p:nvGraphicFramePr>
        <p:xfrm>
          <a:off x="3576320" y="1420310"/>
          <a:ext cx="8279130" cy="1958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130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290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1592709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9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무당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0CD472-92B9-4616-85F0-C81842C69EE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4300" r="7790"/>
          <a:stretch/>
        </p:blipFill>
        <p:spPr>
          <a:xfrm>
            <a:off x="335915" y="1456055"/>
            <a:ext cx="3239770" cy="1800000"/>
          </a:xfrm>
          <a:prstGeom prst="rect">
            <a:avLst/>
          </a:prstGeom>
        </p:spPr>
      </p:pic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FE293A3-3A00-4C17-9F58-EDC634DDC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91975"/>
              </p:ext>
            </p:extLst>
          </p:nvPr>
        </p:nvGraphicFramePr>
        <p:xfrm>
          <a:off x="327025" y="3389926"/>
          <a:ext cx="57553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29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  <a:gridCol w="5229495">
                  <a:extLst>
                    <a:ext uri="{9D8B030D-6E8A-4147-A177-3AD203B41FA5}">
                      <a16:colId xmlns:a16="http://schemas.microsoft.com/office/drawing/2014/main" val="29921146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검법과 권법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근거리 전투 그리고 막대한 기를 사용한 중거리 견제가 특징이다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상대의 힘을 역으로 이용한 반격에 특화된 전투법을 가지고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상대의 공격을 흘리고 빈틈을 공격하는 검법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태극혜검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상대의 공격을 휘게 만들어 역으로 피해를 주는 검법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06384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99025DBE-E04F-42B5-A1FD-D51BB921F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00076"/>
              </p:ext>
            </p:extLst>
          </p:nvPr>
        </p:nvGraphicFramePr>
        <p:xfrm>
          <a:off x="6091239" y="3389926"/>
          <a:ext cx="57553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5324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69BB52C5-4D7E-4162-8B55-057ACEEBB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6485"/>
              </p:ext>
            </p:extLst>
          </p:nvPr>
        </p:nvGraphicFramePr>
        <p:xfrm>
          <a:off x="3576320" y="1420310"/>
          <a:ext cx="8279130" cy="1958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130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2907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1592709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Pages>13</Pages>
  <Words>969</Words>
  <Characters>0</Characters>
  <Application>Microsoft Office PowerPoint</Application>
  <DocSecurity>0</DocSecurity>
  <PresentationFormat>와이드스크린</PresentationFormat>
  <Lines>0</Lines>
  <Paragraphs>209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세력 컨텐츠 기획서</vt:lpstr>
      <vt:lpstr>문서 개요</vt:lpstr>
      <vt:lpstr>세력</vt:lpstr>
      <vt:lpstr>컨셉 정립</vt:lpstr>
      <vt:lpstr>세력의 종류</vt:lpstr>
      <vt:lpstr>배경</vt:lpstr>
      <vt:lpstr>개방</vt:lpstr>
      <vt:lpstr>소림</vt:lpstr>
      <vt:lpstr>무당</vt:lpstr>
      <vt:lpstr>화산</vt:lpstr>
      <vt:lpstr>곤륜</vt:lpstr>
      <vt:lpstr>종남</vt:lpstr>
      <vt:lpstr>마교</vt:lpstr>
      <vt:lpstr>혈교</vt:lpstr>
      <vt:lpstr>하오문</vt:lpstr>
      <vt:lpstr>일월신교</vt:lpstr>
      <vt:lpstr>좌도방</vt:lpstr>
      <vt:lpstr>우도방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151</cp:revision>
  <dcterms:modified xsi:type="dcterms:W3CDTF">2023-11-27T10:51:45Z</dcterms:modified>
  <cp:version>9.103.97.45139</cp:version>
</cp:coreProperties>
</file>