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8"/>
  </p:notesMasterIdLst>
  <p:sldIdLst>
    <p:sldId id="278" r:id="rId2"/>
    <p:sldId id="295" r:id="rId3"/>
    <p:sldId id="296" r:id="rId4"/>
    <p:sldId id="285" r:id="rId5"/>
    <p:sldId id="287" r:id="rId6"/>
    <p:sldId id="292" r:id="rId7"/>
    <p:sldId id="288" r:id="rId8"/>
    <p:sldId id="293" r:id="rId9"/>
    <p:sldId id="290" r:id="rId10"/>
    <p:sldId id="311" r:id="rId11"/>
    <p:sldId id="298" r:id="rId12"/>
    <p:sldId id="312" r:id="rId13"/>
    <p:sldId id="313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297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6" userDrawn="1">
          <p15:clr>
            <a:srgbClr val="A4A3A4"/>
          </p15:clr>
        </p15:guide>
        <p15:guide id="3" pos="117" userDrawn="1">
          <p15:clr>
            <a:srgbClr val="A4A3A4"/>
          </p15:clr>
        </p15:guide>
        <p15:guide id="4" orient="horz" pos="610" userDrawn="1">
          <p15:clr>
            <a:srgbClr val="A4A3A4"/>
          </p15:clr>
        </p15:guide>
        <p15:guide id="5" pos="7558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B80"/>
    <a:srgbClr val="BFD0E9"/>
    <a:srgbClr val="DFE8F4"/>
    <a:srgbClr val="6F3A05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1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900" y="108"/>
      </p:cViewPr>
      <p:guideLst>
        <p:guide orient="horz" pos="2159"/>
        <p:guide pos="3836"/>
        <p:guide pos="117"/>
        <p:guide orient="horz" pos="610"/>
        <p:guide pos="7558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41CB-61FA-4019-A4B0-427C8889D692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1343-EAF7-444E-A695-DA927E580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24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75BB6-E5B3-4504-A1BD-6017DEED7613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FB8A8-7915-45BD-AD65-C3D084B22E9B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D4DE-6637-4B3C-91FE-F05CE44CBBFD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7FE54-5D5F-4A3A-8B3F-4829D71391E0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3C36-7E72-4192-A2B9-B4AB936290B5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C71-6BD3-43E4-97BA-B0DE4EA31951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0557-08E3-40B5-9A90-AC12974B8819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70C-30BC-4061-A360-A2ED2C2B536C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EC54-258E-41DB-A8CB-301AB5466904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BA57-5240-4A25-A388-5D04FF3A03DC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91D84-4E24-498E-8117-9332CC137479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9B5D-494E-405E-B1DB-7DB63C2661E0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0B6B0-6457-4CCD-80FB-28D37649507F}" type="datetime1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vert="horz" wrap="none" lIns="91440" tIns="45720" rIns="91440" bIns="45720" numCol="1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05838"/>
              </p:ext>
            </p:extLst>
          </p:nvPr>
        </p:nvGraphicFramePr>
        <p:xfrm>
          <a:off x="521335" y="1091565"/>
          <a:ext cx="11476990" cy="2944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534">
                  <a:extLst>
                    <a:ext uri="{9D8B030D-6E8A-4147-A177-3AD203B41FA5}">
                      <a16:colId xmlns:a16="http://schemas.microsoft.com/office/drawing/2014/main" val="3107355925"/>
                    </a:ext>
                  </a:extLst>
                </a:gridCol>
                <a:gridCol w="696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1410">
                  <a:extLst>
                    <a:ext uri="{9D8B030D-6E8A-4147-A177-3AD203B41FA5}">
                      <a16:colId xmlns:a16="http://schemas.microsoft.com/office/drawing/2014/main" val="2656114637"/>
                    </a:ext>
                  </a:extLst>
                </a:gridCol>
              </a:tblGrid>
              <a:tr h="375045"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b="1" kern="12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8897"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기본적으로 플레이어에게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특정 개체들은 공격을 받지 않거나 가까이 다가오지 않을 경우 공격하지 않는다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크게 원령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요괴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요물로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종류 분류한다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처치 시 해당 몬스터에 따른 아이템과 경험치를 얻을 수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기본적으로 플레이어에게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특정 개체들은 공격을 받지 않거나 가까이 다가오지 않을 경우 공격하지 않는다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크게 원령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요괴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요물로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3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종류 분류한다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처치 시 해당 몬스터에 따른 아이템과 경험치를 얻을 수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5569385"/>
                  </a:ext>
                </a:extLst>
              </a:tr>
              <a:tr h="450054">
                <a:tc row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원령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죽은 영혼이 변이한 존재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126595"/>
                  </a:ext>
                </a:extLst>
              </a:tr>
              <a:tr h="450054">
                <a:tc v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요기로 인하여 변이한 동식물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522681"/>
                  </a:ext>
                </a:extLst>
              </a:tr>
              <a:tr h="450054">
                <a:tc vMerge="1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자연의 기운으로 변이한 생명체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54771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585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7D52455-1781-44E9-ADDE-D4006FF7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80917"/>
              </p:ext>
            </p:extLst>
          </p:nvPr>
        </p:nvGraphicFramePr>
        <p:xfrm>
          <a:off x="521335" y="1091565"/>
          <a:ext cx="969962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원령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이미 죽어 이승을 떠돌고 있는 영혼이 원한을 가지고 변이한 존재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일반적인 전투를 통해 행동 불능 상태로 만들 수 있지만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처치 되지는 않는다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대부분의 원령은 행동 불능 상태에서 특정 아이템을 사용해 처치 가능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몇몇 특수한 원령은 관련 퀘스트를 완료하는 작업 후 전투 등의 방법으로 처치 가능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D486BFD-EB73-4758-85B2-5DB66973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420692"/>
              </p:ext>
            </p:extLst>
          </p:nvPr>
        </p:nvGraphicFramePr>
        <p:xfrm>
          <a:off x="521335" y="2847975"/>
          <a:ext cx="597618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생존에 관련된 수치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1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이하로 내려가지 않는다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 될 경우 행동 불능 상태에 빠진다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일정 시간이 지나면 빠르게 회복된다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8776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원력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원령의 힘을 나타내는 척도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높을 수록 처치 시 높은 수준의 아이템이 필요로 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 err="1">
                          <a:solidFill>
                            <a:srgbClr val="000000"/>
                          </a:solidFill>
                        </a:rPr>
                        <a:t>요력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스킬을 사용할 경우 사용되는 자원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27722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EF5DAB4-F9CB-4984-8531-6535216A79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1" b="26800"/>
          <a:stretch/>
        </p:blipFill>
        <p:spPr>
          <a:xfrm>
            <a:off x="8792109" y="2847975"/>
            <a:ext cx="1433147" cy="13913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917843-00E1-4ACD-8EA4-55CAA57BBE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3" t="13104" r="6620"/>
          <a:stretch/>
        </p:blipFill>
        <p:spPr>
          <a:xfrm>
            <a:off x="6598528" y="2847975"/>
            <a:ext cx="2092568" cy="16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65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7D52455-1781-44E9-ADDE-D4006FF7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354770"/>
              </p:ext>
            </p:extLst>
          </p:nvPr>
        </p:nvGraphicFramePr>
        <p:xfrm>
          <a:off x="521335" y="1091565"/>
          <a:ext cx="731261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7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요괴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요기로 인해 변이된 존재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일반적인 전투를 통해 처치한다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보통 무리를 지어 행동한다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무리에 소속된 요괴가 공격을 받거나 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적을 발견하고 일정 시간이 지날 경우 자신의 무리를 부른다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D486BFD-EB73-4758-85B2-5DB66973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38245"/>
              </p:ext>
            </p:extLst>
          </p:nvPr>
        </p:nvGraphicFramePr>
        <p:xfrm>
          <a:off x="521335" y="3180813"/>
          <a:ext cx="520245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생존에 관련된 수치로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 0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 될 경우 처치된다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8776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 err="1">
                          <a:solidFill>
                            <a:srgbClr val="000000"/>
                          </a:solidFill>
                        </a:rPr>
                        <a:t>요력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스킬을 사용할 경우 사용되는 자원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65724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지구력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걷는 동작을 제외한 행동에 사용되는 자원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 될 경우 행동에 제한이 생긴다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7606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86DC578-FCC6-4AC2-A9AB-8BFFB46DDC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39" y="3180813"/>
            <a:ext cx="1875395" cy="24090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BB10602-F5F6-4B4F-9154-046A46D76B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2" t="11517" r="12183" b="33619"/>
          <a:stretch/>
        </p:blipFill>
        <p:spPr>
          <a:xfrm>
            <a:off x="7984161" y="1091565"/>
            <a:ext cx="3524073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4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6.몬스터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E7D52455-1781-44E9-ADDE-D4006FF76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8044"/>
              </p:ext>
            </p:extLst>
          </p:nvPr>
        </p:nvGraphicFramePr>
        <p:xfrm>
          <a:off x="521335" y="1091565"/>
          <a:ext cx="811271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9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요물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지맥 등의 자연의 기운에 영향을 받아 변질된 생명체이다.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규칙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대부분 자신의 영역을 지키며 영역내에 들어오는 침입자를 공격한다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침입자가 자신의 영역을 벗어날 경우 공격을 멈춘다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지역의 재해, 형상 같은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기믹에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가깝다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퀘스트를 통하여 제압 또는 진정 시킬 수 있지만 처치할 수는 없다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전투시 공격할 수는 있지만 잠시 시간을 버는 것 이외에 의미는 없다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FD486BFD-EB73-4758-85B2-5DB66973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0236"/>
              </p:ext>
            </p:extLst>
          </p:nvPr>
        </p:nvGraphicFramePr>
        <p:xfrm>
          <a:off x="521335" y="3451958"/>
          <a:ext cx="785773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피해를 받을 경우 감소하여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 될 경우 잠시동안 행동 불능 상태에 빠진다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일정 시간 동안 받는 피해가 없을 경우 매우 빠르게 회복된다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600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8776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F4A2A16-6F20-44BB-879B-5ADBF4771B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453" y="1091565"/>
            <a:ext cx="2516347" cy="25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83F01C9A-F5BF-4DAE-9428-9473A3D65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97731"/>
              </p:ext>
            </p:extLst>
          </p:nvPr>
        </p:nvGraphicFramePr>
        <p:xfrm>
          <a:off x="521335" y="2148839"/>
          <a:ext cx="10549890" cy="426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4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무림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정보력을 가진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장법, 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강하고 빠른 권법과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곤륜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사용하는 마인들의 집단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일월신교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좌도방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기타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13" name="Rect 0">
            <a:extLst>
              <a:ext uri="{FF2B5EF4-FFF2-40B4-BE49-F238E27FC236}">
                <a16:creationId xmlns:a16="http://schemas.microsoft.com/office/drawing/2014/main" id="{2E796C8A-5669-47F1-BA22-4FB1E52D2DCC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22B27BA-6385-4304-A132-BD7013894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59546"/>
              </p:ext>
            </p:extLst>
          </p:nvPr>
        </p:nvGraphicFramePr>
        <p:xfrm>
          <a:off x="521335" y="1091565"/>
          <a:ext cx="10549890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6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4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</a:rPr>
                        <a:t>해당 세력에 관련된 퀘스트를 진행하거나 해당 세력의 관련된 무공을 수련하는 등의 방법으로 우호도를 올릴 수 있다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</a:rPr>
                        <a:t>우호도가 높아질 경우 특정 퀘스트가 해금되거나 새로운 무공을 배울 수 있다</a:t>
                      </a:r>
                      <a:r>
                        <a:rPr lang="en-US" altLang="ko-KR" sz="14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14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1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개방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41743"/>
              </p:ext>
            </p:extLst>
          </p:nvPr>
        </p:nvGraphicFramePr>
        <p:xfrm>
          <a:off x="521335" y="1091565"/>
          <a:ext cx="96996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개방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전국 어디에나 있는 거지들의 단체로 뛰어난 정보력을 가진 단체다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세력과의 우호도가 증가할 경우 다양한 정보와 퀘스트를 얻을 수 있다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높은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회피력을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중심으로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봉법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장법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권법을 주로 사용한다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타구봉법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황룡십팔장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취권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8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 소림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60512"/>
              </p:ext>
            </p:extLst>
          </p:nvPr>
        </p:nvGraphicFramePr>
        <p:xfrm>
          <a:off x="521335" y="1091565"/>
          <a:ext cx="96996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소림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절에서 모여 수련을 하는 스님들을 중심으로 하는 무림 세력이다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강한 신체 능력을 이용한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봉법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권법을 주로 사용한다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백보긴권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역근경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여래신장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금강불괴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특히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마교와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매우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57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무당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787354"/>
              </p:ext>
            </p:extLst>
          </p:nvPr>
        </p:nvGraphicFramePr>
        <p:xfrm>
          <a:off x="521335" y="1091565"/>
          <a:ext cx="96996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소림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막대한 내공을 바탕으로 유연하고 부드러운 연계로 받아치기에 특화된 도검술을 사용한다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태극검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태극혜검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화산과 도검술을 경쟁하는 사이다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화산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03508"/>
              </p:ext>
            </p:extLst>
          </p:nvPr>
        </p:nvGraphicFramePr>
        <p:xfrm>
          <a:off x="521335" y="1091565"/>
          <a:ext cx="96996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소림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매화와 같은 화려하고 빠른 도검술을 사용한다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칠매검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낙화검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이십사수 매화검법 등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무당과 도검술을 경쟁하는 사이다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곤륜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678771"/>
              </p:ext>
            </p:extLst>
          </p:nvPr>
        </p:nvGraphicFramePr>
        <p:xfrm>
          <a:off x="521335" y="1091565"/>
          <a:ext cx="96996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소림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계곡 같은 지형에서 활동하는 세력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경공술로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기동성을 살린 치고 빠지기에 특화된 도검술이 특징이다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무성무색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옥쇄곤강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운룡대팔식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마교와는 활동 지역의 충돌이 많아 매우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41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>
              <a:avLst/>
            </a:prstGeom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>
            <a:off x="0" y="0"/>
            <a:ext cx="6096635" cy="6858635"/>
          </a:xfrm>
          <a:prstGeom prst="rect">
            <a:avLst/>
          </a:prstGeom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flipH="1">
            <a:off x="1976120" y="382270"/>
            <a:ext cx="317563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0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.문서 목차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>
              <a:off x="10047605" y="1409065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>
              <a:off x="10059035" y="4879340"/>
              <a:ext cx="1744980" cy="1744980"/>
            </a:xfrm>
            <a:prstGeom prst="diamond">
              <a:avLst/>
            </a:prstGeom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10920730" y="2272030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10931525" y="4868545"/>
              <a:ext cx="635" cy="873125"/>
            </a:xfrm>
            <a:prstGeom prst="line">
              <a:avLst/>
            </a:prstGeom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46504A-9FCF-4A24-9624-5F7E5D31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7" name="표 23">
            <a:extLst>
              <a:ext uri="{FF2B5EF4-FFF2-40B4-BE49-F238E27FC236}">
                <a16:creationId xmlns:a16="http://schemas.microsoft.com/office/drawing/2014/main" id="{6B933A3F-116D-49FD-A6D2-060BD9FD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34960"/>
              </p:ext>
            </p:extLst>
          </p:nvPr>
        </p:nvGraphicFramePr>
        <p:xfrm>
          <a:off x="3751333" y="1944053"/>
          <a:ext cx="21083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024B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문서 개요</a:t>
                      </a: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게</a:t>
                      </a:r>
                      <a:r>
                        <a:rPr 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2" action="ppaction://hlinksldjump"/>
                        </a:rPr>
                        <a:t>임 개요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3" action="ppaction://hlinksldjump"/>
                        </a:rPr>
                        <a:t>방향성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7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4" action="ppaction://hlinksldjump"/>
                        </a:rPr>
                        <a:t>세계관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5" action="ppaction://hlinksldjump"/>
                        </a:rPr>
                        <a:t>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04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6" action="ppaction://hlinksldjump"/>
                        </a:rPr>
                        <a:t>컨텐츠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3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7" action="ppaction://hlinksldjump"/>
                        </a:rPr>
                        <a:t>시스템 정립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7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en-US" altLang="ko-KR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  <a:hlinkClick r:id="rId8" action="ppaction://hlinksldjump"/>
                        </a:rPr>
                        <a:t>유료화 모델</a:t>
                      </a:r>
                      <a:endParaRPr lang="ko-KR" altLang="en-US" sz="1800" b="0" i="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27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791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종남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94955"/>
              </p:ext>
            </p:extLst>
          </p:nvPr>
        </p:nvGraphicFramePr>
        <p:xfrm>
          <a:off x="521335" y="1091565"/>
          <a:ext cx="96996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종남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방어와 반격에 특화된 묵직하고 강한 검이 특징인 무공을 사용한다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유운검법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천하삼십육검법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11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마교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19983"/>
              </p:ext>
            </p:extLst>
          </p:nvPr>
        </p:nvGraphicFramePr>
        <p:xfrm>
          <a:off x="521335" y="1091565"/>
          <a:ext cx="96996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종남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천마를 중심으로 마인들이 모인 세력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마공이라는 특수한 내공을 사용한 무공을 사용한다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파천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천마신공 등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대부분의 타세력들과 적대적이며 특히 소림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곤륜과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사이다 매우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안좋다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6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혈교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74604"/>
              </p:ext>
            </p:extLst>
          </p:nvPr>
        </p:nvGraphicFramePr>
        <p:xfrm>
          <a:off x="521335" y="1091565"/>
          <a:ext cx="96996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종남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혈마를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중심으로 피와 독을 이용하는 세력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피를 사용한 주술과 독을 이용한 무공을 사용한다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역천신공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만독불침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하오문을 제외한 대부분의 세력과 적대적이다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737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하오문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4903"/>
              </p:ext>
            </p:extLst>
          </p:nvPr>
        </p:nvGraphicFramePr>
        <p:xfrm>
          <a:off x="521335" y="1091565"/>
          <a:ext cx="9699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종남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다양한 구성원들로 구성되어 정보를 중심으로 하는 단체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사실상 특히 무공은 없다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점조직으로 운영되며 정파에 속하지 않을 뿐 중립을 지킨다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1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 err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일원신교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52C9653F-8037-4F80-99B1-E521F00AB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298319"/>
              </p:ext>
            </p:extLst>
          </p:nvPr>
        </p:nvGraphicFramePr>
        <p:xfrm>
          <a:off x="521335" y="1091565"/>
          <a:ext cx="969962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6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ko-KR" altLang="en-US" kern="1200" dirty="0"/>
                        <a:t>종남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해와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달을 섬기는 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해를 형상화한 술법과 달을 형상화한 무술을 조합하여 사용한다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일술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월무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세력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우호도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정파에 소속되지 않아 </a:t>
                      </a:r>
                      <a:r>
                        <a:rPr lang="ko-KR" altLang="en-US" kern="1200" dirty="0" err="1">
                          <a:solidFill>
                            <a:srgbClr val="000000"/>
                          </a:solidFill>
                        </a:rPr>
                        <a:t>사파로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분류될 뿐 정파에 가까워 정파에 우호적이며 사파에는 중립을 지킨다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68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5905AE3-86B4-462A-A9F7-EE3E2C992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04513"/>
              </p:ext>
            </p:extLst>
          </p:nvPr>
        </p:nvGraphicFramePr>
        <p:xfrm>
          <a:off x="570278" y="1202373"/>
          <a:ext cx="168055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760">
                  <a:extLst>
                    <a:ext uri="{9D8B030D-6E8A-4147-A177-3AD203B41FA5}">
                      <a16:colId xmlns:a16="http://schemas.microsoft.com/office/drawing/2014/main" val="239060046"/>
                    </a:ext>
                  </a:extLst>
                </a:gridCol>
                <a:gridCol w="1151793">
                  <a:extLst>
                    <a:ext uri="{9D8B030D-6E8A-4147-A177-3AD203B41FA5}">
                      <a16:colId xmlns:a16="http://schemas.microsoft.com/office/drawing/2014/main" val="82867442"/>
                    </a:ext>
                  </a:extLst>
                </a:gridCol>
              </a:tblGrid>
              <a:tr h="2346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한손</a:t>
                      </a:r>
                      <a:r>
                        <a:rPr lang="ko-KR" altLang="en-US" dirty="0"/>
                        <a:t> 무기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1247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70671"/>
                  </a:ext>
                </a:extLst>
              </a:tr>
              <a:tr h="2346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9087"/>
                  </a:ext>
                </a:extLst>
              </a:tr>
              <a:tr h="2346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920252"/>
                  </a:ext>
                </a:extLst>
              </a:tr>
              <a:tr h="23464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둔기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몽둥이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29945"/>
                  </a:ext>
                </a:extLst>
              </a:tr>
              <a:tr h="23464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망치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9234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단창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695837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절곤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15476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낫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191894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47585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43301"/>
                  </a:ext>
                </a:extLst>
              </a:tr>
              <a:tr h="23464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96309"/>
                  </a:ext>
                </a:extLst>
              </a:tr>
            </a:tbl>
          </a:graphicData>
        </a:graphic>
      </p:graphicFrame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B558E9C5-2D87-4D8D-8288-DA9BA1F07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663223"/>
              </p:ext>
            </p:extLst>
          </p:nvPr>
        </p:nvGraphicFramePr>
        <p:xfrm>
          <a:off x="2250831" y="1200200"/>
          <a:ext cx="1858596" cy="4397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621">
                  <a:extLst>
                    <a:ext uri="{9D8B030D-6E8A-4147-A177-3AD203B41FA5}">
                      <a16:colId xmlns:a16="http://schemas.microsoft.com/office/drawing/2014/main" val="239060046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82867442"/>
                    </a:ext>
                  </a:extLst>
                </a:gridCol>
              </a:tblGrid>
              <a:tr h="36157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양손 무기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701247"/>
                  </a:ext>
                </a:extLst>
              </a:tr>
              <a:tr h="36157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81595"/>
                  </a:ext>
                </a:extLst>
              </a:tr>
              <a:tr h="3665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9087"/>
                  </a:ext>
                </a:extLst>
              </a:tr>
              <a:tr h="36659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920252"/>
                  </a:ext>
                </a:extLst>
              </a:tr>
              <a:tr h="3665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둔기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몽둥이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329945"/>
                  </a:ext>
                </a:extLst>
              </a:tr>
              <a:tr h="36659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망치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9929234"/>
                  </a:ext>
                </a:extLst>
              </a:tr>
              <a:tr h="3665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장병기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695837"/>
                  </a:ext>
                </a:extLst>
              </a:tr>
              <a:tr h="3665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019483"/>
                  </a:ext>
                </a:extLst>
              </a:tr>
              <a:tr h="366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절곤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715476"/>
                  </a:ext>
                </a:extLst>
              </a:tr>
              <a:tr h="366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철권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191894"/>
                  </a:ext>
                </a:extLst>
              </a:tr>
              <a:tr h="366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괴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847585"/>
                  </a:ext>
                </a:extLst>
              </a:tr>
              <a:tr h="3665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343301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15F2E752-38CB-4D40-8438-473DF030934E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59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054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>
            <a:off x="192405" y="981075"/>
            <a:ext cx="11807825" cy="3651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DCF911-0AE4-4745-B7E1-08FF6AAB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8D35763B-1845-4045-83E3-3478275AE03A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088" y="303188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1.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문서 개요</a:t>
            </a:r>
          </a:p>
        </p:txBody>
      </p:sp>
      <p:sp>
        <p:nvSpPr>
          <p:cNvPr id="2" name="실행 단추: 문서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9C5EC432-AFA5-4957-B7A3-455B45FFE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69307"/>
              </p:ext>
            </p:extLst>
          </p:nvPr>
        </p:nvGraphicFramePr>
        <p:xfrm>
          <a:off x="926855" y="2247829"/>
          <a:ext cx="10328765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28765">
                  <a:extLst>
                    <a:ext uri="{9D8B030D-6E8A-4147-A177-3AD203B41FA5}">
                      <a16:colId xmlns:a16="http://schemas.microsoft.com/office/drawing/2014/main" val="1566406447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기획서란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59287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기획되는 게임의 모든 기준이 되는 기획서로 기획 내에 모든 요소가 정리 되어 있는 문서이다.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문서는 게임 </a:t>
                      </a:r>
                      <a:r>
                        <a:rPr lang="ko-KR" altLang="ko-KR" sz="18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방랑엽사전의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메인 기획서로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만들기 위하여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작성되는 방향성, 세계관, 시스템 등의 기준을 정하여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개발하려는 게임의 방향성이</a:t>
                      </a:r>
                      <a:r>
                        <a:rPr lang="ko-KR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기준을 벗어나는 것을 막고 기획의 내용을 정확히 하기 위해 작성 되었다</a:t>
                      </a:r>
                      <a:r>
                        <a:rPr lang="ko-KR" altLang="ko-KR" sz="18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84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61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92088" y="303188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</a:p>
        </p:txBody>
      </p:sp>
      <p:graphicFrame>
        <p:nvGraphicFramePr>
          <p:cNvPr id="7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795538"/>
              </p:ext>
            </p:extLst>
          </p:nvPr>
        </p:nvGraphicFramePr>
        <p:xfrm>
          <a:off x="1294728" y="2050661"/>
          <a:ext cx="9602543" cy="2756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 dirty="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b="1" kern="1200" dirty="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b="1" kern="1200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b="1" kern="1200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 사냥하고 다니는 방랑자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 액션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 타겟 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 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 판타지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 레이드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 스토리 라인</a:t>
                      </a: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 플레이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11"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1" indent="0" algn="just" latinLnBrk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 dirty="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 dirty="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실행 단추: 문서 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40017BD-51C7-4F75-8805-49D1987A7B70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5D4CA9-CB04-4EDF-A666-0FD518F4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203200" y="38163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</a:p>
        </p:txBody>
      </p:sp>
      <p:graphicFrame>
        <p:nvGraphicFramePr>
          <p:cNvPr id="8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37271"/>
              </p:ext>
            </p:extLst>
          </p:nvPr>
        </p:nvGraphicFramePr>
        <p:xfrm>
          <a:off x="192405" y="2592705"/>
          <a:ext cx="11796395" cy="350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420">
                <a:tc gridSpan="3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  <a:endParaRPr lang="ko-KR" altLang="en-US" sz="1800" b="1" i="0" kern="120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algn="ctr" latinLnBrk="0" hangingPunct="1">
                        <a:buFontTx/>
                        <a:buNone/>
                      </a:pPr>
                      <a:r>
                        <a:rPr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초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 및 조작법 숙지</a:t>
                      </a:r>
                      <a:endParaRPr lang="ko-KR" altLang="en-US" sz="1800" b="0" i="0" kern="120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중반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 클리어 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일반 몬스터, 보스 몬스터, 맵, 일반 던전,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아이템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스킬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771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후반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스토리를 클리어하고 성장하는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서브 스토리,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영약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수련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다회차 플레이</a:t>
                      </a: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후일담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캐릭터의 성장을 끝내고 스토리의 후일담을 보는 단계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히든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스토리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보스 레이드, 멀티 플레이,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Pvp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도장 깨기, </a:t>
                      </a:r>
                      <a:r>
                        <a:rPr lang="ko-KR" sz="1800" b="0" i="0" kern="1200" dirty="0" err="1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비무</a:t>
                      </a:r>
                      <a:r>
                        <a:rPr 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무도회, 업적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E9F766-CBF9-4A15-BDBB-563D953D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674D7E4-5404-4D5F-A611-F7D07A94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26960"/>
              </p:ext>
            </p:extLst>
          </p:nvPr>
        </p:nvGraphicFramePr>
        <p:xfrm>
          <a:off x="203199" y="1064148"/>
          <a:ext cx="11796714" cy="141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916">
                  <a:extLst>
                    <a:ext uri="{9D8B030D-6E8A-4147-A177-3AD203B41FA5}">
                      <a16:colId xmlns:a16="http://schemas.microsoft.com/office/drawing/2014/main" val="2038893415"/>
                    </a:ext>
                  </a:extLst>
                </a:gridCol>
                <a:gridCol w="9845798">
                  <a:extLst>
                    <a:ext uri="{9D8B030D-6E8A-4147-A177-3AD203B41FA5}">
                      <a16:colId xmlns:a16="http://schemas.microsoft.com/office/drawing/2014/main" val="3963870604"/>
                    </a:ext>
                  </a:extLst>
                </a:gridCol>
              </a:tblGrid>
              <a:tr h="473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게임이 추구하는 게임의 목적과 목표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64235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최종목적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러트</a:t>
                      </a:r>
                      <a:r>
                        <a:rPr lang="ko-KR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려 세상의 평화를 찾는 것.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88448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플레이어의 목표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b="0" i="0" kern="1200" dirty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600" b="0" i="0" kern="1200" dirty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11368"/>
                  </a:ext>
                </a:extLst>
              </a:tr>
            </a:tbl>
          </a:graphicData>
        </a:graphic>
      </p:graphicFrame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F8283366-45B0-4C2A-B4BD-ACACB2970B55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p14="http://schemas.microsoft.com/office/powerpoint/2010/main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실행 단추: 문서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D477DD-8631-4C5B-BC0A-0418748584E9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6470C45B-A901-4F87-A022-5E51A58CF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820955"/>
              </p:ext>
            </p:extLst>
          </p:nvPr>
        </p:nvGraphicFramePr>
        <p:xfrm>
          <a:off x="192088" y="1075308"/>
          <a:ext cx="6824174" cy="1693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366">
                  <a:extLst>
                    <a:ext uri="{9D8B030D-6E8A-4147-A177-3AD203B41FA5}">
                      <a16:colId xmlns:a16="http://schemas.microsoft.com/office/drawing/2014/main" val="3960585485"/>
                    </a:ext>
                  </a:extLst>
                </a:gridCol>
                <a:gridCol w="5934808">
                  <a:extLst>
                    <a:ext uri="{9D8B030D-6E8A-4147-A177-3AD203B41FA5}">
                      <a16:colId xmlns:a16="http://schemas.microsoft.com/office/drawing/2014/main" val="3506115744"/>
                    </a:ext>
                  </a:extLst>
                </a:gridCol>
              </a:tblGrid>
              <a:tr h="45445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세계관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271768"/>
                  </a:ext>
                </a:extLst>
              </a:tr>
              <a:tr h="4544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정파와 </a:t>
                      </a:r>
                      <a:r>
                        <a:rPr lang="ko-KR" altLang="en-US" dirty="0" err="1"/>
                        <a:t>사파</a:t>
                      </a:r>
                      <a:r>
                        <a:rPr lang="ko-KR" altLang="en-US" dirty="0"/>
                        <a:t> 간의 전쟁이 끝나고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 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263149"/>
                  </a:ext>
                </a:extLst>
              </a:tr>
              <a:tr h="784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공간적 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요물 같은 괴물이 있고 무협과 술법이 있는 대륙에 동쪽 끝의 작은 나라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10941"/>
                  </a:ext>
                </a:extLst>
              </a:tr>
            </a:tbl>
          </a:graphicData>
        </a:graphic>
      </p:graphicFrame>
      <p:pic>
        <p:nvPicPr>
          <p:cNvPr id="15" name="WordPictureWatermark18">
            <a:extLst>
              <a:ext uri="{FF2B5EF4-FFF2-40B4-BE49-F238E27FC236}">
                <a16:creationId xmlns:a16="http://schemas.microsoft.com/office/drawing/2014/main" id="{8167FB20-2499-4E30-B31C-40A425E2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40" y="1075309"/>
            <a:ext cx="4423873" cy="23712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DB97CCC1-EE74-4F6C-A0E7-60221E42F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63063"/>
              </p:ext>
            </p:extLst>
          </p:nvPr>
        </p:nvGraphicFramePr>
        <p:xfrm>
          <a:off x="192088" y="3535603"/>
          <a:ext cx="11807825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무림계에 정파는 협을 중요시하여  올바른 길을 중요시 하고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사파는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무를 중요시하여 수단을 가리지 않기에 서로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간의 대립은 언제나 존재해 왔다. 크고 작은 충돌은 언제나 있었지만 얼마전 정체 모를 세력의 개입으로 정파와 </a:t>
                      </a:r>
                      <a:r>
                        <a:rPr lang="ko-KR" altLang="ko-KR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간에 큰 전쟁이 일어나고 무림 세력 자체가 크게 축소 되었다.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도사들은 본래에도 숫자 자체가 많지 않아 큰 도움은 되지 못하고 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DDF85FD3-CCC6-44B2-892A-22E87ACDE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834120"/>
              </p:ext>
            </p:extLst>
          </p:nvPr>
        </p:nvGraphicFramePr>
        <p:xfrm>
          <a:off x="192088" y="4906934"/>
          <a:ext cx="11807825" cy="15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7825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3994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토벌단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11490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현재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무림 세력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은 전쟁으로 세력이 크게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</a:rPr>
                        <a:t> 약화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</a:rPr>
                        <a:t>되어 괴물을 상대할 여력이 없고 군대는 이웃 나라에서 반란이 일어나 국경에 많은 병력을 집중하여 괴물 토벌에 많은 수의 병사를 배치할 수 없는 상황이다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처리하던 가장 큰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개의 세력들의 개입이 없어져 현재 나라에 괴물들이 창궐하여 전국 곳곳에서 괴물들로 인한 사건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사고의 숫자가 크게 늘어나 백성들과 일부 무림 세력들이 힘을 모아 괴물들을 상대하기 위한 사냥꾼 단체 토벌단을 만들었다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734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263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088" y="329565"/>
            <a:ext cx="3764915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B7C789-F395-4291-9A2D-44F126A9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실행 단추: 문서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FB19F12-2FA3-4F14-879B-508FBBABE946}"/>
              </a:ext>
            </a:extLst>
          </p:cNvPr>
          <p:cNvSpPr/>
          <p:nvPr/>
        </p:nvSpPr>
        <p:spPr>
          <a:xfrm>
            <a:off x="11353800" y="6416674"/>
            <a:ext cx="646113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EBCF9A7-33D5-43D0-A300-BFDE2C4C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31354"/>
              </p:ext>
            </p:extLst>
          </p:nvPr>
        </p:nvGraphicFramePr>
        <p:xfrm>
          <a:off x="1401885" y="1231658"/>
          <a:ext cx="9378706" cy="407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706">
                  <a:extLst>
                    <a:ext uri="{9D8B030D-6E8A-4147-A177-3AD203B41FA5}">
                      <a16:colId xmlns:a16="http://schemas.microsoft.com/office/drawing/2014/main" val="4084172700"/>
                    </a:ext>
                  </a:extLst>
                </a:gridCol>
              </a:tblGrid>
              <a:tr h="4125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71238"/>
                  </a:ext>
                </a:extLst>
              </a:tr>
              <a:tr h="3657959">
                <a:tc>
                  <a:txBody>
                    <a:bodyPr/>
                    <a:lstStyle/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예로부터 괴물들로 인한 사건은 끝이 없었지만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무림세력과 국가 그리고 소수의 사냥꾼들의 힘으로 해결이 가능한 수준이었다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전 대륙에서 큰 사건이 일어났다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달기라 불리는 요괴가 황제를 홀리고 제국의 뒤 흔들어 파멸로 이끌었고 결국 제국을 자신의 손에 넣게 된 것이다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indent="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Tx/>
                        <a:buNone/>
                      </a:pP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하지만 제국을 자신의 손에 넣었음에도 달기는 만족하지 못하였고 세상을 모두 자신의 손에 넣기 위해 제국 주변의 나라들에 혼란을 일으키고 침략하여 자신의 손에 넣었다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반도의 나라 또한 달기의 수작으로 인하여 정파와 </a:t>
                      </a:r>
                      <a:r>
                        <a:rPr lang="ko-KR" altLang="en-US" sz="1600" dirty="0" err="1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간의 큰 마찰이 일어났고 그로인한 전쟁으로 인해 세력이 약화되고 제국의 군대를 이용하여 반도의 군대를 국경에 잡아 두었다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괴물들을 견제할 세력이 약해지자 지맥을 수 많은 괴물들이 미쳐 날뛰게 만들어 반도를 약화 시키고 있었다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무림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내에 정사 대전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양쪽 세력이 크게 감소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하고 약 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년 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갑자기 늘어난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괴물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들이 마을을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습격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하여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가족과 친구들을 잃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고 괴물들에게 복수하기 위해 괴물들을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사냥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하는 사냥꾼이 된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방랑자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토벌단에 들어가 전국을 돌아 다니며 괴물로 인한 </a:t>
                      </a:r>
                      <a:r>
                        <a:rPr lang="ko-KR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사건, 사고</a:t>
                      </a:r>
                      <a:r>
                        <a:rPr lang="ko-KR" altLang="en-US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해결하며 모든 사건의 배후에 어떠한 세력이 있다는 것을 눈치채고 추적 끝에 모든 사건의 흑막 달기를 처단하여 대륙에 평화를 가져온다</a:t>
                      </a:r>
                      <a:r>
                        <a:rPr lang="en-US" altLang="ko-KR" sz="1600" dirty="0"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dirty="0"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8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.캐릭터</a:t>
            </a:r>
          </a:p>
        </p:txBody>
      </p:sp>
      <p:graphicFrame>
        <p:nvGraphicFramePr>
          <p:cNvPr id="3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89045"/>
              </p:ext>
            </p:extLst>
          </p:nvPr>
        </p:nvGraphicFramePr>
        <p:xfrm>
          <a:off x="187325" y="1282116"/>
          <a:ext cx="8272145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194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캐릭터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5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이름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닉네임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플레이어 임의 설정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기본적으로 방랑자라고 불린다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59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성격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전체적으로 냉정 하지만 괴물에 관련된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일에는 복수귀적 면모를 보인다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9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배경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과거 괴물들로 인해 가족과 친구를 잃은 방랑자</a:t>
                      </a: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38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캐릭터에는 인간 남자와 여자가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장비는 전투 중 착용 및 해제할 수 없다.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무기는 주 설정과 보조 설정으로 최대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개 까지 설정할 수 있으며, 전투 중 자유롭게 변경할 수 있다.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무기 착용시 왼손과 오른손에 각각 1개씩 최대 2개를 장비할 수 있다.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모든 종류 무기를 사용할 수 있다. </a:t>
                      </a:r>
                      <a:endParaRPr lang="en-US" altLang="ko-KR" sz="16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다양한 방법으로 경험치를 얻어 경지를 올릴 수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 (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최대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8)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캐릭터의 능력치는 레벨에 비례하여 최대 성장치가 존재한다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캐릭터의 경지가 오를 시 체력과 지구력이 일정량 상승하며 추가적인 수련 등의 방법으로 능력치들을 상승 시킬 수 있다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그림 11" descr="C:/Users/yhgki/AppData/Roaming/PolarisOffice/ETemp/39384_16957640/image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5" r="20814"/>
          <a:stretch>
            <a:fillRect/>
          </a:stretch>
        </p:blipFill>
        <p:spPr>
          <a:xfrm>
            <a:off x="8526780" y="1717040"/>
            <a:ext cx="1861820" cy="3506470"/>
          </a:xfrm>
          <a:prstGeom prst="rect">
            <a:avLst/>
          </a:prstGeom>
          <a:noFill/>
        </p:spPr>
      </p:pic>
      <p:pic>
        <p:nvPicPr>
          <p:cNvPr id="8" name="그림 12" descr="C:/Users/yhgki/AppData/Roaming/PolarisOffice/ETemp/39384_16957640/image3.jpe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264"/>
          <a:stretch>
            <a:fillRect/>
          </a:stretch>
        </p:blipFill>
        <p:spPr>
          <a:xfrm>
            <a:off x="10463530" y="1700530"/>
            <a:ext cx="1492885" cy="34982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664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6.캐릭터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능력치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실행 단추: 문서 7">
            <a:hlinkClick r:id="rId2" action="ppaction://hlinksldjump"/>
            <a:extLst>
              <a:ext uri="{FF2B5EF4-FFF2-40B4-BE49-F238E27FC236}">
                <a16:creationId xmlns:a16="http://schemas.microsoft.com/office/drawing/2014/main" id="{B5112F00-038E-45A9-9EF4-2253F2E230F8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실행 단추: 문서 9">
            <a:hlinkClick r:id="rId2" action="ppaction://hlinksldjump"/>
            <a:extLst>
              <a:ext uri="{FF2B5EF4-FFF2-40B4-BE49-F238E27FC236}">
                <a16:creationId xmlns:a16="http://schemas.microsoft.com/office/drawing/2014/main" id="{D3B51300-8D01-42BA-8971-946BD61EBD1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개요</a:t>
            </a:r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51C90082-9A24-472A-83FC-C323AF64F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2919"/>
              </p:ext>
            </p:extLst>
          </p:nvPr>
        </p:nvGraphicFramePr>
        <p:xfrm>
          <a:off x="510540" y="1073785"/>
          <a:ext cx="874522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8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능력치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기본 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경지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캐릭터의 강함을 표기하는 척도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삼류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이류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일류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절정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 err="1">
                          <a:solidFill>
                            <a:srgbClr val="000000"/>
                          </a:solidFill>
                        </a:rPr>
                        <a:t>초절정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화경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현경 </a:t>
                      </a:r>
                      <a:r>
                        <a:rPr lang="en-US" altLang="ko-KR" sz="1600" kern="1200" dirty="0">
                          <a:solidFill>
                            <a:srgbClr val="000000"/>
                          </a:solidFill>
                        </a:rPr>
                        <a:t>-&gt; </a:t>
                      </a:r>
                      <a:r>
                        <a:rPr lang="ko-KR" altLang="en-US" sz="1600" kern="1200" dirty="0">
                          <a:solidFill>
                            <a:srgbClr val="000000"/>
                          </a:solidFill>
                        </a:rPr>
                        <a:t>생사경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1 (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삼류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48776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캐릭터의 생존에 관련된 자원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 될 경우 사망한다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lang="ko-KR" altLang="en-US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en-US" altLang="ko-KR" kern="120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77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지구력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공격 및 달리기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구르기 등의 동작에 사용되는 자원이다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해당 수치가 </a:t>
                      </a:r>
                      <a:r>
                        <a:rPr lang="en-US" altLang="ko-KR" kern="1200" dirty="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일 될 경우 행동에 제한이 걸린다</a:t>
                      </a:r>
                      <a:endParaRPr lang="en-US" altLang="ko-KR" kern="12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공격력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캐릭터가 공격 시 데미지에 관여하는 수치.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착용한 무기와 내공, 외공 등의 수치에 따라 변화한다.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방어력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캐릭터가 피해를 받을 경우 관여하는 수치.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착용한 방어구와 내공, 외공 등의 수치에 따라 변화한다.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내공 수련 및 영약 등의 방법으로 상승 시킬 수 있는 수치.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064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외공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무공 수련과 전투 등의 방법으로 상승 시킬 수 있는 수치.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kern="1200" dirty="0">
                          <a:solidFill>
                            <a:srgbClr val="0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Rect 0">
            <a:extLst>
              <a:ext uri="{FF2B5EF4-FFF2-40B4-BE49-F238E27FC236}">
                <a16:creationId xmlns:a16="http://schemas.microsoft.com/office/drawing/2014/main" id="{CF77A6BB-C7AA-4B0A-8A17-050E7CC3BAF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 xmlns:p14="http://schemas.microsoft.com/office/powerpoint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Pages>10</Pages>
  <Words>1941</Words>
  <Characters>0</Characters>
  <Application>Microsoft Office PowerPoint</Application>
  <DocSecurity>0</DocSecurity>
  <PresentationFormat>와이드스크린</PresentationFormat>
  <Lines>0</Lines>
  <Paragraphs>525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94</cp:revision>
  <dcterms:modified xsi:type="dcterms:W3CDTF">2023-11-08T10:49:33Z</dcterms:modified>
  <cp:version>9.103.97.45139</cp:version>
</cp:coreProperties>
</file>