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73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2" r:id="rId39"/>
    <p:sldId id="343" r:id="rId40"/>
    <p:sldId id="344" r:id="rId41"/>
    <p:sldId id="349" r:id="rId42"/>
    <p:sldId id="350" r:id="rId43"/>
    <p:sldId id="386" r:id="rId44"/>
    <p:sldId id="388" r:id="rId45"/>
    <p:sldId id="389" r:id="rId46"/>
    <p:sldId id="390" r:id="rId47"/>
    <p:sldId id="394" r:id="rId48"/>
    <p:sldId id="404" r:id="rId49"/>
    <p:sldId id="354" r:id="rId50"/>
    <p:sldId id="391" r:id="rId51"/>
    <p:sldId id="392" r:id="rId52"/>
    <p:sldId id="393" r:id="rId53"/>
    <p:sldId id="352" r:id="rId54"/>
    <p:sldId id="360" r:id="rId55"/>
    <p:sldId id="362" r:id="rId56"/>
    <p:sldId id="379" r:id="rId57"/>
    <p:sldId id="383" r:id="rId58"/>
    <p:sldId id="380" r:id="rId59"/>
    <p:sldId id="381" r:id="rId60"/>
    <p:sldId id="382" r:id="rId61"/>
    <p:sldId id="384" r:id="rId62"/>
    <p:sldId id="405" r:id="rId63"/>
    <p:sldId id="395" r:id="rId64"/>
    <p:sldId id="385" r:id="rId65"/>
    <p:sldId id="397" r:id="rId66"/>
    <p:sldId id="396" r:id="rId67"/>
    <p:sldId id="398" r:id="rId68"/>
    <p:sldId id="399" r:id="rId69"/>
    <p:sldId id="400" r:id="rId70"/>
    <p:sldId id="401" r:id="rId71"/>
    <p:sldId id="402" r:id="rId7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C55A11"/>
    <a:srgbClr val="00B0F0"/>
    <a:srgbClr val="BFBFBF"/>
    <a:srgbClr val="7F7F7F"/>
    <a:srgbClr val="D9D9D9"/>
    <a:srgbClr val="F2F2F2"/>
    <a:srgbClr val="595959"/>
    <a:srgbClr val="A6A6A6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468" y="108"/>
      </p:cViewPr>
      <p:guideLst>
        <p:guide orient="horz" pos="2160"/>
        <p:guide pos="3840"/>
        <p:guide orient="horz" pos="731"/>
        <p:guide pos="438"/>
        <p:guide pos="7242"/>
        <p:guide pos="892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59109"/>
              </p:ext>
            </p:extLst>
          </p:nvPr>
        </p:nvGraphicFramePr>
        <p:xfrm>
          <a:off x="5880548" y="2205888"/>
          <a:ext cx="5585779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93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626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558085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조작 불가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 제한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 제한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확인 차트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24C4E6-DA53-4F77-81B1-D92ADA024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912" y="1810117"/>
            <a:ext cx="4679950" cy="370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BF3BA93-E764-4E37-8211-DB1F227B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862" y="2543268"/>
            <a:ext cx="3445812" cy="223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450255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확인 차트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BD1D601-7BF7-43AF-8E42-27B5A566C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884850"/>
            <a:ext cx="4679950" cy="368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309DF1C-373B-4EDC-9D04-264420B4B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6722"/>
            <a:ext cx="4679950" cy="366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확인 차트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62F2DAB-F999-4B0A-A9AC-81C3A84C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501" y="1625479"/>
            <a:ext cx="4304998" cy="422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79FAD27-374B-4F29-A663-FDD8F29BB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17116"/>
              </p:ext>
            </p:extLst>
          </p:nvPr>
        </p:nvGraphicFramePr>
        <p:xfrm>
          <a:off x="4034487" y="1375264"/>
          <a:ext cx="4123026" cy="5025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2562">
                  <a:extLst>
                    <a:ext uri="{9D8B030D-6E8A-4147-A177-3AD203B41FA5}">
                      <a16:colId xmlns:a16="http://schemas.microsoft.com/office/drawing/2014/main" val="1093961687"/>
                    </a:ext>
                  </a:extLst>
                </a:gridCol>
                <a:gridCol w="1610092">
                  <a:extLst>
                    <a:ext uri="{9D8B030D-6E8A-4147-A177-3AD203B41FA5}">
                      <a16:colId xmlns:a16="http://schemas.microsoft.com/office/drawing/2014/main" val="2107278696"/>
                    </a:ext>
                  </a:extLst>
                </a:gridCol>
                <a:gridCol w="1060372">
                  <a:extLst>
                    <a:ext uri="{9D8B030D-6E8A-4147-A177-3AD203B41FA5}">
                      <a16:colId xmlns:a16="http://schemas.microsoft.com/office/drawing/2014/main" val="784628618"/>
                    </a:ext>
                  </a:extLst>
                </a:gridCol>
              </a:tblGrid>
              <a:tr h="1005105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u="none" strike="noStrike" dirty="0">
                          <a:effectLst/>
                          <a:latin typeface="+mj-lt"/>
                        </a:rPr>
                        <a:t>스킬 사전 준비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u="none" strike="noStrike" dirty="0">
                          <a:effectLst/>
                          <a:latin typeface="+mj-lt"/>
                        </a:rPr>
                        <a:t>스킬 해금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P3~5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64311"/>
                  </a:ext>
                </a:extLst>
              </a:tr>
              <a:tr h="48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u="none" strike="noStrike">
                          <a:effectLst/>
                          <a:latin typeface="+mj-lt"/>
                        </a:rPr>
                        <a:t>스킬 활성화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P3~10</a:t>
                      </a:r>
                      <a:endParaRPr lang="en-US" altLang="ko-KR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403099"/>
                  </a:ext>
                </a:extLst>
              </a:tr>
              <a:tr h="480704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u="none" strike="noStrike" dirty="0">
                          <a:effectLst/>
                          <a:latin typeface="+mj-lt"/>
                        </a:rPr>
                        <a:t>스킬 과정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u="none" strike="noStrike" dirty="0">
                          <a:effectLst/>
                          <a:latin typeface="+mj-lt"/>
                        </a:rPr>
                        <a:t>전체 과정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596449"/>
                  </a:ext>
                </a:extLst>
              </a:tr>
              <a:tr h="48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u="none" strike="noStrike" dirty="0">
                          <a:effectLst/>
                          <a:latin typeface="+mj-lt"/>
                        </a:rPr>
                        <a:t>준비 단계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P12~24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27311"/>
                  </a:ext>
                </a:extLst>
              </a:tr>
              <a:tr h="655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u="none" strike="noStrike" dirty="0">
                          <a:effectLst/>
                          <a:latin typeface="+mj-lt"/>
                        </a:rPr>
                        <a:t>발동 과정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P25~40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243833"/>
                  </a:ext>
                </a:extLst>
              </a:tr>
              <a:tr h="48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u="none" strike="noStrike" dirty="0">
                          <a:effectLst/>
                          <a:latin typeface="+mj-lt"/>
                        </a:rPr>
                        <a:t>액션 </a:t>
                      </a:r>
                      <a:r>
                        <a:rPr lang="en-US" altLang="ko-KR" sz="1600" b="0" u="none" strike="noStrike" dirty="0">
                          <a:effectLst/>
                          <a:latin typeface="+mj-lt"/>
                        </a:rPr>
                        <a:t>&amp; </a:t>
                      </a:r>
                      <a:r>
                        <a:rPr lang="ko-KR" altLang="en-US" sz="1600" b="0" u="none" strike="noStrike" dirty="0">
                          <a:effectLst/>
                          <a:latin typeface="+mj-lt"/>
                        </a:rPr>
                        <a:t>슈팅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P41~54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220073"/>
                  </a:ext>
                </a:extLst>
              </a:tr>
              <a:tr h="48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u="none" strike="noStrike" dirty="0">
                          <a:effectLst/>
                          <a:latin typeface="+mj-lt"/>
                        </a:rPr>
                        <a:t>결과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P55~64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247645"/>
                  </a:ext>
                </a:extLst>
              </a:tr>
              <a:tr h="48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600" b="0" u="none" strike="noStrike">
                          <a:effectLst/>
                          <a:latin typeface="+mj-lt"/>
                        </a:rPr>
                        <a:t>후처리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P65~69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970993"/>
                  </a:ext>
                </a:extLst>
              </a:tr>
              <a:tr h="4807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>
                          <a:effectLst/>
                          <a:latin typeface="+mj-lt"/>
                        </a:rPr>
                        <a:t>UI </a:t>
                      </a:r>
                      <a:r>
                        <a:rPr lang="ko-KR" altLang="en-US" sz="1600" b="0" u="none" strike="noStrike">
                          <a:effectLst/>
                          <a:latin typeface="+mj-lt"/>
                        </a:rPr>
                        <a:t>표현</a:t>
                      </a: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u="none" strike="noStrike" dirty="0">
                          <a:effectLst/>
                          <a:latin typeface="+mj-lt"/>
                        </a:rPr>
                        <a:t>P70~71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5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확인 차트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986535A-F310-48DA-8E05-65463E92F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28" y="1695816"/>
            <a:ext cx="5541144" cy="391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확인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확인 차트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9734223-2713-4B13-B74A-3B36F3D47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924140"/>
            <a:ext cx="4679949" cy="300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E6E80AAA-EA7A-4D3B-8EC2-54B255ADA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4139"/>
            <a:ext cx="4679949" cy="300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확인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확인 차트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49A385A-D9D2-42C6-A1E8-B2411DCEE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602309"/>
            <a:ext cx="4679950" cy="3653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84A382D-4A29-4F10-BA89-E29702F88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60463"/>
            <a:ext cx="4679950" cy="45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관련 차트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C261D2-A651-444D-B9B5-40E967C6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20937"/>
            <a:ext cx="4679949" cy="401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B566D6E-34D9-4093-96D8-3A3500284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1" y="1420937"/>
            <a:ext cx="4679949" cy="401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E769EE-C46F-4D8E-A559-97D761E79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819" y="1852787"/>
            <a:ext cx="5692993" cy="351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E0F3DA4-C7D0-4AB3-865D-FDDA5A830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597" y="1852787"/>
            <a:ext cx="3853538" cy="282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A0873E-FB11-414B-9596-1C60FF824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90" y="1674202"/>
            <a:ext cx="4571209" cy="385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425F8A7-7F73-416A-B682-7D271CB6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674202"/>
            <a:ext cx="4698897" cy="385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9548A3-AF9B-4073-8AAF-E5B59F1C6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395" y="1547447"/>
            <a:ext cx="4425209" cy="473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3BE5E01-A619-43E1-8FB4-7AB6F86FD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79" y="1661746"/>
            <a:ext cx="6623441" cy="379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6040E48-DE2A-43F7-87E7-ED60BFF77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507" y="1547160"/>
            <a:ext cx="6550986" cy="4396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09042"/>
              </p:ext>
            </p:extLst>
          </p:nvPr>
        </p:nvGraphicFramePr>
        <p:xfrm>
          <a:off x="2235041" y="1722120"/>
          <a:ext cx="772191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통과 가능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불가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통과 불가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관련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178" name="Picture 10">
            <a:extLst>
              <a:ext uri="{FF2B5EF4-FFF2-40B4-BE49-F238E27FC236}">
                <a16:creationId xmlns:a16="http://schemas.microsoft.com/office/drawing/2014/main" id="{D9E0D586-B177-48C2-BC24-C13FF9F3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637" y="1169307"/>
            <a:ext cx="4668725" cy="201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9D9BDD33-0CA9-4427-89B5-FE20E6D4D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1637" y="3189111"/>
            <a:ext cx="4999840" cy="334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관련 차트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C0BEFA3-7AED-4E60-B023-F316509CF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870297"/>
            <a:ext cx="3537839" cy="37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7B529CDC-0F69-4613-9636-353D72A6C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12" y="1870297"/>
            <a:ext cx="5600537" cy="378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2885BCF-BF2B-43CB-97D8-4179E04C4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40" y="1644162"/>
            <a:ext cx="4944119" cy="40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5D4A87D-5976-43AE-B5CF-514965C75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07" y="1512277"/>
            <a:ext cx="4110186" cy="4369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관련 차트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3744C79-2479-409D-AB1D-0538E46FD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904824"/>
            <a:ext cx="4679949" cy="397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291A522E-F743-42D3-A68D-C0E6A10A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788" y="1904823"/>
            <a:ext cx="4063821" cy="397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DE9159C-CD2C-2E0D-0A32-27FC0543754A}"/>
              </a:ext>
            </a:extLst>
          </p:cNvPr>
          <p:cNvGrpSpPr/>
          <p:nvPr/>
        </p:nvGrpSpPr>
        <p:grpSpPr>
          <a:xfrm>
            <a:off x="1416049" y="2358153"/>
            <a:ext cx="9324975" cy="1656944"/>
            <a:chOff x="685801" y="2358153"/>
            <a:chExt cx="8929676" cy="1656944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F633AF0D-E4A8-AF63-F2AB-EFFE0CA92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0287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6" name="사각형: 둥근 대각선 방향 모서리 5">
              <a:extLst>
                <a:ext uri="{FF2B5EF4-FFF2-40B4-BE49-F238E27FC236}">
                  <a16:creationId xmlns:a16="http://schemas.microsoft.com/office/drawing/2014/main" id="{9D6D2FC3-FE7C-1A1F-D381-40FC3297E420}"/>
                </a:ext>
              </a:extLst>
            </p:cNvPr>
            <p:cNvSpPr/>
            <p:nvPr/>
          </p:nvSpPr>
          <p:spPr>
            <a:xfrm flipH="1">
              <a:off x="685801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시전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방식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65311F-A1E1-A115-9D9F-410895EB9C5A}"/>
                </a:ext>
              </a:extLst>
            </p:cNvPr>
            <p:cNvSpPr txBox="1"/>
            <p:nvPr/>
          </p:nvSpPr>
          <p:spPr>
            <a:xfrm>
              <a:off x="685801" y="3438016"/>
              <a:ext cx="135448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 </a:t>
              </a:r>
              <a:r>
                <a:rPr lang="ko-KR" altLang="en-US" sz="1050" dirty="0"/>
                <a:t>방식에 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6542F77-A2B3-4779-50A0-E00AEFC981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4085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0" name="사각형: 둥근 대각선 방향 모서리 9">
              <a:extLst>
                <a:ext uri="{FF2B5EF4-FFF2-40B4-BE49-F238E27FC236}">
                  <a16:creationId xmlns:a16="http://schemas.microsoft.com/office/drawing/2014/main" id="{433933B9-2F0D-7D07-EEFD-EB2E206BCCCE}"/>
                </a:ext>
              </a:extLst>
            </p:cNvPr>
            <p:cNvSpPr/>
            <p:nvPr/>
          </p:nvSpPr>
          <p:spPr>
            <a:xfrm flipH="1">
              <a:off x="257959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투사체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8E03FB-3723-06E0-C23C-E78FB5EE437F}"/>
                </a:ext>
              </a:extLst>
            </p:cNvPr>
            <p:cNvSpPr txBox="1"/>
            <p:nvPr/>
          </p:nvSpPr>
          <p:spPr>
            <a:xfrm>
              <a:off x="2579600" y="3438016"/>
              <a:ext cx="1285467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스킬로 인해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사출되는 투사체에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8">
              <a:extLst>
                <a:ext uri="{FF2B5EF4-FFF2-40B4-BE49-F238E27FC236}">
                  <a16:creationId xmlns:a16="http://schemas.microsoft.com/office/drawing/2014/main" id="{D3771C95-A0F9-0811-5A5E-3AB150084B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7883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3" name="사각형: 둥근 대각선 방향 모서리 12">
              <a:extLst>
                <a:ext uri="{FF2B5EF4-FFF2-40B4-BE49-F238E27FC236}">
                  <a16:creationId xmlns:a16="http://schemas.microsoft.com/office/drawing/2014/main" id="{855E2854-E7E6-8F8C-B7AC-ADA34E0F31CF}"/>
                </a:ext>
              </a:extLst>
            </p:cNvPr>
            <p:cNvSpPr/>
            <p:nvPr/>
          </p:nvSpPr>
          <p:spPr>
            <a:xfrm flipH="1">
              <a:off x="4473396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이동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스킬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A188BF-2DE0-090A-323C-503092232DAE}"/>
                </a:ext>
              </a:extLst>
            </p:cNvPr>
            <p:cNvSpPr txBox="1"/>
            <p:nvPr/>
          </p:nvSpPr>
          <p:spPr>
            <a:xfrm>
              <a:off x="4473397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이동을 동반하는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스킬에 대한 처리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7A4FC2E1-D974-23A8-9487-504DFF89B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680" y="2752216"/>
              <a:ext cx="539313" cy="685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3F4DF2E7-77EA-DA3F-6DF2-6903F7B4B578}"/>
                </a:ext>
              </a:extLst>
            </p:cNvPr>
            <p:cNvSpPr/>
            <p:nvPr/>
          </p:nvSpPr>
          <p:spPr>
            <a:xfrm flipH="1">
              <a:off x="6367195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변화</a:t>
              </a:r>
              <a:endParaRPr lang="en-US" altLang="ko-KR" dirty="0">
                <a:solidFill>
                  <a:schemeClr val="bg1">
                    <a:lumMod val="95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요소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BA6B711-FDD0-C4EA-D9B1-AB132F565FFC}"/>
                </a:ext>
              </a:extLst>
            </p:cNvPr>
            <p:cNvSpPr txBox="1"/>
            <p:nvPr/>
          </p:nvSpPr>
          <p:spPr>
            <a:xfrm>
              <a:off x="6367195" y="3438016"/>
              <a:ext cx="1354484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스킬이 다양한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요소에 따른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변화 처리 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" name="사각형: 둥근 대각선 방향 모서리 1">
              <a:extLst>
                <a:ext uri="{FF2B5EF4-FFF2-40B4-BE49-F238E27FC236}">
                  <a16:creationId xmlns:a16="http://schemas.microsoft.com/office/drawing/2014/main" id="{52855FD7-3474-65DE-ABA9-580C75A05F25}"/>
                </a:ext>
              </a:extLst>
            </p:cNvPr>
            <p:cNvSpPr/>
            <p:nvPr/>
          </p:nvSpPr>
          <p:spPr>
            <a:xfrm flipH="1">
              <a:off x="8330009" y="2358153"/>
              <a:ext cx="1285468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</a:rPr>
                <a:t>연출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F7260D4-4DBE-8C26-3515-6B590A221BCC}"/>
                </a:ext>
              </a:extLst>
            </p:cNvPr>
            <p:cNvSpPr txBox="1"/>
            <p:nvPr/>
          </p:nvSpPr>
          <p:spPr>
            <a:xfrm>
              <a:off x="8330010" y="3438016"/>
              <a:ext cx="128546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사용한 스킬에 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연출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303676"/>
              </p:ext>
            </p:extLst>
          </p:nvPr>
        </p:nvGraphicFramePr>
        <p:xfrm>
          <a:off x="3152457" y="2103120"/>
          <a:ext cx="588708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869180">
                  <a:extLst>
                    <a:ext uri="{9D8B030D-6E8A-4147-A177-3AD203B41FA5}">
                      <a16:colId xmlns:a16="http://schemas.microsoft.com/office/drawing/2014/main" val="75860735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538182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36772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167713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30583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8BDEC-9356-4948-62CD-2E2F8950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B77D650-D272-91F3-D811-CF8AD65EF3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즉시 시전 차트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A6D2627-8EF2-49A3-A4AA-A1AE18C0F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194" y="1251805"/>
            <a:ext cx="7657611" cy="47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91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CFA81-8F2E-D76B-2F1D-0851EB53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7E60A9E-8E52-FB45-F902-AEF29FB5A5A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충전 시전 차트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B2A0585-D818-4CC3-BC6F-151934535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313" y="1153795"/>
            <a:ext cx="5879373" cy="5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496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098-F1EA-8A8E-1E8C-0B1DAC6E0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C5210AA-46C4-C8A4-5EC3-2129BC3D49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캐스팅 시전 차트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F9BCF55-70C3-4A52-AC3D-EC3EFFAC1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687" y="1153794"/>
            <a:ext cx="5886626" cy="54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228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 err="1"/>
              <a:t>채널링</a:t>
            </a:r>
            <a:r>
              <a:rPr lang="ko-KR" altLang="en-US" dirty="0"/>
              <a:t> 시전 차트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78CC82D-9B9A-4BC6-8FEE-EA823A340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32" y="1160462"/>
            <a:ext cx="6403536" cy="540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80809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공통 사용 차트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664A7F5-EE65-4B3F-92E8-700872DAB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58" y="1345101"/>
            <a:ext cx="3730217" cy="242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D5FCE486-4535-4667-B374-AE4B046C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822" y="1345101"/>
            <a:ext cx="4113822" cy="321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F8C39B8B-C485-43AF-AB57-FEAE68A77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358" y="4158453"/>
            <a:ext cx="3743448" cy="240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019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공통 처리 과정 차트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FB8A152-B2C4-480C-A518-9601E0E1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26" y="1400334"/>
            <a:ext cx="7392348" cy="497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6426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25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투사체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투사체에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차트</a:t>
            </a: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75038"/>
              </p:ext>
            </p:extLst>
          </p:nvPr>
        </p:nvGraphicFramePr>
        <p:xfrm>
          <a:off x="1787769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15ACAC3-2508-45DA-A527-AC8A01F7C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936" y="1348886"/>
            <a:ext cx="2556364" cy="4541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D397-8241-68F5-0C99-16B6DD4A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0E65F7-42A7-558C-BDE8-3103369C9E1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투사체 스킬 차트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6930FB3-85F8-48BD-BE96-12A7670A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506" y="1443990"/>
            <a:ext cx="4796444" cy="449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53F335E-5FB7-4C8C-8980-62DD68070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50" y="1443990"/>
            <a:ext cx="4508656" cy="449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943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14D4C-DB34-85A2-417A-D7A7E4C7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1A8323-1CB0-AC03-4B3B-E7F82A2E5D7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8E1E824-6656-5F4E-4943-3BA14C0ED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54327"/>
              </p:ext>
            </p:extLst>
          </p:nvPr>
        </p:nvGraphicFramePr>
        <p:xfrm>
          <a:off x="3524091" y="2880360"/>
          <a:ext cx="514381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38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스킬이 이동을 동반하는 경우에 대한 처리이다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5614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CBF4-DCFE-76B7-7925-9E2931CF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0F9F26-2EE3-F886-D0E1-085A65BF2F9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이동 스킬 차트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2BBCC7A-6B16-4848-97F1-98AD4A6F8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19" y="1269755"/>
            <a:ext cx="5488161" cy="514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45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01855"/>
              </p:ext>
            </p:extLst>
          </p:nvPr>
        </p:nvGraphicFramePr>
        <p:xfrm>
          <a:off x="1572736" y="2514600"/>
          <a:ext cx="90465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3012709225"/>
                    </a:ext>
                  </a:extLst>
                </a:gridCol>
                <a:gridCol w="6415405">
                  <a:extLst>
                    <a:ext uri="{9D8B030D-6E8A-4147-A177-3AD203B41FA5}">
                      <a16:colId xmlns:a16="http://schemas.microsoft.com/office/drawing/2014/main" val="1569932897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파괴가 가능한 항아리 같은 오브젝트들이다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벽과 같은 지형들이다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830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변화 요소 차트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32875B3-2AE5-427F-9587-29C69045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727" y="3217986"/>
            <a:ext cx="3335080" cy="28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191846A-3806-477C-A05D-22A6D7B45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401" y="1432597"/>
            <a:ext cx="3335080" cy="357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0DAEA3A9-D701-48B4-939A-E4308F2C2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07" y="3217985"/>
            <a:ext cx="3323296" cy="286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04A2C1EF-9EF2-56A4-3D86-7F9D6EDA154E}"/>
              </a:ext>
            </a:extLst>
          </p:cNvPr>
          <p:cNvSpPr/>
          <p:nvPr/>
        </p:nvSpPr>
        <p:spPr>
          <a:xfrm flipH="1">
            <a:off x="2605207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치명타계산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530E39-2400-2A6F-9E03-F0CC835042BF}"/>
              </a:ext>
            </a:extLst>
          </p:cNvPr>
          <p:cNvSpPr txBox="1"/>
          <p:nvPr/>
        </p:nvSpPr>
        <p:spPr>
          <a:xfrm>
            <a:off x="2325324" y="37718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치명타 확률과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치명타 데미지를</a:t>
            </a:r>
            <a:r>
              <a:rPr lang="en-US" altLang="ko-KR" sz="1050" dirty="0"/>
              <a:t> </a:t>
            </a:r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E7D3ED33-B6DA-5FAB-1DA7-2A73EC4B6590}"/>
              </a:ext>
            </a:extLst>
          </p:cNvPr>
          <p:cNvSpPr/>
          <p:nvPr/>
        </p:nvSpPr>
        <p:spPr>
          <a:xfrm flipH="1">
            <a:off x="4513255" y="26920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공격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0A0CDD-1E0E-27B1-896A-A4DE4E956624}"/>
              </a:ext>
            </a:extLst>
          </p:cNvPr>
          <p:cNvSpPr txBox="1"/>
          <p:nvPr/>
        </p:nvSpPr>
        <p:spPr>
          <a:xfrm>
            <a:off x="4247634" y="37718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r>
              <a:rPr lang="ko-KR" altLang="en-US" sz="1050" dirty="0"/>
              <a:t>따른 </a:t>
            </a:r>
            <a:r>
              <a:rPr lang="ko-KR" altLang="en-US" sz="1050" b="0" dirty="0">
                <a:solidFill>
                  <a:schemeClr val="tx1"/>
                </a:solidFill>
              </a:rPr>
              <a:t>공격력을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8" name="사각형: 둥근 대각선 방향 모서리 7">
            <a:extLst>
              <a:ext uri="{FF2B5EF4-FFF2-40B4-BE49-F238E27FC236}">
                <a16:creationId xmlns:a16="http://schemas.microsoft.com/office/drawing/2014/main" id="{83B3167F-0EBF-AFE7-48E2-3F677FB304C8}"/>
              </a:ext>
            </a:extLst>
          </p:cNvPr>
          <p:cNvSpPr/>
          <p:nvPr/>
        </p:nvSpPr>
        <p:spPr>
          <a:xfrm flipH="1">
            <a:off x="1024707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데미지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346A72-9F35-BC01-823C-FC470B9487EB}"/>
              </a:ext>
            </a:extLst>
          </p:cNvPr>
          <p:cNvSpPr txBox="1"/>
          <p:nvPr/>
        </p:nvSpPr>
        <p:spPr>
          <a:xfrm>
            <a:off x="998145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실제 스킬의 </a:t>
            </a:r>
            <a:endParaRPr lang="en-US" altLang="ko-KR" sz="1050" dirty="0"/>
          </a:p>
          <a:p>
            <a:pPr algn="ctr" latinLnBrk="1"/>
            <a:r>
              <a:rPr lang="ko-KR" altLang="en-US" sz="1050" dirty="0" err="1"/>
              <a:t>피해량을</a:t>
            </a:r>
            <a:r>
              <a:rPr lang="ko-KR" altLang="en-US" sz="1050" dirty="0"/>
              <a:t> 계산</a:t>
            </a:r>
            <a:endParaRPr lang="en-US" altLang="ko-KR" sz="1050" dirty="0"/>
          </a:p>
        </p:txBody>
      </p:sp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CA37B925-A164-E0D0-F843-4E1E86E34E2B}"/>
              </a:ext>
            </a:extLst>
          </p:cNvPr>
          <p:cNvSpPr/>
          <p:nvPr/>
        </p:nvSpPr>
        <p:spPr>
          <a:xfrm flipH="1">
            <a:off x="69532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명중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D8E863-0678-160F-62F6-44A6F3230414}"/>
              </a:ext>
            </a:extLst>
          </p:cNvPr>
          <p:cNvSpPr txBox="1"/>
          <p:nvPr/>
        </p:nvSpPr>
        <p:spPr>
          <a:xfrm>
            <a:off x="415443" y="3770198"/>
            <a:ext cx="18892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 err="1"/>
              <a:t>스텟에</a:t>
            </a:r>
            <a:r>
              <a:rPr lang="ko-KR" altLang="en-US" sz="1050" dirty="0"/>
              <a:t> 따른 적용 여부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0" name="사각형: 둥근 대각선 방향 모서리 19">
            <a:extLst>
              <a:ext uri="{FF2B5EF4-FFF2-40B4-BE49-F238E27FC236}">
                <a16:creationId xmlns:a16="http://schemas.microsoft.com/office/drawing/2014/main" id="{8C1631AC-BF37-C774-131A-E23307AA971B}"/>
              </a:ext>
            </a:extLst>
          </p:cNvPr>
          <p:cNvSpPr/>
          <p:nvPr/>
        </p:nvSpPr>
        <p:spPr>
          <a:xfrm flipH="1">
            <a:off x="6429146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방어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428FB-43F7-CDDB-8D12-89277BF47AA8}"/>
              </a:ext>
            </a:extLst>
          </p:cNvPr>
          <p:cNvSpPr txBox="1"/>
          <p:nvPr/>
        </p:nvSpPr>
        <p:spPr>
          <a:xfrm>
            <a:off x="6163525" y="3770198"/>
            <a:ext cx="17929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스킬의 대상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방어력을 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2" name="사각형: 둥근 대각선 방향 모서리 21">
            <a:extLst>
              <a:ext uri="{FF2B5EF4-FFF2-40B4-BE49-F238E27FC236}">
                <a16:creationId xmlns:a16="http://schemas.microsoft.com/office/drawing/2014/main" id="{E7A87ADB-A961-12F8-B8A1-DF18363A94A8}"/>
              </a:ext>
            </a:extLst>
          </p:cNvPr>
          <p:cNvSpPr/>
          <p:nvPr/>
        </p:nvSpPr>
        <p:spPr>
          <a:xfrm flipH="1">
            <a:off x="8345037" y="2690335"/>
            <a:ext cx="124960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회복량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계산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B2546-2C9F-CA59-16F6-89808107D0E3}"/>
              </a:ext>
            </a:extLst>
          </p:cNvPr>
          <p:cNvSpPr txBox="1"/>
          <p:nvPr/>
        </p:nvSpPr>
        <p:spPr>
          <a:xfrm>
            <a:off x="8052869" y="3770198"/>
            <a:ext cx="19721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사용한 캐릭터의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 err="1">
                <a:solidFill>
                  <a:schemeClr val="tx1"/>
                </a:solidFill>
              </a:rPr>
              <a:t>스텟에</a:t>
            </a:r>
            <a:r>
              <a:rPr lang="en-US" altLang="ko-KR" sz="1050" dirty="0"/>
              <a:t> </a:t>
            </a:r>
            <a:r>
              <a:rPr lang="ko-KR" altLang="en-US" sz="1050" dirty="0"/>
              <a:t>따른 </a:t>
            </a:r>
            <a:r>
              <a:rPr lang="ko-KR" altLang="en-US" sz="1050" dirty="0" err="1"/>
              <a:t>회복량</a:t>
            </a:r>
            <a:r>
              <a:rPr lang="ko-KR" altLang="en-US" sz="1050" b="0" dirty="0" err="1">
                <a:solidFill>
                  <a:schemeClr val="tx1"/>
                </a:solidFill>
              </a:rPr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계산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C13C2B3-97E1-0F1E-ED81-E868CEEFEA4B}"/>
              </a:ext>
            </a:extLst>
          </p:cNvPr>
          <p:cNvCxnSpPr>
            <a:cxnSpLocks/>
            <a:stCxn id="16" idx="2"/>
            <a:endCxn id="3" idx="0"/>
          </p:cNvCxnSpPr>
          <p:nvPr/>
        </p:nvCxnSpPr>
        <p:spPr>
          <a:xfrm>
            <a:off x="1944926" y="3230267"/>
            <a:ext cx="66028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4622DFCE-0BDB-9D91-6153-D12AD6B8ED6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3854807" y="3231967"/>
            <a:ext cx="65844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FD4890A-6391-4925-191E-C84CB5E34457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flipV="1">
            <a:off x="5762856" y="3230267"/>
            <a:ext cx="666290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4D4D5EB-112F-AB4C-49C4-203202B89C5D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7678747" y="3230267"/>
            <a:ext cx="666290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5418C2A-2614-A5EC-3659-AA321EF15439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9594637" y="3230267"/>
            <a:ext cx="652438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8502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BB26-F2D9-CFCE-90D0-06BDA123E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2D2BEB-643D-713F-8B6F-239EE2CE097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-1. </a:t>
            </a:r>
            <a:r>
              <a:rPr lang="ko-KR" altLang="en-US" dirty="0"/>
              <a:t>명중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43106C6-05C0-F00E-BD66-4E63578E2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33561"/>
              </p:ext>
            </p:extLst>
          </p:nvPr>
        </p:nvGraphicFramePr>
        <p:xfrm>
          <a:off x="2192178" y="2302900"/>
          <a:ext cx="780764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76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명중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스킬의 효과가 적용여부를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명중하지 않는 경우에는 상대가 스킬을 방어했을 경우와 회피했을 경우가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n%) × (1 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명중 확률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2112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581C-FC6E-C811-C93E-13D05E476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63C36D5-E094-528E-0C03-F36B922E0D0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-2. </a:t>
            </a:r>
            <a:r>
              <a:rPr lang="ko-KR" altLang="en-US" dirty="0"/>
              <a:t>치명타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E2A7B84-13ED-6699-F7BF-B8280AA1B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480866"/>
              </p:ext>
            </p:extLst>
          </p:nvPr>
        </p:nvGraphicFramePr>
        <p:xfrm>
          <a:off x="2135028" y="2026920"/>
          <a:ext cx="7921943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94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치명타가 발생할 확률과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확률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확률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1.1 ~ 1.3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6724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C888-0275-F13A-5F00-2D1E7D4AA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17FDCF8-5AFD-1D08-9A6F-B7F421C2EF6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-3. </a:t>
            </a:r>
            <a:r>
              <a:rPr lang="ko-KR" altLang="en-US" dirty="0"/>
              <a:t>공격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20C9A-8F35-AB04-2856-59B1DB856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31314"/>
              </p:ext>
            </p:extLst>
          </p:nvPr>
        </p:nvGraphicFramePr>
        <p:xfrm>
          <a:off x="3205797" y="2453640"/>
          <a:ext cx="57804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4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최대 공격력을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{PC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착용 중인 장비의 공격력 옵션의 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적용된 스킬의 공격력 증가 옵션의 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201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3A3F-72F2-6B25-4D14-A41C8492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754B6BC-D2AA-E797-D97C-9F2FCDDA666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-4. </a:t>
            </a:r>
            <a:r>
              <a:rPr lang="ko-KR" altLang="en-US" dirty="0"/>
              <a:t>방어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9D96C0D-A145-E30C-160A-EABE8F50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194725"/>
              </p:ext>
            </p:extLst>
          </p:nvPr>
        </p:nvGraphicFramePr>
        <p:xfrm>
          <a:off x="3445510" y="2453640"/>
          <a:ext cx="530098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공격력을 감소 시키는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적용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공격력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대상의 방어력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441930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활성화 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E9F0-C725-3AA5-5BD5-CEAC921F9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1406DC1-5796-1479-3980-A553AFB06F4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-5. </a:t>
            </a:r>
            <a:r>
              <a:rPr lang="ko-KR" altLang="en-US" dirty="0" err="1"/>
              <a:t>회복량</a:t>
            </a:r>
            <a:r>
              <a:rPr lang="ko-KR" altLang="en-US" dirty="0"/>
              <a:t>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27DB98B-A9EC-6C2A-7D58-F8C82A86D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457206"/>
              </p:ext>
            </p:extLst>
          </p:nvPr>
        </p:nvGraphicFramePr>
        <p:xfrm>
          <a:off x="3890010" y="2453640"/>
          <a:ext cx="441198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적중 시킨 캐릭터의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스텟에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따른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계산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실제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 +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계수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887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-6. </a:t>
            </a:r>
            <a:r>
              <a:rPr lang="ko-KR" altLang="en-US" dirty="0"/>
              <a:t>데미지 계산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49CBDF-128E-54F8-4B3B-FABAE1425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4069"/>
              </p:ext>
            </p:extLst>
          </p:nvPr>
        </p:nvGraphicFramePr>
        <p:xfrm>
          <a:off x="3445510" y="1920240"/>
          <a:ext cx="53009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09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 계산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스킬이 적중했을 경우 실제로 적용되는 데미지를 계산하는 단계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계산식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성공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계수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(1.1 ~ 1.3 + 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치명타 실패 시 실제 데미지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=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×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데미지 계수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2518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전체 차트</a:t>
            </a:r>
          </a:p>
        </p:txBody>
      </p:sp>
      <p:pic>
        <p:nvPicPr>
          <p:cNvPr id="11270" name="Picture 6">
            <a:extLst>
              <a:ext uri="{FF2B5EF4-FFF2-40B4-BE49-F238E27FC236}">
                <a16:creationId xmlns:a16="http://schemas.microsoft.com/office/drawing/2014/main" id="{00943939-4CDA-47F7-84DC-3B655F306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80" y="1909762"/>
            <a:ext cx="9399239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9350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0296-4B8A-A0D8-CE1C-9D136BDD6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3DF2D92-9526-F66A-8CCF-9816EBB2D3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</a:t>
            </a:r>
            <a:r>
              <a:rPr lang="ko-KR" altLang="en-US" dirty="0"/>
              <a:t>데미지 </a:t>
            </a:r>
            <a:r>
              <a:rPr lang="en-US" altLang="ko-KR" dirty="0"/>
              <a:t>&amp; </a:t>
            </a:r>
            <a:r>
              <a:rPr lang="ko-KR" altLang="en-US" dirty="0" err="1"/>
              <a:t>회복량</a:t>
            </a:r>
            <a:r>
              <a:rPr lang="ko-KR" altLang="en-US" dirty="0"/>
              <a:t> 계산 차트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31BEFC-826B-4326-BB85-B05A3027A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84854"/>
              </p:ext>
            </p:extLst>
          </p:nvPr>
        </p:nvGraphicFramePr>
        <p:xfrm>
          <a:off x="4770779" y="1908335"/>
          <a:ext cx="568071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3538365881"/>
                    </a:ext>
                  </a:extLst>
                </a:gridCol>
                <a:gridCol w="1096914">
                  <a:extLst>
                    <a:ext uri="{9D8B030D-6E8A-4147-A177-3AD203B41FA5}">
                      <a16:colId xmlns:a16="http://schemas.microsoft.com/office/drawing/2014/main" val="949379837"/>
                    </a:ext>
                  </a:extLst>
                </a:gridCol>
                <a:gridCol w="3505566">
                  <a:extLst>
                    <a:ext uri="{9D8B030D-6E8A-4147-A177-3AD203B41FA5}">
                      <a16:colId xmlns:a16="http://schemas.microsoft.com/office/drawing/2014/main" val="3593030941"/>
                    </a:ext>
                  </a:extLst>
                </a:gridCol>
              </a:tblGrid>
              <a:tr h="133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스킬 명중률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(1 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 적용 대상의 방어 성공률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n%) × (1 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 적용 대상의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198491"/>
                  </a:ext>
                </a:extLst>
              </a:tr>
              <a:tr h="133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확률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기본 치명타 확률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5%) + 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추가 상승된 치명타 확률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670082"/>
                  </a:ext>
                </a:extLst>
              </a:tr>
              <a:tr h="133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치명타 </a:t>
                      </a:r>
                      <a:r>
                        <a:rPr lang="ko-KR" altLang="en-US" sz="10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피해량</a:t>
                      </a:r>
                      <a:endParaRPr lang="ko-KR" altLang="en-US" sz="10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(1.1 ~ 1.3) + 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추가 치명타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501359"/>
                  </a:ext>
                </a:extLst>
              </a:tr>
              <a:tr h="2165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총 공격력 합산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추가 상승한 공격력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× (1 + n%) </a:t>
                      </a:r>
                    </a:p>
                    <a:p>
                      <a:pPr marL="0" lv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(n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%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로 공격력을 상승 시키는 수치의 합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671516"/>
                  </a:ext>
                </a:extLst>
              </a:tr>
              <a:tr h="133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방어력 계산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총 공격력 합산 </a:t>
                      </a:r>
                      <a:r>
                        <a:rPr lang="en-US" altLang="ko-KR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대상의 방어력</a:t>
                      </a:r>
                      <a:endParaRPr lang="en-US" altLang="ko-KR" sz="10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543308"/>
                  </a:ext>
                </a:extLst>
              </a:tr>
              <a:tr h="13327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총 회복력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+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× (1 +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회복량의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증가량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n%) ×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스킬의 회복 계수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79016"/>
                  </a:ext>
                </a:extLst>
              </a:tr>
              <a:tr h="42672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0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총 데미지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치명타 성공 시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실제 데미지 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×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스킬의 데미지 계수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</a:t>
                      </a:r>
                    </a:p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× (1.1 ~ 1.3 + 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추가 상승된 치명타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배율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32631"/>
                  </a:ext>
                </a:extLst>
              </a:tr>
              <a:tr h="4267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치명타 실패 시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실제 데미지</a:t>
                      </a:r>
                      <a:endParaRPr lang="en-US" altLang="ko-KR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최대 공격력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대상의 방어력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) ×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스킬의 데미지 계수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n%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57196"/>
                  </a:ext>
                </a:extLst>
              </a:tr>
            </a:tbl>
          </a:graphicData>
        </a:graphic>
      </p:graphicFrame>
      <p:pic>
        <p:nvPicPr>
          <p:cNvPr id="10242" name="Picture 2">
            <a:extLst>
              <a:ext uri="{FF2B5EF4-FFF2-40B4-BE49-F238E27FC236}">
                <a16:creationId xmlns:a16="http://schemas.microsoft.com/office/drawing/2014/main" id="{D1EBA809-FB15-45BC-8397-5E0DE144F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64" y="1160463"/>
            <a:ext cx="3004362" cy="5269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DC5AFFE-7675-4A35-AA4B-211CD64AA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779" y="4660691"/>
            <a:ext cx="1380645" cy="176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026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B15684-54B5-470D-84E2-8FB145E024A3}"/>
              </a:ext>
            </a:extLst>
          </p:cNvPr>
          <p:cNvSpPr txBox="1"/>
          <p:nvPr/>
        </p:nvSpPr>
        <p:spPr>
          <a:xfrm>
            <a:off x="7239733" y="88558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D9D9D9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D9D9D9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7B2B96-8DC0-486E-B21E-98C4D8839EE3}"/>
              </a:ext>
            </a:extLst>
          </p:cNvPr>
          <p:cNvSpPr txBox="1"/>
          <p:nvPr/>
        </p:nvSpPr>
        <p:spPr>
          <a:xfrm>
            <a:off x="2824529" y="1365406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>
                    <a:lumMod val="85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bg1">
                  <a:lumMod val="85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8F8E8-EE06-45B2-8C3A-727B046DE2BE}"/>
              </a:ext>
            </a:extLst>
          </p:cNvPr>
          <p:cNvSpPr txBox="1"/>
          <p:nvPr/>
        </p:nvSpPr>
        <p:spPr>
          <a:xfrm>
            <a:off x="2683852" y="1579323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7B2E5-3B15-7DB9-6607-7A510E98358F}"/>
              </a:ext>
            </a:extLst>
          </p:cNvPr>
          <p:cNvSpPr txBox="1"/>
          <p:nvPr/>
        </p:nvSpPr>
        <p:spPr>
          <a:xfrm>
            <a:off x="2543175" y="1793240"/>
            <a:ext cx="2971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Aharoni" panose="020F0502020204030204" pitchFamily="2" charset="-79"/>
                <a:cs typeface="Aharoni" panose="020F0502020204030204" pitchFamily="2" charset="-79"/>
              </a:rPr>
              <a:t>12345</a:t>
            </a:r>
            <a:endParaRPr lang="ko-KR" altLang="en-US" sz="44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</a:t>
            </a:r>
            <a:r>
              <a:rPr lang="en-US" altLang="ko-KR" dirty="0"/>
              <a:t>-UI </a:t>
            </a:r>
            <a:r>
              <a:rPr lang="ko-KR" altLang="en-US" dirty="0"/>
              <a:t>표현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E302D9-CB5C-6FA2-52C6-8A56E4F5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437686"/>
              </p:ext>
            </p:extLst>
          </p:nvPr>
        </p:nvGraphicFramePr>
        <p:xfrm>
          <a:off x="3158966" y="3529330"/>
          <a:ext cx="587406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40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 시간은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초이다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데미지의 최대 표기량은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04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표기된 데미지가 최대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표기량일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때 새로운 데미지가 표기될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가장 오래전에 표기된 데미지를 소멸시키고 새로운 데미지를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9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데미지는 대상의 머리 위에 표기된다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234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생성된 데미지는 조금씩 위로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49124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62B533-D7B5-5708-B5C0-CD0F3B21C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71033"/>
              </p:ext>
            </p:extLst>
          </p:nvPr>
        </p:nvGraphicFramePr>
        <p:xfrm>
          <a:off x="2032000" y="2624455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0736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2967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치명타 데미지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798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7482EBC-CBC2-4298-912E-202CCCA8E778}"/>
              </a:ext>
            </a:extLst>
          </p:cNvPr>
          <p:cNvSpPr txBox="1"/>
          <p:nvPr/>
        </p:nvSpPr>
        <p:spPr>
          <a:xfrm>
            <a:off x="6958379" y="1254630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solidFill>
                  <a:srgbClr val="7F7F7F"/>
                </a:solidFill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solidFill>
                <a:srgbClr val="7F7F7F"/>
              </a:solidFill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75F612-DFD4-DE94-F285-2C3077BCF3DF}"/>
              </a:ext>
            </a:extLst>
          </p:cNvPr>
          <p:cNvSpPr txBox="1"/>
          <p:nvPr/>
        </p:nvSpPr>
        <p:spPr>
          <a:xfrm>
            <a:off x="6677025" y="1623675"/>
            <a:ext cx="29718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i="1" dirty="0">
                <a:latin typeface="Berlin Sans FB Demi" panose="020E0802020502020306" pitchFamily="34" charset="0"/>
                <a:cs typeface="Aharoni" panose="020F0502020204030204" pitchFamily="2" charset="-79"/>
              </a:rPr>
              <a:t>12345</a:t>
            </a:r>
            <a:endParaRPr lang="ko-KR" altLang="en-US" sz="5400" i="1" dirty="0">
              <a:latin typeface="Berlin Sans FB Demi" panose="020E0802020502020306" pitchFamily="34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6107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785EFF1-7386-BF5C-7AA2-95020ECCC748}"/>
              </a:ext>
            </a:extLst>
          </p:cNvPr>
          <p:cNvGrpSpPr/>
          <p:nvPr/>
        </p:nvGrpSpPr>
        <p:grpSpPr>
          <a:xfrm>
            <a:off x="4196438" y="1746494"/>
            <a:ext cx="3799123" cy="3365012"/>
            <a:chOff x="3276287" y="1753010"/>
            <a:chExt cx="3799123" cy="3365012"/>
          </a:xfrm>
        </p:grpSpPr>
        <p:sp>
          <p:nvSpPr>
            <p:cNvPr id="3" name="사각형: 둥근 대각선 방향 모서리 2">
              <a:extLst>
                <a:ext uri="{FF2B5EF4-FFF2-40B4-BE49-F238E27FC236}">
                  <a16:creationId xmlns:a16="http://schemas.microsoft.com/office/drawing/2014/main" id="{04A2C1EF-9EF2-56A4-3D86-7F9D6EDA154E}"/>
                </a:ext>
              </a:extLst>
            </p:cNvPr>
            <p:cNvSpPr/>
            <p:nvPr/>
          </p:nvSpPr>
          <p:spPr>
            <a:xfrm flipH="1">
              <a:off x="5466051" y="17547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디버프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530E39-2400-2A6F-9E03-F0CC835042BF}"/>
                </a:ext>
              </a:extLst>
            </p:cNvPr>
            <p:cNvSpPr txBox="1"/>
            <p:nvPr/>
          </p:nvSpPr>
          <p:spPr>
            <a:xfrm>
              <a:off x="5186168" y="28345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해로운 효과를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dirty="0"/>
                <a:t>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대각선 방향 모서리 4">
              <a:extLst>
                <a:ext uri="{FF2B5EF4-FFF2-40B4-BE49-F238E27FC236}">
                  <a16:creationId xmlns:a16="http://schemas.microsoft.com/office/drawing/2014/main" id="{E7D3ED33-B6DA-5FAB-1DA7-2A73EC4B6590}"/>
                </a:ext>
              </a:extLst>
            </p:cNvPr>
            <p:cNvSpPr/>
            <p:nvPr/>
          </p:nvSpPr>
          <p:spPr>
            <a:xfrm flipH="1">
              <a:off x="3628339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상태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이상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0A0CDD-1E0E-27B1-896A-A4DE4E956624}"/>
                </a:ext>
              </a:extLst>
            </p:cNvPr>
            <p:cNvSpPr txBox="1"/>
            <p:nvPr/>
          </p:nvSpPr>
          <p:spPr>
            <a:xfrm>
              <a:off x="3362718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행동을 제한하거나 지속적인 피해를 주는 상태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대각선 방향 모서리 15">
              <a:extLst>
                <a:ext uri="{FF2B5EF4-FFF2-40B4-BE49-F238E27FC236}">
                  <a16:creationId xmlns:a16="http://schemas.microsoft.com/office/drawing/2014/main" id="{CA37B925-A164-E0D0-F843-4E1E86E34E2B}"/>
                </a:ext>
              </a:extLst>
            </p:cNvPr>
            <p:cNvSpPr/>
            <p:nvPr/>
          </p:nvSpPr>
          <p:spPr>
            <a:xfrm flipH="1">
              <a:off x="3556170" y="1753010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D8E863-0678-160F-62F6-44A6F3230414}"/>
                </a:ext>
              </a:extLst>
            </p:cNvPr>
            <p:cNvSpPr txBox="1"/>
            <p:nvPr/>
          </p:nvSpPr>
          <p:spPr>
            <a:xfrm>
              <a:off x="3276287" y="2832873"/>
              <a:ext cx="188924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en-US" altLang="ko-KR" sz="1050" dirty="0"/>
                <a:t>PC</a:t>
              </a:r>
              <a:r>
                <a:rPr lang="ko-KR" altLang="en-US" sz="1050" dirty="0"/>
                <a:t>에게 이로운 효과를</a:t>
              </a:r>
              <a:endParaRPr lang="en-US" altLang="ko-KR" sz="1050" dirty="0"/>
            </a:p>
            <a:p>
              <a:pPr algn="ctr" latinLnBrk="1"/>
              <a:r>
                <a:rPr lang="ko-KR" altLang="en-US" sz="1050" dirty="0"/>
                <a:t> 가진 버프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: 둥근 대각선 방향 모서리 19">
              <a:extLst>
                <a:ext uri="{FF2B5EF4-FFF2-40B4-BE49-F238E27FC236}">
                  <a16:creationId xmlns:a16="http://schemas.microsoft.com/office/drawing/2014/main" id="{8C1631AC-BF37-C774-131A-E23307AA971B}"/>
                </a:ext>
              </a:extLst>
            </p:cNvPr>
            <p:cNvSpPr/>
            <p:nvPr/>
          </p:nvSpPr>
          <p:spPr>
            <a:xfrm flipH="1">
              <a:off x="5548057" y="3622661"/>
              <a:ext cx="1249600" cy="1079863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tx1"/>
                  </a:solidFill>
                </a:rPr>
                <a:t>리액션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1428FB-43F7-CDDB-8D12-89277BF47AA8}"/>
                </a:ext>
              </a:extLst>
            </p:cNvPr>
            <p:cNvSpPr txBox="1"/>
            <p:nvPr/>
          </p:nvSpPr>
          <p:spPr>
            <a:xfrm>
              <a:off x="5282436" y="4702524"/>
              <a:ext cx="179297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에어본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en-US" altLang="ko-KR" sz="1050" b="0" dirty="0">
                  <a:solidFill>
                    <a:schemeClr val="tx1"/>
                  </a:solidFill>
                </a:rPr>
                <a:t>, </a:t>
              </a:r>
              <a:r>
                <a:rPr lang="ko-KR" altLang="en-US" sz="1050" b="0" dirty="0" err="1">
                  <a:solidFill>
                    <a:schemeClr val="tx1"/>
                  </a:solidFill>
                </a:rPr>
                <a:t>넉백</a:t>
              </a:r>
              <a:r>
                <a:rPr lang="ko-KR" altLang="en-US" sz="1050" b="0" dirty="0">
                  <a:solidFill>
                    <a:schemeClr val="tx1"/>
                  </a:solidFill>
                </a:rPr>
                <a:t> 등에</a:t>
              </a:r>
              <a:endParaRPr lang="en-US" altLang="ko-KR" sz="1050" b="0" dirty="0">
                <a:solidFill>
                  <a:schemeClr val="tx1"/>
                </a:solidFill>
              </a:endParaRPr>
            </a:p>
            <a:p>
              <a:pPr algn="ctr" latinLnBrk="1"/>
              <a:r>
                <a:rPr lang="ko-KR" altLang="en-US" sz="1050" b="0" dirty="0">
                  <a:solidFill>
                    <a:schemeClr val="tx1"/>
                  </a:solidFill>
                </a:rPr>
                <a:t>대한 액션</a:t>
              </a:r>
              <a:endParaRPr lang="en-US" altLang="ko-KR" sz="1050" b="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801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  <a:r>
              <a:rPr lang="en-US" altLang="ko-KR" dirty="0"/>
              <a:t>-1. </a:t>
            </a:r>
            <a:r>
              <a:rPr lang="ko-KR" altLang="en-US" dirty="0"/>
              <a:t>버프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6F22A4-3261-2BED-93D0-209EE0399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30433"/>
              </p:ext>
            </p:extLst>
          </p:nvPr>
        </p:nvGraphicFramePr>
        <p:xfrm>
          <a:off x="2598261" y="1391193"/>
          <a:ext cx="699547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능력치를 상승시키는 강화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상승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최대 체력을 상승시킨다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지구력을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내공을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피해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가하는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가하는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0095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가 사용하는 스킬의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73080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무시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공격이 대상의 방어력을 일정량 무시한다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 속도 상승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PC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지구력의 회복 속도를 상승시킨다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74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0618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  <a:r>
              <a:rPr lang="en-US" altLang="ko-KR" dirty="0"/>
              <a:t>-2. </a:t>
            </a:r>
            <a:r>
              <a:rPr lang="ko-KR" altLang="en-US" dirty="0" err="1"/>
              <a:t>디버프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90FB5F-DF92-792C-E674-D0D0527F8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69696"/>
              </p:ext>
            </p:extLst>
          </p:nvPr>
        </p:nvGraphicFramePr>
        <p:xfrm>
          <a:off x="2598261" y="1447800"/>
          <a:ext cx="699547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791017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4008755">
                  <a:extLst>
                    <a:ext uri="{9D8B030D-6E8A-4147-A177-3AD203B41FA5}">
                      <a16:colId xmlns:a16="http://schemas.microsoft.com/office/drawing/2014/main" val="392501344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능력치를 감소시키는 약화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분류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능력치 감소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방어력을 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지구력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외공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내공을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속도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이동 속도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공격 속도를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감소시킨다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받는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피해량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증가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받는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피해량을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증가시킨다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회복력 감소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Wingdings" panose="05000000000000000000" pitchFamily="2" charset="2"/>
                        <a:buNone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체력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지구력의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회복량을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감소시킨다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97400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  <a:r>
              <a:rPr lang="en-US" altLang="ko-KR" dirty="0"/>
              <a:t>-3. </a:t>
            </a:r>
            <a:r>
              <a:rPr lang="ko-KR" altLang="en-US" dirty="0"/>
              <a:t>상태 이상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93CB81-E8CD-67FF-25FA-5498DD32E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44562"/>
              </p:ext>
            </p:extLst>
          </p:nvPr>
        </p:nvGraphicFramePr>
        <p:xfrm>
          <a:off x="3185636" y="1182144"/>
          <a:ext cx="5820728" cy="5534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502842821"/>
                    </a:ext>
                  </a:extLst>
                </a:gridCol>
                <a:gridCol w="3302318">
                  <a:extLst>
                    <a:ext uri="{9D8B030D-6E8A-4147-A177-3AD203B41FA5}">
                      <a16:colId xmlns:a16="http://schemas.microsoft.com/office/drawing/2014/main" val="1805442210"/>
                    </a:ext>
                  </a:extLst>
                </a:gridCol>
              </a:tblGrid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행동을 제한하거나 지속적인 피해를 주는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5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170405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153365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기절 시켜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70177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빙결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얼려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4619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석화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돌로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535255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잠들게 만들어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피해를 받을 경우 수면이 풀린다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10237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혼란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혼란에 빠트려 모든 행동을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무작위 방향으로 이동한다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146712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공포에 빠트려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반대 방향으로 이동한다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373470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매혹하여 모든 행동을 제한한다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방향으로 이동한다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943083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시전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침묵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스킬 시전을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801395"/>
                  </a:ext>
                </a:extLst>
              </a:tr>
              <a:tr h="153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이동과 이동을 동반하는 스킬을 제한한다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799742"/>
                  </a:ext>
                </a:extLst>
              </a:tr>
              <a:tr h="25560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지속 피해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대상을 중독 시켜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076921"/>
                  </a:ext>
                </a:extLst>
              </a:tr>
              <a:tr h="2556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대상에게 상처를 내서 지속적인 피해를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29493"/>
                  </a:ext>
                </a:extLst>
              </a:tr>
              <a:tr h="1533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제한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이동 속도를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39450"/>
                  </a:ext>
                </a:extLst>
              </a:tr>
              <a:tr h="1533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대상의 시야를 감소 시킨다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894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981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후처리</a:t>
            </a:r>
            <a:r>
              <a:rPr lang="en-US" altLang="ko-KR" dirty="0"/>
              <a:t>-4. </a:t>
            </a:r>
            <a:r>
              <a:rPr lang="ko-KR" altLang="en-US" dirty="0" err="1"/>
              <a:t>리액션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C78248-F4A3-E897-C925-B895DF144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160093"/>
              </p:ext>
            </p:extLst>
          </p:nvPr>
        </p:nvGraphicFramePr>
        <p:xfrm>
          <a:off x="4018438" y="2057400"/>
          <a:ext cx="415512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1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3376930">
                  <a:extLst>
                    <a:ext uri="{9D8B030D-6E8A-4147-A177-3AD203B41FA5}">
                      <a16:colId xmlns:a16="http://schemas.microsoft.com/office/drawing/2014/main" val="22076538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리액션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상황에 대한 액션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15791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8414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에어본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공중에 뜬다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807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동안 눕는다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816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넉백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반대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82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그랩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시전자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방향으로 강제로 이동한다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222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82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CB8ABA4-6A2D-FFD1-D5B0-11ED54353B38}"/>
              </a:ext>
            </a:extLst>
          </p:cNvPr>
          <p:cNvCxnSpPr>
            <a:endCxn id="54" idx="0"/>
          </p:cNvCxnSpPr>
          <p:nvPr/>
        </p:nvCxnSpPr>
        <p:spPr>
          <a:xfrm>
            <a:off x="3486553" y="2167880"/>
            <a:ext cx="1902689" cy="706730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6FCA6588-0006-B1A5-D2FE-00F45E0FF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42128"/>
              </p:ext>
            </p:extLst>
          </p:nvPr>
        </p:nvGraphicFramePr>
        <p:xfrm>
          <a:off x="1473855" y="2031581"/>
          <a:ext cx="2012698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1063055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아이콘 테두리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버프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디버프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  <a:r>
              <a:rPr lang="en-US" altLang="ko-KR" dirty="0"/>
              <a:t>-</a:t>
            </a:r>
            <a:r>
              <a:rPr lang="ko-KR" altLang="en-US" dirty="0"/>
              <a:t>스킬 아이콘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1063FC3C-1708-E338-F469-E2DED70F8B74}"/>
              </a:ext>
            </a:extLst>
          </p:cNvPr>
          <p:cNvSpPr>
            <a:spLocks noChangeAspect="1"/>
          </p:cNvSpPr>
          <p:nvPr/>
        </p:nvSpPr>
        <p:spPr>
          <a:xfrm>
            <a:off x="2616447" y="2451967"/>
            <a:ext cx="720000" cy="720000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2D2AC01-7DEA-601B-B089-98A9C1A6BDE8}"/>
              </a:ext>
            </a:extLst>
          </p:cNvPr>
          <p:cNvSpPr>
            <a:spLocks noChangeAspect="1"/>
          </p:cNvSpPr>
          <p:nvPr/>
        </p:nvSpPr>
        <p:spPr>
          <a:xfrm>
            <a:off x="2616447" y="3288832"/>
            <a:ext cx="720000" cy="720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3CD60EC-ADE8-F129-7EC2-2818B5343E76}"/>
              </a:ext>
            </a:extLst>
          </p:cNvPr>
          <p:cNvSpPr>
            <a:spLocks noChangeAspect="1"/>
          </p:cNvSpPr>
          <p:nvPr/>
        </p:nvSpPr>
        <p:spPr>
          <a:xfrm>
            <a:off x="2616447" y="4107991"/>
            <a:ext cx="720000" cy="7200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4C6B3BB-CDE7-05C3-EE8D-8BC14D92B3B5}"/>
              </a:ext>
            </a:extLst>
          </p:cNvPr>
          <p:cNvSpPr>
            <a:spLocks noChangeAspect="1"/>
          </p:cNvSpPr>
          <p:nvPr/>
        </p:nvSpPr>
        <p:spPr>
          <a:xfrm>
            <a:off x="8447745" y="2446315"/>
            <a:ext cx="720000" cy="720000"/>
          </a:xfrm>
          <a:prstGeom prst="roundRect">
            <a:avLst/>
          </a:prstGeom>
          <a:solidFill>
            <a:srgbClr val="BFBFB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1D9D5F-7357-B016-1C37-9213DAAEAAA8}"/>
              </a:ext>
            </a:extLst>
          </p:cNvPr>
          <p:cNvSpPr>
            <a:spLocks noChangeAspect="1"/>
          </p:cNvSpPr>
          <p:nvPr/>
        </p:nvSpPr>
        <p:spPr>
          <a:xfrm>
            <a:off x="8447745" y="3282164"/>
            <a:ext cx="720000" cy="720000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55000">
                <a:schemeClr val="bg1">
                  <a:lumMod val="7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0A585EB-B96F-87C5-B4D5-B67B5BD006FB}"/>
              </a:ext>
            </a:extLst>
          </p:cNvPr>
          <p:cNvSpPr>
            <a:spLocks noChangeAspect="1"/>
          </p:cNvSpPr>
          <p:nvPr/>
        </p:nvSpPr>
        <p:spPr>
          <a:xfrm>
            <a:off x="8447745" y="4124239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54C4463-6ECB-3809-8A81-7CB33ABB5694}"/>
              </a:ext>
            </a:extLst>
          </p:cNvPr>
          <p:cNvSpPr>
            <a:spLocks noChangeAspect="1"/>
          </p:cNvSpPr>
          <p:nvPr/>
        </p:nvSpPr>
        <p:spPr>
          <a:xfrm>
            <a:off x="8447745" y="4546076"/>
            <a:ext cx="350725" cy="350725"/>
          </a:xfrm>
          <a:prstGeom prst="roundRect">
            <a:avLst/>
          </a:prstGeom>
          <a:gradFill flip="none" rotWithShape="1">
            <a:gsLst>
              <a:gs pos="50000">
                <a:schemeClr val="accent6">
                  <a:lumMod val="5000"/>
                  <a:lumOff val="95000"/>
                </a:schemeClr>
              </a:gs>
              <a:gs pos="8000">
                <a:schemeClr val="bg1">
                  <a:lumMod val="75000"/>
                </a:schemeClr>
              </a:gs>
            </a:gsLst>
            <a:path path="rect">
              <a:fillToRect r="100000" b="100000"/>
            </a:path>
            <a:tileRect l="-100000" t="-100000"/>
          </a:gra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C5F5DF-AB38-56B2-DC32-A33275FC9215}"/>
              </a:ext>
            </a:extLst>
          </p:cNvPr>
          <p:cNvSpPr txBox="1"/>
          <p:nvPr/>
        </p:nvSpPr>
        <p:spPr>
          <a:xfrm>
            <a:off x="8623107" y="4290551"/>
            <a:ext cx="2127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n w="3175">
                  <a:noFill/>
                </a:ln>
              </a:rPr>
              <a:t>남은 시간이 적을 수록</a:t>
            </a:r>
            <a:endParaRPr lang="en-US" altLang="ko-KR" sz="1100" dirty="0">
              <a:ln w="3175">
                <a:noFill/>
              </a:ln>
            </a:endParaRPr>
          </a:p>
          <a:p>
            <a:pPr algn="ctr"/>
            <a:r>
              <a:rPr lang="ko-KR" altLang="en-US" sz="1100" dirty="0">
                <a:ln w="3175">
                  <a:noFill/>
                </a:ln>
              </a:rPr>
              <a:t>빠르게 점멸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9C47ACFD-CDB8-49A8-CBFD-FE32B070993D}"/>
              </a:ext>
            </a:extLst>
          </p:cNvPr>
          <p:cNvGrpSpPr/>
          <p:nvPr/>
        </p:nvGrpSpPr>
        <p:grpSpPr>
          <a:xfrm>
            <a:off x="4579242" y="2874610"/>
            <a:ext cx="1620000" cy="1620000"/>
            <a:chOff x="1715684" y="1519517"/>
            <a:chExt cx="1620000" cy="162000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E721AF65-2143-8BC8-961F-F62F5C417610}"/>
                </a:ext>
              </a:extLst>
            </p:cNvPr>
            <p:cNvGrpSpPr/>
            <p:nvPr/>
          </p:nvGrpSpPr>
          <p:grpSpPr>
            <a:xfrm>
              <a:off x="2252035" y="1725932"/>
              <a:ext cx="630390" cy="1162713"/>
              <a:chOff x="4391552" y="2125373"/>
              <a:chExt cx="630390" cy="1162713"/>
            </a:xfrm>
          </p:grpSpPr>
          <p:sp>
            <p:nvSpPr>
              <p:cNvPr id="47" name="번개 46">
                <a:extLst>
                  <a:ext uri="{FF2B5EF4-FFF2-40B4-BE49-F238E27FC236}">
                    <a16:creationId xmlns:a16="http://schemas.microsoft.com/office/drawing/2014/main" id="{28BB2C7A-63BC-A5EF-1DB6-3952429D722F}"/>
                  </a:ext>
                </a:extLst>
              </p:cNvPr>
              <p:cNvSpPr/>
              <p:nvPr/>
            </p:nvSpPr>
            <p:spPr>
              <a:xfrm rot="20133323">
                <a:off x="4428359" y="2341053"/>
                <a:ext cx="173694" cy="679707"/>
              </a:xfrm>
              <a:prstGeom prst="lightningBol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344EE592-0A2F-D114-44F5-8D1EE53882ED}"/>
                  </a:ext>
                </a:extLst>
              </p:cNvPr>
              <p:cNvGrpSpPr/>
              <p:nvPr/>
            </p:nvGrpSpPr>
            <p:grpSpPr>
              <a:xfrm>
                <a:off x="4391552" y="2125373"/>
                <a:ext cx="543767" cy="1162713"/>
                <a:chOff x="2300202" y="2526730"/>
                <a:chExt cx="543767" cy="1162713"/>
              </a:xfrm>
            </p:grpSpPr>
            <p:sp>
              <p:nvSpPr>
                <p:cNvPr id="50" name="화살표: 아래쪽 49">
                  <a:extLst>
                    <a:ext uri="{FF2B5EF4-FFF2-40B4-BE49-F238E27FC236}">
                      <a16:creationId xmlns:a16="http://schemas.microsoft.com/office/drawing/2014/main" id="{66ADA235-D6F7-FF7C-867B-67AA1F1D9AB5}"/>
                    </a:ext>
                  </a:extLst>
                </p:cNvPr>
                <p:cNvSpPr/>
                <p:nvPr/>
              </p:nvSpPr>
              <p:spPr>
                <a:xfrm rot="10800000">
                  <a:off x="2509991" y="2556935"/>
                  <a:ext cx="117437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1" name="화살표: 아래쪽 50">
                  <a:extLst>
                    <a:ext uri="{FF2B5EF4-FFF2-40B4-BE49-F238E27FC236}">
                      <a16:creationId xmlns:a16="http://schemas.microsoft.com/office/drawing/2014/main" id="{037B1030-398B-3558-5CF3-14CAD79020C2}"/>
                    </a:ext>
                  </a:extLst>
                </p:cNvPr>
                <p:cNvSpPr/>
                <p:nvPr/>
              </p:nvSpPr>
              <p:spPr>
                <a:xfrm>
                  <a:off x="2494812" y="2978331"/>
                  <a:ext cx="154548" cy="711112"/>
                </a:xfrm>
                <a:prstGeom prst="downArrow">
                  <a:avLst>
                    <a:gd name="adj1" fmla="val 100000"/>
                    <a:gd name="adj2" fmla="val 64219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2" name="화살표: 왼쪽/오른쪽 51">
                  <a:extLst>
                    <a:ext uri="{FF2B5EF4-FFF2-40B4-BE49-F238E27FC236}">
                      <a16:creationId xmlns:a16="http://schemas.microsoft.com/office/drawing/2014/main" id="{2D240465-E80A-FDFC-BF17-6203B04002F7}"/>
                    </a:ext>
                  </a:extLst>
                </p:cNvPr>
                <p:cNvSpPr/>
                <p:nvPr/>
              </p:nvSpPr>
              <p:spPr>
                <a:xfrm>
                  <a:off x="2300202" y="2941721"/>
                  <a:ext cx="543767" cy="91336"/>
                </a:xfrm>
                <a:prstGeom prst="leftRightArrow">
                  <a:avLst>
                    <a:gd name="adj1" fmla="val 100000"/>
                    <a:gd name="adj2" fmla="val 18902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3" name="다이아몬드 52">
                  <a:extLst>
                    <a:ext uri="{FF2B5EF4-FFF2-40B4-BE49-F238E27FC236}">
                      <a16:creationId xmlns:a16="http://schemas.microsoft.com/office/drawing/2014/main" id="{8183AE31-425A-E3D4-3739-7DFE2E6AEDA5}"/>
                    </a:ext>
                  </a:extLst>
                </p:cNvPr>
                <p:cNvSpPr/>
                <p:nvPr/>
              </p:nvSpPr>
              <p:spPr>
                <a:xfrm>
                  <a:off x="2478709" y="2526730"/>
                  <a:ext cx="180000" cy="180000"/>
                </a:xfrm>
                <a:prstGeom prst="diamond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9" name="번개 48">
                <a:extLst>
                  <a:ext uri="{FF2B5EF4-FFF2-40B4-BE49-F238E27FC236}">
                    <a16:creationId xmlns:a16="http://schemas.microsoft.com/office/drawing/2014/main" id="{5118463A-09CB-6558-1A95-938BCA1E5400}"/>
                  </a:ext>
                </a:extLst>
              </p:cNvPr>
              <p:cNvSpPr/>
              <p:nvPr/>
            </p:nvSpPr>
            <p:spPr>
              <a:xfrm rot="1023827" flipH="1">
                <a:off x="4478175" y="2436732"/>
                <a:ext cx="543767" cy="841151"/>
              </a:xfrm>
              <a:prstGeom prst="lightningBol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55F576CE-DEB8-2DEA-978C-C142310D1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715684" y="1519517"/>
              <a:ext cx="1620000" cy="1620000"/>
            </a:xfrm>
            <a:prstGeom prst="roundRect">
              <a:avLst/>
            </a:prstGeom>
            <a:no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E2AED8C-DCE4-BC39-F2FA-7321477BAB18}"/>
                </a:ext>
              </a:extLst>
            </p:cNvPr>
            <p:cNvSpPr txBox="1"/>
            <p:nvPr/>
          </p:nvSpPr>
          <p:spPr>
            <a:xfrm>
              <a:off x="1898148" y="1984721"/>
              <a:ext cx="122071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3600" dirty="0"/>
                <a:t>360</a:t>
              </a:r>
              <a:endParaRPr lang="ko-KR" altLang="en-US" sz="3600" dirty="0"/>
            </a:p>
          </p:txBody>
        </p:sp>
      </p:grp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AAA5AE67-B220-5549-6AC7-024EF4EE444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6096000" y="2225083"/>
            <a:ext cx="1342307" cy="1448158"/>
          </a:xfrm>
          <a:prstGeom prst="bentConnector2">
            <a:avLst/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BB09656B-C0FE-D6FE-F646-B8547341C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33768"/>
              </p:ext>
            </p:extLst>
          </p:nvPr>
        </p:nvGraphicFramePr>
        <p:xfrm>
          <a:off x="7286741" y="2031581"/>
          <a:ext cx="3431404" cy="2862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232353577"/>
                    </a:ext>
                  </a:extLst>
                </a:gridCol>
                <a:gridCol w="2481761">
                  <a:extLst>
                    <a:ext uri="{9D8B030D-6E8A-4147-A177-3AD203B41FA5}">
                      <a16:colId xmlns:a16="http://schemas.microsoft.com/office/drawing/2014/main" val="2568931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남은 시간별 차이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06378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678392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미만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961204"/>
                  </a:ext>
                </a:extLst>
              </a:tr>
              <a:tr h="8320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549303"/>
                  </a:ext>
                </a:extLst>
              </a:tr>
            </a:tbl>
          </a:graphicData>
        </a:graphic>
      </p:graphicFrame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A6FBA951-D83D-FA2C-5DC2-B06CE3A51A5E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982424" y="4124239"/>
            <a:ext cx="1304317" cy="1055320"/>
          </a:xfrm>
          <a:prstGeom prst="bentConnector3">
            <a:avLst>
              <a:gd name="adj1" fmla="val 43059"/>
            </a:avLst>
          </a:prstGeom>
          <a:ln w="444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49416BF-1771-C864-0DB3-7207DE3142BF}"/>
              </a:ext>
            </a:extLst>
          </p:cNvPr>
          <p:cNvSpPr/>
          <p:nvPr/>
        </p:nvSpPr>
        <p:spPr>
          <a:xfrm>
            <a:off x="7286741" y="5004196"/>
            <a:ext cx="1703350" cy="3507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아이콘 이미지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80BDDB95-0AEF-F30F-37E8-3E9C236269CE}"/>
              </a:ext>
            </a:extLst>
          </p:cNvPr>
          <p:cNvSpPr/>
          <p:nvPr/>
        </p:nvSpPr>
        <p:spPr>
          <a:xfrm>
            <a:off x="4686384" y="3325374"/>
            <a:ext cx="1409616" cy="69573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54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CA45-BFAB-B6AD-07E3-4225526B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C6E57B-D80C-A71B-6440-07C2D3437DA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</a:t>
            </a:r>
            <a:r>
              <a:rPr lang="ko-KR" altLang="en-US" dirty="0"/>
              <a:t>표현</a:t>
            </a:r>
            <a:r>
              <a:rPr lang="en-US" altLang="ko-KR" dirty="0"/>
              <a:t>-</a:t>
            </a:r>
            <a:r>
              <a:rPr lang="ko-KR" altLang="en-US" dirty="0"/>
              <a:t>몬스터 </a:t>
            </a:r>
            <a:r>
              <a:rPr lang="en-US" altLang="ko-KR" dirty="0"/>
              <a:t>&amp; PC</a:t>
            </a:r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165C75F1-DEF9-4DB7-BB44-637632204310}"/>
              </a:ext>
            </a:extLst>
          </p:cNvPr>
          <p:cNvGrpSpPr/>
          <p:nvPr/>
        </p:nvGrpSpPr>
        <p:grpSpPr>
          <a:xfrm>
            <a:off x="2534817" y="3513443"/>
            <a:ext cx="7122365" cy="2419970"/>
            <a:chOff x="1469569" y="4012266"/>
            <a:chExt cx="7122365" cy="2419970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442CC5-F2C4-4D40-BE38-786CF5474D35}"/>
                </a:ext>
              </a:extLst>
            </p:cNvPr>
            <p:cNvSpPr/>
            <p:nvPr/>
          </p:nvSpPr>
          <p:spPr>
            <a:xfrm>
              <a:off x="2661819" y="5634406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46000">
                  <a:srgbClr val="FF0000"/>
                </a:gs>
                <a:gs pos="100000">
                  <a:srgbClr val="C00000"/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0C658B5-0AAD-4BB8-90FE-C5693D42D479}"/>
                </a:ext>
              </a:extLst>
            </p:cNvPr>
            <p:cNvSpPr/>
            <p:nvPr/>
          </p:nvSpPr>
          <p:spPr>
            <a:xfrm>
              <a:off x="2274996" y="6033321"/>
              <a:ext cx="3191322" cy="398915"/>
            </a:xfrm>
            <a:prstGeom prst="rect">
              <a:avLst/>
            </a:prstGeom>
            <a:gradFill>
              <a:gsLst>
                <a:gs pos="0">
                  <a:schemeClr val="accent4">
                    <a:lumMod val="20000"/>
                    <a:lumOff val="80000"/>
                  </a:schemeClr>
                </a:gs>
                <a:gs pos="46000">
                  <a:schemeClr val="accent4">
                    <a:lumMod val="40000"/>
                    <a:lumOff val="6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path path="circle">
                <a:fillToRect l="50000" t="130000" r="50000" b="-3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순서도: 데이터 64">
              <a:extLst>
                <a:ext uri="{FF2B5EF4-FFF2-40B4-BE49-F238E27FC236}">
                  <a16:creationId xmlns:a16="http://schemas.microsoft.com/office/drawing/2014/main" id="{47268744-AD32-47F7-A6EB-3A33D384081C}"/>
                </a:ext>
              </a:extLst>
            </p:cNvPr>
            <p:cNvSpPr/>
            <p:nvPr/>
          </p:nvSpPr>
          <p:spPr>
            <a:xfrm flipH="1">
              <a:off x="1469569" y="5634405"/>
              <a:ext cx="796162" cy="797831"/>
            </a:xfrm>
            <a:prstGeom prst="flowChartInputOutput">
              <a:avLst/>
            </a:prstGeom>
            <a:gradFill>
              <a:gsLst>
                <a:gs pos="68000">
                  <a:schemeClr val="accent6">
                    <a:lumMod val="40000"/>
                    <a:lumOff val="60000"/>
                  </a:schemeClr>
                </a:gs>
                <a:gs pos="51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id="{5FA2FB4F-FAA8-4E5A-A5D9-6BC5BB3C61E0}"/>
                </a:ext>
              </a:extLst>
            </p:cNvPr>
            <p:cNvSpPr/>
            <p:nvPr/>
          </p:nvSpPr>
          <p:spPr>
            <a:xfrm>
              <a:off x="1477165" y="4836575"/>
              <a:ext cx="1595661" cy="1595661"/>
            </a:xfrm>
            <a:prstGeom prst="diamond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B6377A9-B357-4BBF-B50E-A09827B1EDB3}"/>
                </a:ext>
              </a:extLst>
            </p:cNvPr>
            <p:cNvSpPr txBox="1"/>
            <p:nvPr/>
          </p:nvSpPr>
          <p:spPr>
            <a:xfrm>
              <a:off x="1723706" y="5429777"/>
              <a:ext cx="1102578" cy="409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/>
                <a:t>LV.150</a:t>
              </a:r>
              <a:endParaRPr lang="ko-KR" altLang="en-US" sz="24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AB9A79-8C25-4973-95E8-4A63E7B091D2}"/>
                </a:ext>
              </a:extLst>
            </p:cNvPr>
            <p:cNvSpPr txBox="1"/>
            <p:nvPr/>
          </p:nvSpPr>
          <p:spPr>
            <a:xfrm>
              <a:off x="1577632" y="6000867"/>
              <a:ext cx="47227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Exp</a:t>
              </a:r>
            </a:p>
            <a:p>
              <a:r>
                <a:rPr lang="en-US" altLang="ko-KR" sz="1100" dirty="0"/>
                <a:t>45%</a:t>
              </a:r>
              <a:endParaRPr lang="ko-KR" altLang="en-US" sz="11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B71733A-0163-430E-9591-DCF3A9E2433F}"/>
                </a:ext>
              </a:extLst>
            </p:cNvPr>
            <p:cNvSpPr txBox="1"/>
            <p:nvPr/>
          </p:nvSpPr>
          <p:spPr>
            <a:xfrm>
              <a:off x="3588602" y="5697444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1000/1000</a:t>
              </a:r>
              <a:endParaRPr lang="ko-KR" altLang="en-US" sz="14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3FCA9F-D49E-4081-97C3-7A72C484536E}"/>
                </a:ext>
              </a:extLst>
            </p:cNvPr>
            <p:cNvSpPr txBox="1"/>
            <p:nvPr/>
          </p:nvSpPr>
          <p:spPr>
            <a:xfrm>
              <a:off x="3201779" y="6091189"/>
              <a:ext cx="1337755" cy="2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150/150</a:t>
              </a:r>
              <a:endParaRPr lang="ko-KR" altLang="en-US" sz="1400" dirty="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CFC72D3F-3173-4F0A-AD79-76E3FC4664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04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D9BA3D15-18D3-461C-8DAC-A155F58D7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8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617B0089-3E68-44CB-844D-34E9B9D75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47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1E85F1A-7743-4A0C-A2F4-76027F560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89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2C07190-6DDF-40BA-8F74-F90953EB84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63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C2C381B9-8B0A-48C2-AF05-8B796F28A0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532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587FDE1-BCA9-41C8-8108-AC0039509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4434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52E87E6B-EAFE-4390-8FBA-23905D921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1814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9CB78578-D987-4285-8DB6-DD5C7590B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38757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CA2B4941-4A56-4C75-BE0C-A37E346C8B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294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325A8DD-C83D-42A7-BE08-AA8CA9CED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032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F8F7EAD5-5980-43F0-869C-D9C385B0F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726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76969665-0FC3-40F2-8D47-3DB2F84CC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8870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DBA1EFC-224F-4849-8BA4-6F2C07965D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6250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4D6D2EF2-0051-4A74-9261-EF7AD1A23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3193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7BB19FA6-F3F7-43FF-9A6C-F03632C8B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376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0208779A-7891-4D75-8ABF-7CCAD1A63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4756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09C513E2-70AB-42B6-93EB-A6461BB2A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1699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15AA13A-3516-4D1C-B859-BAEFBB971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2852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E4B2057-2586-411B-9972-FC2381D84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0232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23A37DC2-A7BE-4CFB-BA66-E61C38B00F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7175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F6268F35-4A24-4B8D-A9A9-9556AC4A3B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1358" y="4792348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754B3B94-9161-4CCB-86CD-EC35BC500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8738" y="5075924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FC48A03-8703-421C-8409-A0CD50ADE3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85681" y="5363537"/>
              <a:ext cx="239349" cy="239349"/>
            </a:xfrm>
            <a:prstGeom prst="roundRect">
              <a:avLst/>
            </a:prstGeom>
            <a:solidFill>
              <a:srgbClr val="BFBFBF"/>
            </a:solidFill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08B5C19-2695-4FF2-8E44-20C27336B676}"/>
                </a:ext>
              </a:extLst>
            </p:cNvPr>
            <p:cNvSpPr txBox="1"/>
            <p:nvPr/>
          </p:nvSpPr>
          <p:spPr>
            <a:xfrm>
              <a:off x="5853141" y="4773522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버프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046C1AA5-D2DD-470F-A9EB-49AECFD6468C}"/>
                </a:ext>
              </a:extLst>
            </p:cNvPr>
            <p:cNvSpPr txBox="1"/>
            <p:nvPr/>
          </p:nvSpPr>
          <p:spPr>
            <a:xfrm>
              <a:off x="5853141" y="5057098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/>
                <a:t>디버프</a:t>
              </a:r>
              <a:endParaRPr lang="ko-KR" altLang="en-US" sz="12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54B4E6F-4B4D-43E3-ACAD-F92B4DF3BEEF}"/>
                </a:ext>
              </a:extLst>
            </p:cNvPr>
            <p:cNvSpPr txBox="1"/>
            <p:nvPr/>
          </p:nvSpPr>
          <p:spPr>
            <a:xfrm>
              <a:off x="5854870" y="5346484"/>
              <a:ext cx="8767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상태 이상</a:t>
              </a: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0892757A-5021-4DBC-8A01-17D0878D94B7}"/>
                </a:ext>
              </a:extLst>
            </p:cNvPr>
            <p:cNvSpPr/>
            <p:nvPr/>
          </p:nvSpPr>
          <p:spPr>
            <a:xfrm>
              <a:off x="2538073" y="4764265"/>
              <a:ext cx="2550013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5ECB5AED-D07F-4856-AA80-743C60AF5C49}"/>
                </a:ext>
              </a:extLst>
            </p:cNvPr>
            <p:cNvSpPr/>
            <p:nvPr/>
          </p:nvSpPr>
          <p:spPr>
            <a:xfrm>
              <a:off x="2808854" y="5054600"/>
              <a:ext cx="2536040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1F2D20F-45C9-4A98-8724-907CC4723B1B}"/>
                </a:ext>
              </a:extLst>
            </p:cNvPr>
            <p:cNvSpPr/>
            <p:nvPr/>
          </p:nvSpPr>
          <p:spPr>
            <a:xfrm>
              <a:off x="3031317" y="5343889"/>
              <a:ext cx="2598695" cy="286256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십자형 125">
              <a:extLst>
                <a:ext uri="{FF2B5EF4-FFF2-40B4-BE49-F238E27FC236}">
                  <a16:creationId xmlns:a16="http://schemas.microsoft.com/office/drawing/2014/main" id="{10BA5B0A-C4A0-4A0B-A5E8-6D323E7C4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8640" y="4824406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십자형 126">
              <a:extLst>
                <a:ext uri="{FF2B5EF4-FFF2-40B4-BE49-F238E27FC236}">
                  <a16:creationId xmlns:a16="http://schemas.microsoft.com/office/drawing/2014/main" id="{D539A860-F90C-4AAF-8A0D-C9A900D46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4720" y="5104933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십자형 127">
              <a:extLst>
                <a:ext uri="{FF2B5EF4-FFF2-40B4-BE49-F238E27FC236}">
                  <a16:creationId xmlns:a16="http://schemas.microsoft.com/office/drawing/2014/main" id="{9C1F6875-8A5B-4B30-8C03-F5A6F32E84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1475" y="5408689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2962E8C-02DD-418E-8DF8-2125ACBDE055}"/>
                </a:ext>
              </a:extLst>
            </p:cNvPr>
            <p:cNvCxnSpPr>
              <a:stCxn id="114" idx="3"/>
              <a:endCxn id="24" idx="1"/>
            </p:cNvCxnSpPr>
            <p:nvPr/>
          </p:nvCxnSpPr>
          <p:spPr>
            <a:xfrm>
              <a:off x="5088086" y="4907393"/>
              <a:ext cx="765055" cy="462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70378639-70DF-46BD-805C-E3FD90C50153}"/>
                </a:ext>
              </a:extLst>
            </p:cNvPr>
            <p:cNvCxnSpPr>
              <a:cxnSpLocks/>
              <a:stCxn id="115" idx="3"/>
              <a:endCxn id="107" idx="1"/>
            </p:cNvCxnSpPr>
            <p:nvPr/>
          </p:nvCxnSpPr>
          <p:spPr>
            <a:xfrm flipV="1">
              <a:off x="5344894" y="5195598"/>
              <a:ext cx="508247" cy="21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4C45BFCD-AA37-468F-ABBE-EE8EAE78CBA9}"/>
                </a:ext>
              </a:extLst>
            </p:cNvPr>
            <p:cNvCxnSpPr>
              <a:cxnSpLocks/>
              <a:stCxn id="116" idx="3"/>
              <a:endCxn id="108" idx="1"/>
            </p:cNvCxnSpPr>
            <p:nvPr/>
          </p:nvCxnSpPr>
          <p:spPr>
            <a:xfrm flipV="1">
              <a:off x="5630012" y="5484984"/>
              <a:ext cx="224858" cy="20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57D686B8-AFAE-485F-AE7B-78DB5187A7B3}"/>
                </a:ext>
              </a:extLst>
            </p:cNvPr>
            <p:cNvSpPr/>
            <p:nvPr/>
          </p:nvSpPr>
          <p:spPr>
            <a:xfrm>
              <a:off x="5154720" y="4012266"/>
              <a:ext cx="3437214" cy="442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지속 시간이 가장 적게 남은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개를 우선적으로 배치남은 지속 시간이 적은 것부터 왼쪽에 배치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연결선: 꺾임 146">
              <a:extLst>
                <a:ext uri="{FF2B5EF4-FFF2-40B4-BE49-F238E27FC236}">
                  <a16:creationId xmlns:a16="http://schemas.microsoft.com/office/drawing/2014/main" id="{6F7AA871-EA08-4320-BEEF-548413171CDE}"/>
                </a:ext>
              </a:extLst>
            </p:cNvPr>
            <p:cNvCxnSpPr>
              <a:cxnSpLocks/>
              <a:stCxn id="145" idx="1"/>
              <a:endCxn id="114" idx="0"/>
            </p:cNvCxnSpPr>
            <p:nvPr/>
          </p:nvCxnSpPr>
          <p:spPr>
            <a:xfrm rot="10800000" flipV="1">
              <a:off x="3813080" y="4233723"/>
              <a:ext cx="1341640" cy="53054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F207B75C-208D-4598-A3CB-A3BBFCBB57A5}"/>
                </a:ext>
              </a:extLst>
            </p:cNvPr>
            <p:cNvSpPr/>
            <p:nvPr/>
          </p:nvSpPr>
          <p:spPr>
            <a:xfrm>
              <a:off x="5154720" y="4480222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연결선: 꺾임 152">
              <a:extLst>
                <a:ext uri="{FF2B5EF4-FFF2-40B4-BE49-F238E27FC236}">
                  <a16:creationId xmlns:a16="http://schemas.microsoft.com/office/drawing/2014/main" id="{8035B2DA-336E-4D7E-A0B5-8F196239671D}"/>
                </a:ext>
              </a:extLst>
            </p:cNvPr>
            <p:cNvCxnSpPr>
              <a:cxnSpLocks/>
              <a:stCxn id="152" idx="1"/>
              <a:endCxn id="126" idx="0"/>
            </p:cNvCxnSpPr>
            <p:nvPr/>
          </p:nvCxnSpPr>
          <p:spPr>
            <a:xfrm rot="10800000" flipV="1">
              <a:off x="4957582" y="4601824"/>
              <a:ext cx="197138" cy="222581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36C68494-6D8D-406E-8417-D4F026FC4572}"/>
              </a:ext>
            </a:extLst>
          </p:cNvPr>
          <p:cNvGrpSpPr/>
          <p:nvPr/>
        </p:nvGrpSpPr>
        <p:grpSpPr>
          <a:xfrm>
            <a:off x="1473449" y="1496149"/>
            <a:ext cx="9245102" cy="1340734"/>
            <a:chOff x="1474704" y="1242556"/>
            <a:chExt cx="9245102" cy="1340734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1D52EB9-3B7A-439B-962E-8A77AC649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74704" y="1262551"/>
              <a:ext cx="769018" cy="76901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몬스터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초상화</a:t>
              </a: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257B536-596D-4DD0-94E4-C486832A0BC4}"/>
                </a:ext>
              </a:extLst>
            </p:cNvPr>
            <p:cNvGrpSpPr/>
            <p:nvPr/>
          </p:nvGrpSpPr>
          <p:grpSpPr>
            <a:xfrm>
              <a:off x="2282010" y="1242556"/>
              <a:ext cx="6248114" cy="272838"/>
              <a:chOff x="3655387" y="1597468"/>
              <a:chExt cx="3191322" cy="272838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1E834CC9-7CFD-44D8-83AA-176357E8D70E}"/>
                  </a:ext>
                </a:extLst>
              </p:cNvPr>
              <p:cNvSpPr/>
              <p:nvPr/>
            </p:nvSpPr>
            <p:spPr>
              <a:xfrm>
                <a:off x="3655387" y="1597468"/>
                <a:ext cx="3191322" cy="2728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46000">
                    <a:srgbClr val="FF0000"/>
                  </a:gs>
                  <a:gs pos="100000">
                    <a:srgbClr val="C00000"/>
                  </a:gs>
                </a:gsLst>
                <a:path path="circle">
                  <a:fillToRect l="50000" t="130000" r="50000" b="-30000"/>
                </a:path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BF65EE20-202A-42F2-9973-A66DB8FD5526}"/>
                  </a:ext>
                </a:extLst>
              </p:cNvPr>
              <p:cNvSpPr txBox="1"/>
              <p:nvPr/>
            </p:nvSpPr>
            <p:spPr>
              <a:xfrm>
                <a:off x="4582170" y="1597468"/>
                <a:ext cx="1337755" cy="272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1000/1000</a:t>
                </a:r>
                <a:endParaRPr lang="ko-KR" altLang="en-US" sz="1400" dirty="0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638987-6027-4B66-B8C8-3F5B92EECDDB}"/>
                </a:ext>
              </a:extLst>
            </p:cNvPr>
            <p:cNvSpPr txBox="1"/>
            <p:nvPr/>
          </p:nvSpPr>
          <p:spPr>
            <a:xfrm>
              <a:off x="2257104" y="1496990"/>
              <a:ext cx="14587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LV.95 - </a:t>
              </a:r>
              <a:r>
                <a:rPr lang="ko-KR" altLang="en-US" sz="1100" dirty="0"/>
                <a:t>몬스터 이름</a:t>
              </a: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C930D99B-99B3-4A9A-996C-ED7CD6324120}"/>
                </a:ext>
              </a:extLst>
            </p:cNvPr>
            <p:cNvSpPr/>
            <p:nvPr/>
          </p:nvSpPr>
          <p:spPr>
            <a:xfrm>
              <a:off x="4036071" y="1871356"/>
              <a:ext cx="1458711" cy="25870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최대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22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개까지 배치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B9DD9FFC-4011-42F1-8FAC-F9A9CC0F0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466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CC160115-0B01-4042-B88A-93789E0199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80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36C9D7F0-0217-496F-BEEE-6D37C78B4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311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B9B1976-4996-451E-B008-2D1397AFD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009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30DBFB60-9FC3-436E-9045-84943307B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954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152FF626-7977-445A-927A-0B436A586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5868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B31D727-B9E8-4F2A-9DA2-006B821EA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799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C55A1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96D7118A-D826-4E25-BF97-09284F766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983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0CB04FFE-51A3-44A1-A080-AED0571471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8197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072FF324-3AAF-49D5-AD74-6A7B38C6F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8294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95388890-A651-41A1-84B9-31C98072A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042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0C2824ED-3685-4ECB-BDA5-013736B88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2740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십자형 141">
              <a:extLst>
                <a:ext uri="{FF2B5EF4-FFF2-40B4-BE49-F238E27FC236}">
                  <a16:creationId xmlns:a16="http://schemas.microsoft.com/office/drawing/2014/main" id="{804DCCEE-F7C3-4C6E-91FE-146A51EB4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49504" y="1578928"/>
              <a:ext cx="157884" cy="157884"/>
            </a:xfrm>
            <a:prstGeom prst="plus">
              <a:avLst>
                <a:gd name="adj" fmla="val 4511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521D14A3-9E8C-4ADF-8FAC-CE119A81335B}"/>
                </a:ext>
              </a:extLst>
            </p:cNvPr>
            <p:cNvSpPr/>
            <p:nvPr/>
          </p:nvSpPr>
          <p:spPr>
            <a:xfrm>
              <a:off x="3635280" y="1537374"/>
              <a:ext cx="4894844" cy="25870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DAB2016A-E809-448F-8B9A-2EDE7C2E92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4708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사각형: 둥근 모서리 172">
              <a:extLst>
                <a:ext uri="{FF2B5EF4-FFF2-40B4-BE49-F238E27FC236}">
                  <a16:creationId xmlns:a16="http://schemas.microsoft.com/office/drawing/2014/main" id="{336E5BEC-3784-4CB5-90CF-CF8CC967F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07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사각형: 둥근 모서리 173">
              <a:extLst>
                <a:ext uri="{FF2B5EF4-FFF2-40B4-BE49-F238E27FC236}">
                  <a16:creationId xmlns:a16="http://schemas.microsoft.com/office/drawing/2014/main" id="{C803F934-21FC-4DA2-9307-4BAA687D9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0400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사각형: 둥근 모서리 174">
              <a:extLst>
                <a:ext uri="{FF2B5EF4-FFF2-40B4-BE49-F238E27FC236}">
                  <a16:creationId xmlns:a16="http://schemas.microsoft.com/office/drawing/2014/main" id="{B606CD50-AC2B-4C60-9E1D-86EA37197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9252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사각형: 둥근 모서리 175">
              <a:extLst>
                <a:ext uri="{FF2B5EF4-FFF2-40B4-BE49-F238E27FC236}">
                  <a16:creationId xmlns:a16="http://schemas.microsoft.com/office/drawing/2014/main" id="{33185AF3-1AB2-4C0D-BEF4-880013C598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09515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사각형: 둥근 모서리 176">
              <a:extLst>
                <a:ext uri="{FF2B5EF4-FFF2-40B4-BE49-F238E27FC236}">
                  <a16:creationId xmlns:a16="http://schemas.microsoft.com/office/drawing/2014/main" id="{5DEF39E8-1301-4B1A-83B0-BAE97A8DCE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641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사각형: 둥근 모서리 177">
              <a:extLst>
                <a:ext uri="{FF2B5EF4-FFF2-40B4-BE49-F238E27FC236}">
                  <a16:creationId xmlns:a16="http://schemas.microsoft.com/office/drawing/2014/main" id="{0CA8A991-1954-40B1-8996-05246164D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3862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사각형: 둥근 모서리 178">
              <a:extLst>
                <a:ext uri="{FF2B5EF4-FFF2-40B4-BE49-F238E27FC236}">
                  <a16:creationId xmlns:a16="http://schemas.microsoft.com/office/drawing/2014/main" id="{CBE9F9E4-BD12-4993-8168-835A15899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54952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사각형: 둥근 모서리 179">
              <a:extLst>
                <a:ext uri="{FF2B5EF4-FFF2-40B4-BE49-F238E27FC236}">
                  <a16:creationId xmlns:a16="http://schemas.microsoft.com/office/drawing/2014/main" id="{2C437798-6EBC-4760-B537-22C7413CE8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7079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사각형: 둥근 모서리 180">
              <a:extLst>
                <a:ext uri="{FF2B5EF4-FFF2-40B4-BE49-F238E27FC236}">
                  <a16:creationId xmlns:a16="http://schemas.microsoft.com/office/drawing/2014/main" id="{3D87376E-667A-4C1B-B6D1-E7E4B4388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067" y="1582540"/>
              <a:ext cx="157884" cy="157884"/>
            </a:xfrm>
            <a:prstGeom prst="roundRect">
              <a:avLst/>
            </a:prstGeom>
            <a:solidFill>
              <a:srgbClr val="BFBFBF"/>
            </a:solidFill>
            <a:ln w="31750">
              <a:solidFill>
                <a:srgbClr val="5482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0D492193-147C-4470-9028-E0E97D0492EE}"/>
                </a:ext>
              </a:extLst>
            </p:cNvPr>
            <p:cNvSpPr/>
            <p:nvPr/>
          </p:nvSpPr>
          <p:spPr>
            <a:xfrm>
              <a:off x="8959598" y="1740424"/>
              <a:ext cx="1760208" cy="2432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8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개를 초과할 경우 표기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연결선: 꺾임 183">
              <a:extLst>
                <a:ext uri="{FF2B5EF4-FFF2-40B4-BE49-F238E27FC236}">
                  <a16:creationId xmlns:a16="http://schemas.microsoft.com/office/drawing/2014/main" id="{F930FDDB-1EC9-4D71-A341-82131E35A88D}"/>
                </a:ext>
              </a:extLst>
            </p:cNvPr>
            <p:cNvCxnSpPr>
              <a:cxnSpLocks/>
              <a:stCxn id="169" idx="3"/>
              <a:endCxn id="183" idx="1"/>
            </p:cNvCxnSpPr>
            <p:nvPr/>
          </p:nvCxnSpPr>
          <p:spPr>
            <a:xfrm>
              <a:off x="8530124" y="1666728"/>
              <a:ext cx="429474" cy="195299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연결선: 꺾임 187">
              <a:extLst>
                <a:ext uri="{FF2B5EF4-FFF2-40B4-BE49-F238E27FC236}">
                  <a16:creationId xmlns:a16="http://schemas.microsoft.com/office/drawing/2014/main" id="{D409F418-C011-459F-B6E6-216D8AA5D3DD}"/>
                </a:ext>
              </a:extLst>
            </p:cNvPr>
            <p:cNvCxnSpPr>
              <a:cxnSpLocks/>
              <a:stCxn id="169" idx="1"/>
              <a:endCxn id="166" idx="1"/>
            </p:cNvCxnSpPr>
            <p:nvPr/>
          </p:nvCxnSpPr>
          <p:spPr>
            <a:xfrm rot="10800000" flipH="1" flipV="1">
              <a:off x="3635279" y="1666728"/>
              <a:ext cx="400791" cy="333982"/>
            </a:xfrm>
            <a:prstGeom prst="bentConnector3">
              <a:avLst>
                <a:gd name="adj1" fmla="val -1637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6B4E49B1-4076-4A39-AAA1-3897B847F908}"/>
                </a:ext>
              </a:extLst>
            </p:cNvPr>
            <p:cNvSpPr/>
            <p:nvPr/>
          </p:nvSpPr>
          <p:spPr>
            <a:xfrm>
              <a:off x="4025453" y="2162222"/>
              <a:ext cx="4688979" cy="4210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>
                  <a:solidFill>
                    <a:schemeClr val="tx1"/>
                  </a:solidFill>
                </a:rPr>
                <a:t>표기 우선 요소</a:t>
              </a:r>
              <a:endParaRPr lang="en-US" altLang="ko-KR" sz="1100" b="1" dirty="0">
                <a:solidFill>
                  <a:schemeClr val="tx1"/>
                </a:solidFill>
              </a:endParaRPr>
            </a:p>
            <a:p>
              <a:r>
                <a:rPr lang="ko-KR" altLang="en-US" sz="1100" b="0" dirty="0">
                  <a:solidFill>
                    <a:schemeClr val="tx1"/>
                  </a:solidFill>
                </a:rPr>
                <a:t>남은 지속 시간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10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초 미만 </a:t>
              </a:r>
              <a:r>
                <a:rPr lang="en-US" altLang="ko-KR" sz="1100" b="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100" b="0" dirty="0">
                  <a:solidFill>
                    <a:schemeClr val="tx1"/>
                  </a:solidFill>
                </a:rPr>
                <a:t>최근 갱신된 요소 </a:t>
              </a:r>
              <a:r>
                <a:rPr lang="en-US" altLang="ko-KR" sz="1100" dirty="0">
                  <a:solidFill>
                    <a:schemeClr val="tx1"/>
                  </a:solidFill>
                </a:rPr>
                <a:t>&gt; </a:t>
              </a:r>
              <a:r>
                <a:rPr lang="ko-KR" altLang="en-US" sz="1100" dirty="0">
                  <a:solidFill>
                    <a:schemeClr val="tx1"/>
                  </a:solidFill>
                </a:rPr>
                <a:t>지속 시간이 짧은 스킬</a:t>
              </a:r>
              <a:endParaRPr lang="en-US" altLang="ko-KR" sz="11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97" name="연결선: 꺾임 196">
              <a:extLst>
                <a:ext uri="{FF2B5EF4-FFF2-40B4-BE49-F238E27FC236}">
                  <a16:creationId xmlns:a16="http://schemas.microsoft.com/office/drawing/2014/main" id="{2165F6C9-92BC-4154-BA2B-E978444AD6CA}"/>
                </a:ext>
              </a:extLst>
            </p:cNvPr>
            <p:cNvCxnSpPr>
              <a:cxnSpLocks/>
              <a:stCxn id="169" idx="1"/>
              <a:endCxn id="193" idx="1"/>
            </p:cNvCxnSpPr>
            <p:nvPr/>
          </p:nvCxnSpPr>
          <p:spPr>
            <a:xfrm rot="10800000" flipH="1" flipV="1">
              <a:off x="3635279" y="1666728"/>
              <a:ext cx="390173" cy="706028"/>
            </a:xfrm>
            <a:prstGeom prst="bentConnector3">
              <a:avLst>
                <a:gd name="adj1" fmla="val -5858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96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관련 차트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CF4784-23EF-4DEA-8E08-9D7EDC18D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535" y="1153795"/>
            <a:ext cx="2083824" cy="380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75CABEB-1247-411A-BB99-75DE95C27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359" y="1153794"/>
            <a:ext cx="4441281" cy="570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5802019-29FE-4E3C-9E05-399C8D192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640" y="1153793"/>
            <a:ext cx="1494460" cy="317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3814</TotalTime>
  <Pages>17</Pages>
  <Words>3052</Words>
  <Characters>0</Characters>
  <Application>Microsoft Office PowerPoint</Application>
  <DocSecurity>0</DocSecurity>
  <PresentationFormat>와이드스크린</PresentationFormat>
  <Lines>0</Lines>
  <Paragraphs>730</Paragraphs>
  <Slides>71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8" baseType="lpstr">
      <vt:lpstr>맑은 고딕</vt:lpstr>
      <vt:lpstr>함초롬바탕</vt:lpstr>
      <vt:lpstr>Aharoni</vt:lpstr>
      <vt:lpstr>Arial</vt:lpstr>
      <vt:lpstr>Berlin Sans FB Demi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1252</cp:revision>
  <dcterms:modified xsi:type="dcterms:W3CDTF">2024-06-03T09:48:08Z</dcterms:modified>
  <cp:version>9.103.97.45139</cp:version>
</cp:coreProperties>
</file>