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71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64" y="102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7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2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7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카드 게임 분석서</a:t>
            </a:r>
            <a:br>
              <a:rPr lang="en-US" altLang="ko-KR" dirty="0"/>
            </a:br>
            <a:r>
              <a:rPr lang="en-US" altLang="ko-KR" sz="3200" dirty="0"/>
              <a:t>(</a:t>
            </a:r>
            <a:r>
              <a:rPr lang="ko-KR" altLang="en-US" sz="3200" dirty="0"/>
              <a:t>하스스톤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Shadowverse, Yu-Gi-Oh Master Duel)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결론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FAFCBE83-C24C-A2F0-1A48-5BF6EAB3E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1346"/>
              </p:ext>
            </p:extLst>
          </p:nvPr>
        </p:nvGraphicFramePr>
        <p:xfrm>
          <a:off x="839788" y="1439863"/>
          <a:ext cx="10514647" cy="443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게임에서 카드를 설계함에 있어서 카드의 효과가 플레이어에게 부정적인 경험을 가지지 않는 적절한 효과와 적절한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활용하여 카드의 효과 텍스트를 축약하여 가독성을 높이고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들의 의미를 플레이어들이 원하는 순간에 확인 할 수 있는 수단을 마련 해야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마지막으로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에서 해당 문제들이 발생한 이유는 다음과 같다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게임의 근본을 온라인 환경에 두고 만들었기 때문에 카드의 효과를 설계할 때 오프라인 환경에서는 구현할 수 없는 효과를 만들 때 큰 문제가 없었을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그렇기에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카드 디자인에는 현실에서 구현할 수 없는 요소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생성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변환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들을 넣게 되었고 이 요소들이 현재 문제가 된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게임의 근본을 오프라인 보드 게임인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유희왕 오피셜 카드 게임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(ocg)’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두고 있고 해당 보드 게임을 온라인에서 플레이할 수 있게 만든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 환경에서 카드의 다양한 효과를 구현하기 위해서는 자연스럽게 텍스트가 길어지게 되어 있고 시간이 흐르며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다양한 효과들이 만들어지며 텍스트의 길이가 점점 길어져 현재에 이르게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 오프라인의 실물 카드들을 기본으로 하기 때문에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추가 할 경우 이전에 발매된 카드들을 모두 수정할 수 없기 때문에 해당 방법을 사용할 수 없었다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반대로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같은 경우에는 앞선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게임보다 늦게 출시 되어 해당 문제들을 이미 인지하고 있었기에 이러한 문제들이 발생하기 않았다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유희왕 오피셜 카드 게임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(ocg)’ 2000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 첫 부스터 팩 발매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2014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 오픈 베타 시작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hangingPunct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  2016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17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 출시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09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목차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43206"/>
              </p:ext>
            </p:extLst>
          </p:nvPr>
        </p:nvGraphicFramePr>
        <p:xfrm>
          <a:off x="1769096" y="1899920"/>
          <a:ext cx="324104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1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 텍스트</a:t>
                      </a:r>
                      <a:endParaRPr lang="en-US" altLang="ko-KR" sz="2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예시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개선 방향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가독성이 떨어지는 텍스트</a:t>
                      </a:r>
                      <a:endParaRPr lang="en-US" altLang="ko-KR" sz="2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예시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개선 방향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728684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282"/>
              </p:ext>
            </p:extLst>
          </p:nvPr>
        </p:nvGraphicFramePr>
        <p:xfrm>
          <a:off x="2257742" y="3061970"/>
          <a:ext cx="7676515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각기 다른 방식을 가진 카드 게임 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Shadowverse, Yu-Gi-Oh Master Duel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시스템적 문제점들을 분석하여 개선 방향과 추후 카드 게임을 제작할 경우 주의해야 할 요소들을 파악하여 카드를 디자인 하기 위해서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과도한 랜덤성 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EDED56A-C738-DB16-B7C6-C421F6EC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76723"/>
              </p:ext>
            </p:extLst>
          </p:nvPr>
        </p:nvGraphicFramePr>
        <p:xfrm>
          <a:off x="1004411" y="2552024"/>
          <a:ext cx="10183178" cy="25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 텍스트란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효과 텍스트에는 다양한 효과를 가진 텍스트가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일부 카드에 경우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같은 과도한 램던성을 부여하는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텍스트가 적혀 있는 경우가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게임에서 랜덤성은 플레이어가 게임을 플레이할 때 얻는 경험이 매순간 다른 경험으로 느껴지게 해주는 변수이다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게임에는 기본적으로 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 뽑는다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랜덤성을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하스스톤은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‘무작위 카드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 대상에게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같은 과도한 랜덤성의 텍스트를 가진 카드들이 다수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텍스트는 플레이어가 예측할 수 없으며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대비할 수 없는 요소다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적절한 랜덤성은 게임에 재미를 줄 수 있는 변수가 되지만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랜덤성은 승부를 단순히 운으로 승부가 결판나는 부정적인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경험이 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B5D92A-1F32-65BF-C466-7312B3140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02938"/>
              </p:ext>
            </p:extLst>
          </p:nvPr>
        </p:nvGraphicFramePr>
        <p:xfrm>
          <a:off x="6260623" y="6049010"/>
          <a:ext cx="4926966" cy="30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13">
                  <a:extLst>
                    <a:ext uri="{9D8B030D-6E8A-4147-A177-3AD203B41FA5}">
                      <a16:colId xmlns:a16="http://schemas.microsoft.com/office/drawing/2014/main" val="3261300969"/>
                    </a:ext>
                  </a:extLst>
                </a:gridCol>
                <a:gridCol w="4207053">
                  <a:extLst>
                    <a:ext uri="{9D8B030D-6E8A-4147-A177-3AD203B41FA5}">
                      <a16:colId xmlns:a16="http://schemas.microsoft.com/office/drawing/2014/main" val="3452121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카드에 쓰여 있는 카드의 효과가 적혀 있는 글이다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93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0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과도한 랜덤성 텍스트</a:t>
            </a:r>
            <a:r>
              <a:rPr lang="en-US" altLang="ko-KR" dirty="0"/>
              <a:t>-</a:t>
            </a:r>
            <a:r>
              <a:rPr lang="ko-KR" altLang="en-US" dirty="0"/>
              <a:t>예시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EDED56A-C738-DB16-B7C6-C421F6EC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21279"/>
              </p:ext>
            </p:extLst>
          </p:nvPr>
        </p:nvGraphicFramePr>
        <p:xfrm>
          <a:off x="1004411" y="4327797"/>
          <a:ext cx="10183178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랜덤성을 가진 텍스트의 가장 큰 예시는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불안정한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차원문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이라는 카드가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카드들의 텍스트의 공통점은 매우 넓은 범위 내에서 무작위 카드를 지정한다는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대회에서 많이 기용되며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경기의 승패를 순전히 운에 맞기 경우를 만들어 내며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운빨ㅈ망겜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이라는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멸칭으로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부르는 가장 큰 원인이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 descr="텍스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26EA61C5-58D3-DADE-CD13-28D70FD88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41" y="1442300"/>
            <a:ext cx="2025590" cy="2690480"/>
          </a:xfrm>
          <a:prstGeom prst="rect">
            <a:avLst/>
          </a:prstGeom>
        </p:spPr>
      </p:pic>
      <p:pic>
        <p:nvPicPr>
          <p:cNvPr id="11" name="그림 10" descr="텍스트, 만화 영화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22CBA25B-5B41-52D3-421F-80A43BB96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42" y="1440546"/>
            <a:ext cx="1940020" cy="26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8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과도한 랜덤성 텍스트</a:t>
            </a:r>
            <a:r>
              <a:rPr lang="en-US" altLang="ko-KR" dirty="0"/>
              <a:t>-</a:t>
            </a:r>
            <a:r>
              <a:rPr lang="ko-KR" altLang="en-US" dirty="0"/>
              <a:t>개선 방향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EDED56A-C738-DB16-B7C6-C421F6EC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39277"/>
              </p:ext>
            </p:extLst>
          </p:nvPr>
        </p:nvGraphicFramePr>
        <p:xfrm>
          <a:off x="1229836" y="4327267"/>
          <a:ext cx="9732328" cy="9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반대로 랜덤성을 가지고 있지만 범위를 한정하여 적절한 변수를 가진 텍스트로는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카드들과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랜덤성을 모두 드로우와 관련된 텍스트로 한정 시킨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Yu-Gi-Oh Master Duel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경우가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게임에 랜덤성 텍스트는 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범위를 한정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시키거나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드로우와 관련된 효과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만을 사용하는 방향으로 설계해야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9F23E14-B43B-7EE1-C445-A8402825E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6" y="1449388"/>
            <a:ext cx="4827553" cy="248754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255E05-A8AB-A1A0-0984-2CD16BA11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1244"/>
              </p:ext>
            </p:extLst>
          </p:nvPr>
        </p:nvGraphicFramePr>
        <p:xfrm>
          <a:off x="6260623" y="6049010"/>
          <a:ext cx="4926966" cy="30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13">
                  <a:extLst>
                    <a:ext uri="{9D8B030D-6E8A-4147-A177-3AD203B41FA5}">
                      <a16:colId xmlns:a16="http://schemas.microsoft.com/office/drawing/2014/main" val="3261300969"/>
                    </a:ext>
                  </a:extLst>
                </a:gridCol>
                <a:gridCol w="4207053">
                  <a:extLst>
                    <a:ext uri="{9D8B030D-6E8A-4147-A177-3AD203B41FA5}">
                      <a16:colId xmlns:a16="http://schemas.microsoft.com/office/drawing/2014/main" val="3452121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드로우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카드를 지정된 숫자 만큼 뽑는 효과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938861"/>
                  </a:ext>
                </a:extLst>
              </a:tr>
            </a:tbl>
          </a:graphicData>
        </a:graphic>
      </p:graphicFrame>
      <p:pic>
        <p:nvPicPr>
          <p:cNvPr id="10" name="그림 9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5E7719C-1813-033F-B0FF-57122450B7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" t="7710" r="70618" b="2349"/>
          <a:stretch/>
        </p:blipFill>
        <p:spPr>
          <a:xfrm>
            <a:off x="7731166" y="1449388"/>
            <a:ext cx="1758868" cy="24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가독성이 떨어지는 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EDED56A-C738-DB16-B7C6-C421F6EC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14965"/>
              </p:ext>
            </p:extLst>
          </p:nvPr>
        </p:nvGraphicFramePr>
        <p:xfrm>
          <a:off x="1412398" y="2694940"/>
          <a:ext cx="9367203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가독성이 떨어지는 텍스트란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게임은 기본적으로 카드별로 고유의 효과를 가지며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효과를 알기 위해서는 카드의 효과 텍스트를 읽어야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그렇기에 플레이어가 효과를 정확하게 이해할 수 있는 텍스트를 사용하는 것이 중요하다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일부 텍스트의 경우 그 의미를 이해할 수 없는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이루어져 있거나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효과 텍스트가 과도하게 길어 이해하기 어려운 경우들이 생기기도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가독성이 떨어지는 텍스트</a:t>
            </a:r>
            <a:r>
              <a:rPr lang="en-US" altLang="ko-KR" dirty="0"/>
              <a:t>-</a:t>
            </a:r>
            <a:r>
              <a:rPr lang="ko-KR" altLang="en-US" dirty="0"/>
              <a:t>예시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pic>
        <p:nvPicPr>
          <p:cNvPr id="6" name="그림 5" descr="텍스트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7B272175-371B-05CF-E76C-0DC118E9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38" y="1449388"/>
            <a:ext cx="1885238" cy="2720408"/>
          </a:xfrm>
          <a:prstGeom prst="rect">
            <a:avLst/>
          </a:prstGeom>
        </p:spPr>
      </p:pic>
      <p:pic>
        <p:nvPicPr>
          <p:cNvPr id="8" name="그림 7" descr="텍스트, 만화 영화, 소설, 스크린샷이(가) 표시된 사진&#10;&#10;자동 생성된 설명">
            <a:extLst>
              <a:ext uri="{FF2B5EF4-FFF2-40B4-BE49-F238E27FC236}">
                <a16:creationId xmlns:a16="http://schemas.microsoft.com/office/drawing/2014/main" id="{BF777B9D-AF44-82A0-4BAF-6ADDDE4A5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8" y="1449387"/>
            <a:ext cx="1888283" cy="2720407"/>
          </a:xfrm>
          <a:prstGeom prst="rect">
            <a:avLst/>
          </a:prstGeom>
        </p:spPr>
      </p:pic>
      <p:graphicFrame>
        <p:nvGraphicFramePr>
          <p:cNvPr id="9" name="표 1">
            <a:extLst>
              <a:ext uri="{FF2B5EF4-FFF2-40B4-BE49-F238E27FC236}">
                <a16:creationId xmlns:a16="http://schemas.microsoft.com/office/drawing/2014/main" id="{6ED3582C-42E2-173B-25CE-D47843F6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74563"/>
              </p:ext>
            </p:extLst>
          </p:nvPr>
        </p:nvGraphicFramePr>
        <p:xfrm>
          <a:off x="1213167" y="4327797"/>
          <a:ext cx="9765665" cy="15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게임에서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 원래 카드 효과 텍스트를 축약하기 위해서 사용된다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인하여 가독성이 떨어지는 텍스트를 가진 카드들 또한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일부 카드들로 그 효과를 과도하게 축약한 카드들이 존재하며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카드들의 정확한 효과를 알기 위해서는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별도의 검색을 필요로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반대로 텍스트를 축약하지 못하여 문제가 되는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같은 경우 또한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카드들은 과도하게 긴 텍스트로 인하여 정확한 효과를 파악하는데 많은 노력을 요구한다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 descr="텍스트, 만화 영화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13BE41F1-2044-A009-8243-227FEDE8A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5" y="1449389"/>
            <a:ext cx="1917166" cy="27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가독성이 떨어지는 텍스트</a:t>
            </a:r>
            <a:r>
              <a:rPr lang="en-US" altLang="ko-KR" dirty="0"/>
              <a:t>-</a:t>
            </a:r>
            <a:r>
              <a:rPr lang="ko-KR" altLang="en-US" dirty="0"/>
              <a:t>개선 방향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  <p:graphicFrame>
        <p:nvGraphicFramePr>
          <p:cNvPr id="9" name="표 1">
            <a:extLst>
              <a:ext uri="{FF2B5EF4-FFF2-40B4-BE49-F238E27FC236}">
                <a16:creationId xmlns:a16="http://schemas.microsoft.com/office/drawing/2014/main" id="{6ED3582C-42E2-173B-25CE-D47843F6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17511"/>
              </p:ext>
            </p:extLst>
          </p:nvPr>
        </p:nvGraphicFramePr>
        <p:xfrm>
          <a:off x="918591" y="4403211"/>
          <a:ext cx="10354818" cy="9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경우 과도한 축약을 하지 않고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대전 내에서 확인할 수 있는 수단을 마련하여 문제를 해결하였다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효과 중 과도하게 겹치는 효과들을 묶어서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고유 명사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만들어 너무 긴 텍스트를 만들지 않고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대전 중에 확인 할 수 있는 수단을 마련하여 플레이어가 카드의 효과를 이해하는데 어려움이 없게 만들어야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5979C4C5-1246-4FE1-4CD3-4AF2384FD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59" y="1449389"/>
            <a:ext cx="5023282" cy="27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Pages>7</Pages>
  <Words>852</Words>
  <Characters>0</Characters>
  <Application>Microsoft Office PowerPoint</Application>
  <DocSecurity>0</DocSecurity>
  <PresentationFormat>와이드스크린</PresentationFormat>
  <Lines>0</Lines>
  <Paragraphs>91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카드 게임 분석서 (하스스톤, Shadowverse, Yu-Gi-Oh Master Duel)</vt:lpstr>
      <vt:lpstr>목차</vt:lpstr>
      <vt:lpstr>개요</vt:lpstr>
      <vt:lpstr>과도한 랜덤성 텍스트</vt:lpstr>
      <vt:lpstr>과도한 랜덤성 텍스트-예시</vt:lpstr>
      <vt:lpstr>과도한 랜덤성 텍스트-개선 방향</vt:lpstr>
      <vt:lpstr>가독성이 떨어지는 텍스트</vt:lpstr>
      <vt:lpstr>가독성이 떨어지는 텍스트-예시</vt:lpstr>
      <vt:lpstr>가독성이 떨어지는 텍스트-개선 방향</vt:lpstr>
      <vt:lpstr>결론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132</cp:revision>
  <dcterms:modified xsi:type="dcterms:W3CDTF">2024-06-11T19:09:57Z</dcterms:modified>
  <cp:version>9.103.97.45139</cp:version>
</cp:coreProperties>
</file>