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2"/>
  </p:notesMasterIdLst>
  <p:sldIdLst>
    <p:sldId id="258" r:id="rId2"/>
    <p:sldId id="266" r:id="rId3"/>
    <p:sldId id="265" r:id="rId4"/>
    <p:sldId id="268" r:id="rId5"/>
    <p:sldId id="273" r:id="rId6"/>
    <p:sldId id="276" r:id="rId7"/>
    <p:sldId id="277" r:id="rId8"/>
    <p:sldId id="274" r:id="rId9"/>
    <p:sldId id="278" r:id="rId10"/>
    <p:sldId id="27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88" userDrawn="1">
          <p15:clr>
            <a:srgbClr val="A4A3A4"/>
          </p15:clr>
        </p15:guide>
        <p15:guide id="7" pos="67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60"/>
        <p:guide pos="3839"/>
        <p:guide orient="horz" pos="730"/>
        <p:guide pos="435"/>
        <p:guide pos="7242"/>
        <p:guide pos="888"/>
        <p:guide pos="67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99600"/>
              </p:ext>
            </p:extLst>
          </p:nvPr>
        </p:nvGraphicFramePr>
        <p:xfrm>
          <a:off x="2339023" y="2057400"/>
          <a:ext cx="751078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0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주기적으로 적대적 암살자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보내는 세력이다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레벨은 플레이어 레벨에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184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암살자의 숫자는 플레이어의 정파 세력 우호도와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우호도의 합에 비례한다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1533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암살자는 플레이어 근처에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없을 경우 찾아온다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3808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구역별로 지부가 존재한다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710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숫자의 암살자를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위치에 대한 단서를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996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지부의 우두머리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처치할 경우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살막은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파괴된다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40878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살막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파괴시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골드 및 다양한 아이템을 얻을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128296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 err="1"/>
              <a:t>살막</a:t>
            </a:r>
            <a:r>
              <a:rPr lang="ko-KR" altLang="en-US" dirty="0"/>
              <a:t> 규칙</a:t>
            </a:r>
          </a:p>
        </p:txBody>
      </p:sp>
    </p:spTree>
    <p:extLst>
      <p:ext uri="{BB962C8B-B14F-4D97-AF65-F5344CB8AC3E}">
        <p14:creationId xmlns:p14="http://schemas.microsoft.com/office/powerpoint/2010/main" val="2290050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404484"/>
              </p:ext>
            </p:extLst>
          </p:nvPr>
        </p:nvGraphicFramePr>
        <p:xfrm>
          <a:off x="1409700" y="2362200"/>
          <a:ext cx="9009185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09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세력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성향에 따라서 구분되는 문파들의 모임으로 플레이어가 소속된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문파에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따라 정해진다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플레이어의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종합한 세력 우호도에 따라 마을이나 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등의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종류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6AFCCC37-269E-416A-B209-662171959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631689"/>
              </p:ext>
            </p:extLst>
          </p:nvPr>
        </p:nvGraphicFramePr>
        <p:xfrm>
          <a:off x="2597308" y="1515792"/>
          <a:ext cx="6997383" cy="41458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04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6135">
                <a:tc rowSpan="10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 dirty="0">
                          <a:solidFill>
                            <a:schemeClr val="tx1"/>
                          </a:solidFill>
                        </a:rPr>
                        <a:t>무림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정파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정보력을 가진 봉법과 장법, 권법을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강하고 빠른 권법과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봉법을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 주로 사용한다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부드럽고 유연한 연계를 주로 하는 검법을 주로 사용한다.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뛰어난 경공을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사파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마공을 사용하는 마인들의 집단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ko-KR" sz="1200" b="0" kern="1200">
                          <a:solidFill>
                            <a:schemeClr val="tx1"/>
                          </a:solidFill>
                        </a:rPr>
                        <a:t>도방</a:t>
                      </a:r>
                      <a:endParaRPr lang="ko-KR" altLang="en-US" sz="1200" b="0" kern="12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좌도방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주문과 부적들을 사용 하지 않는 술법을 주로 사용하는 도방</a:t>
                      </a:r>
                      <a:r>
                        <a:rPr lang="en-US" altLang="ko-KR" sz="1200" b="0" kern="120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잔존세력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>
                          <a:solidFill>
                            <a:schemeClr val="tx1"/>
                          </a:solidFill>
                        </a:rPr>
                        <a:t>과거 전쟁으로 인해 소수의 인원만이 남은 세력들.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</a:rPr>
                        <a:t>살막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</a:rPr>
                        <a:t>과거 전쟁에서 요괴에게 복종한 암살 집단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2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0983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관계도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5BF5D7-A4D9-4AC5-96ED-14A078A490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8633" y="1158875"/>
            <a:ext cx="5508651" cy="570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84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규칙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E7F31A-D1D8-45C9-A851-91AAF5443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399449"/>
              </p:ext>
            </p:extLst>
          </p:nvPr>
        </p:nvGraphicFramePr>
        <p:xfrm>
          <a:off x="1404302" y="1182907"/>
          <a:ext cx="9335136" cy="483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3838">
                  <a:extLst>
                    <a:ext uri="{9D8B030D-6E8A-4147-A177-3AD203B41FA5}">
                      <a16:colId xmlns:a16="http://schemas.microsoft.com/office/drawing/2014/main" val="2559863222"/>
                    </a:ext>
                  </a:extLst>
                </a:gridCol>
                <a:gridCol w="849866">
                  <a:extLst>
                    <a:ext uri="{9D8B030D-6E8A-4147-A177-3AD203B41FA5}">
                      <a16:colId xmlns:a16="http://schemas.microsoft.com/office/drawing/2014/main" val="211670133"/>
                    </a:ext>
                  </a:extLst>
                </a:gridCol>
                <a:gridCol w="677725">
                  <a:extLst>
                    <a:ext uri="{9D8B030D-6E8A-4147-A177-3AD203B41FA5}">
                      <a16:colId xmlns:a16="http://schemas.microsoft.com/office/drawing/2014/main" val="824759966"/>
                    </a:ext>
                  </a:extLst>
                </a:gridCol>
                <a:gridCol w="1040283">
                  <a:extLst>
                    <a:ext uri="{9D8B030D-6E8A-4147-A177-3AD203B41FA5}">
                      <a16:colId xmlns:a16="http://schemas.microsoft.com/office/drawing/2014/main" val="2615052648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2468589572"/>
                    </a:ext>
                  </a:extLst>
                </a:gridCol>
                <a:gridCol w="3111712">
                  <a:extLst>
                    <a:ext uri="{9D8B030D-6E8A-4147-A177-3AD203B41FA5}">
                      <a16:colId xmlns:a16="http://schemas.microsoft.com/office/drawing/2014/main" val="1395715398"/>
                    </a:ext>
                  </a:extLst>
                </a:gridCol>
              </a:tblGrid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세력 우호도 란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76768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 우호도를 종합하여 계산한 우호도 이다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</a:rPr>
                        <a:t>도방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</a:rPr>
                        <a:t>잔존 세력의 우호도는 계산에서 제외된다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1743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760127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세력 우호도 별 상태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4410898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-120 ~ -20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-21 ~ + 21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+20 ~ +120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0655313"/>
                  </a:ext>
                </a:extLst>
              </a:tr>
              <a:tr h="12970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우호 상태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1307181"/>
                  </a:ext>
                </a:extLst>
              </a:tr>
              <a:tr h="129708"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180747"/>
                  </a:ext>
                </a:extLst>
              </a:tr>
              <a:tr h="129708"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만파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계산식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843044"/>
                  </a:ext>
                </a:extLst>
              </a:tr>
              <a:tr h="129708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개방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개방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소림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무당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화산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종남 우호도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) / 5 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2.75+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0.5 +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* 1) / 5 </a:t>
                      </a: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</a:t>
                      </a:r>
                    </a:p>
                    <a:p>
                      <a:pPr algn="ctr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정파 우호도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–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 우호도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=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세력 우호도</a:t>
                      </a:r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endParaRPr lang="en-US" altLang="ko-KR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  <a:p>
                      <a:pPr algn="ctr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최소치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-120,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최대치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+120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13756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소림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89406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무당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2102980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화산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53805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곤륜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4879344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lt"/>
                        </a:rPr>
                        <a:t>종남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29381"/>
                  </a:ext>
                </a:extLst>
              </a:tr>
              <a:tr h="12970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  <a:latin typeface="+mj-lt"/>
                        </a:rPr>
                        <a:t>사파</a:t>
                      </a:r>
                      <a:endParaRPr lang="ko-KR" altLang="en-US" sz="1100" b="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2.75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078499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혈교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56016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하오문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0.5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062201"/>
                  </a:ext>
                </a:extLst>
              </a:tr>
              <a:tr h="129708">
                <a:tc vMerge="1">
                  <a:txBody>
                    <a:bodyPr/>
                    <a:lstStyle/>
                    <a:p>
                      <a:pPr algn="l"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1" indent="0" algn="ctr" latinLnBrk="1">
                        <a:buFontTx/>
                        <a:buNone/>
                      </a:pP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latin typeface="+mj-lt"/>
                        </a:rPr>
                        <a:t>일월신교</a:t>
                      </a:r>
                      <a:endParaRPr lang="ko-KR" altLang="en-US" sz="1100" b="0" kern="12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  <a:latin typeface="+mj-lt"/>
                        </a:rPr>
                        <a:t>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562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683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805547"/>
              </p:ext>
            </p:extLst>
          </p:nvPr>
        </p:nvGraphicFramePr>
        <p:xfrm>
          <a:off x="2136616" y="2194560"/>
          <a:ext cx="7915593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5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 우호 상태일 경우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마을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 상태일 경우 정파 세력 마을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및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에게 적대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적대 상태 플레이어를 발견할 경우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4879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적대 세력 마을에 침입하고 일정 시간이 지났을 경우 마을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수색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055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들은 플레이어를 찾아 마을을 돌아다닌다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06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수색 상태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플레이어를 발견할 경우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347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적대 상태의 플레이어에게 공격 받거나 가까이 다가갈 경우 플레이어를 공격한다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4223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가 일정 시간 이상 전투할 경우 동료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들을 다수 부른다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068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경계 상태의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플레이어와 대화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거래 등의 상호작용을 할 수 없다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8078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세력 우호도 </a:t>
            </a:r>
            <a:r>
              <a:rPr lang="en-US" altLang="ko-KR" dirty="0"/>
              <a:t>NPC </a:t>
            </a:r>
            <a:r>
              <a:rPr lang="ko-KR" altLang="en-US" dirty="0"/>
              <a:t>반응 규칙</a:t>
            </a:r>
          </a:p>
        </p:txBody>
      </p:sp>
    </p:spTree>
    <p:extLst>
      <p:ext uri="{BB962C8B-B14F-4D97-AF65-F5344CB8AC3E}">
        <p14:creationId xmlns:p14="http://schemas.microsoft.com/office/powerpoint/2010/main" val="726706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256538"/>
              </p:ext>
            </p:extLst>
          </p:nvPr>
        </p:nvGraphicFramePr>
        <p:xfrm>
          <a:off x="1611947" y="2743200"/>
          <a:ext cx="8968105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81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중립 상태의 플레이어는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양쪽 세력에 마을에 자유롭게 드나들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특수한 장비 아이템을 장착하는 것으로 세력 우호도를 조절하여 중립 상태가 될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일정 시간 동안 특정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0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으로 만드는 소비 아이템이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마교와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혈교는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활성화시 해당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문파의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우호도를 적대 세력에게 일정량 감출 수 있는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ON/OFF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형태의 패시브 스킬을 배울 수 있다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2220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정파나 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사파에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소속된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중립 상태의 플레이어의 공격을 받을 경우 일정시간 동안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53645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중립 상태 규칙</a:t>
            </a:r>
          </a:p>
        </p:txBody>
      </p:sp>
    </p:spTree>
    <p:extLst>
      <p:ext uri="{BB962C8B-B14F-4D97-AF65-F5344CB8AC3E}">
        <p14:creationId xmlns:p14="http://schemas.microsoft.com/office/powerpoint/2010/main" val="1050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663989"/>
              </p:ext>
            </p:extLst>
          </p:nvPr>
        </p:nvGraphicFramePr>
        <p:xfrm>
          <a:off x="2411253" y="2057400"/>
          <a:ext cx="7369493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6669">
                  <a:extLst>
                    <a:ext uri="{9D8B030D-6E8A-4147-A177-3AD203B41FA5}">
                      <a16:colId xmlns:a16="http://schemas.microsoft.com/office/drawing/2014/main" val="3443317618"/>
                    </a:ext>
                  </a:extLst>
                </a:gridCol>
                <a:gridCol w="6166315">
                  <a:extLst>
                    <a:ext uri="{9D8B030D-6E8A-4147-A177-3AD203B41FA5}">
                      <a16:colId xmlns:a16="http://schemas.microsoft.com/office/drawing/2014/main" val="3062687256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이란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?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70902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살해하거나 적대 세력의 마을에 침입할 경우 부여되는 벌금이다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153911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489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를 공격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 등의 죄를 저지를 경우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53645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 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473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죄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배율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계산식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288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{(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공격한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* 1 +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살해한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숫자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2.5} * (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 레벨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 * 500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골드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= 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2233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살해</a:t>
                      </a: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2.5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1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051883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NPC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는 정파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/</a:t>
                      </a:r>
                      <a:r>
                        <a:rPr lang="ko-KR" altLang="en-US" sz="12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사파</a:t>
                      </a: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세력 현상금이 부여되어 있는 플레이어에게 경계 상태가 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1527049"/>
                  </a:ext>
                </a:extLst>
              </a:tr>
              <a:tr h="0">
                <a:tc gridSpan="3"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세력 현상금을 벌금 납부 시설에 납부할 경우 현상금이 차감된다</a:t>
                      </a:r>
                      <a:r>
                        <a:rPr lang="en-US" altLang="ko-KR" sz="12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 anchor="ctr"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57593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정파</a:t>
            </a:r>
            <a:r>
              <a:rPr lang="en-US" altLang="ko-KR" dirty="0"/>
              <a:t>/</a:t>
            </a:r>
            <a:r>
              <a:rPr lang="ko-KR" altLang="en-US" dirty="0" err="1"/>
              <a:t>사파</a:t>
            </a:r>
            <a:r>
              <a:rPr lang="ko-KR" altLang="en-US" dirty="0"/>
              <a:t> 세력 현상금 규칙</a:t>
            </a:r>
          </a:p>
        </p:txBody>
      </p:sp>
    </p:spTree>
    <p:extLst>
      <p:ext uri="{BB962C8B-B14F-4D97-AF65-F5344CB8AC3E}">
        <p14:creationId xmlns:p14="http://schemas.microsoft.com/office/powerpoint/2010/main" val="727648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</TotalTime>
  <Pages>17</Pages>
  <Words>722</Words>
  <Characters>0</Characters>
  <Application>Microsoft Office PowerPoint</Application>
  <DocSecurity>0</DocSecurity>
  <PresentationFormat>와이드스크린</PresentationFormat>
  <Lines>0</Lines>
  <Paragraphs>127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세력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149</cp:revision>
  <dcterms:modified xsi:type="dcterms:W3CDTF">2024-01-29T10:49:27Z</dcterms:modified>
  <cp:version>9.103.97.45139</cp:version>
</cp:coreProperties>
</file>