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65" r:id="rId3"/>
    <p:sldId id="267" r:id="rId4"/>
    <p:sldId id="270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70" y="108"/>
      </p:cViewPr>
      <p:guideLst>
        <p:guide orient="horz" pos="2160"/>
        <p:guide orient="horz" pos="730"/>
        <p:guide pos="437"/>
        <p:guide pos="7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레벨 업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24595"/>
              </p:ext>
            </p:extLst>
          </p:nvPr>
        </p:nvGraphicFramePr>
        <p:xfrm>
          <a:off x="1416050" y="2093594"/>
          <a:ext cx="9359900" cy="2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레벨 업 시스템이란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에서 레벨은 경지라고 불리며 레벨 업에 경우 능력치가 소폭 상승하고 능력치들의 최대치 제한이 상승하게 되는 시스템을 의미한다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레벨은 장비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능력치 등 많은 컨텐츠에 관여하는 능력치로 레벨 업은 레벨을 상승시키는 유일한 방법이다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 업은 캐릭터를 성장시키는 가장 기본적인 방법이고 레벨 업을 하기위해서는 다양한 컨텐츠를 통하여 경험치를 얻어야 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플레이어들이 캐릭터를 육성하는 과정에서 다양한 컨텐츠를 플레이하고 게임에 시간을 투자하고 즐기게 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70CE81-6F2E-467D-98CD-CC7E50D25E3F}"/>
              </a:ext>
            </a:extLst>
          </p:cNvPr>
          <p:cNvGrpSpPr/>
          <p:nvPr/>
        </p:nvGrpSpPr>
        <p:grpSpPr>
          <a:xfrm>
            <a:off x="1966217" y="1201042"/>
            <a:ext cx="8092923" cy="977248"/>
            <a:chOff x="1038092" y="1385289"/>
            <a:chExt cx="8092923" cy="97724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EE84C0-5BAF-4CA2-ADC6-E283C9D7A5FC}"/>
                </a:ext>
              </a:extLst>
            </p:cNvPr>
            <p:cNvSpPr/>
            <p:nvPr/>
          </p:nvSpPr>
          <p:spPr>
            <a:xfrm>
              <a:off x="5520713" y="1694317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업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연출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81CE3A-6BA2-4636-B073-C0739362D629}"/>
                </a:ext>
              </a:extLst>
            </p:cNvPr>
            <p:cNvSpPr/>
            <p:nvPr/>
          </p:nvSpPr>
          <p:spPr>
            <a:xfrm>
              <a:off x="3387681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상승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10FD70-D803-484D-9E59-EAF0CBBD8CE1}"/>
                </a:ext>
              </a:extLst>
            </p:cNvPr>
            <p:cNvSpPr/>
            <p:nvPr/>
          </p:nvSpPr>
          <p:spPr>
            <a:xfrm>
              <a:off x="7648549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달성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보상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F83103AA-F3DD-4308-B7C0-79B6922152C1}"/>
                </a:ext>
              </a:extLst>
            </p:cNvPr>
            <p:cNvSpPr/>
            <p:nvPr/>
          </p:nvSpPr>
          <p:spPr>
            <a:xfrm>
              <a:off x="5001233" y="191124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모서리가 접힌 도형 7">
              <a:extLst>
                <a:ext uri="{FF2B5EF4-FFF2-40B4-BE49-F238E27FC236}">
                  <a16:creationId xmlns:a16="http://schemas.microsoft.com/office/drawing/2014/main" id="{6856F481-93CF-4ABF-9A83-5B12BD940AE6}"/>
                </a:ext>
              </a:extLst>
            </p:cNvPr>
            <p:cNvSpPr/>
            <p:nvPr/>
          </p:nvSpPr>
          <p:spPr>
            <a:xfrm>
              <a:off x="3012046" y="1385289"/>
              <a:ext cx="1207536" cy="497055"/>
            </a:xfrm>
            <a:prstGeom prst="foldedCorner">
              <a:avLst>
                <a:gd name="adj" fmla="val 3118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레벨 업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가능 판단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148687-0C68-4DFB-A8B4-C47A7CD73774}"/>
                </a:ext>
              </a:extLst>
            </p:cNvPr>
            <p:cNvSpPr/>
            <p:nvPr/>
          </p:nvSpPr>
          <p:spPr>
            <a:xfrm>
              <a:off x="1038092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경험치 획득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3EBB0FDD-F597-4393-952D-522F6D6BCB59}"/>
                </a:ext>
              </a:extLst>
            </p:cNvPr>
            <p:cNvSpPr/>
            <p:nvPr/>
          </p:nvSpPr>
          <p:spPr>
            <a:xfrm>
              <a:off x="2646448" y="1930909"/>
              <a:ext cx="610146" cy="16965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FC0EB02C-E53F-4FC5-8445-916A74AE0029}"/>
                </a:ext>
              </a:extLst>
            </p:cNvPr>
            <p:cNvSpPr/>
            <p:nvPr/>
          </p:nvSpPr>
          <p:spPr>
            <a:xfrm>
              <a:off x="7134265" y="193090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BE2D85B8-EB9B-4120-8606-C8DB8B4A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820"/>
              </p:ext>
            </p:extLst>
          </p:nvPr>
        </p:nvGraphicFramePr>
        <p:xfrm>
          <a:off x="2215038" y="3745096"/>
          <a:ext cx="7761923" cy="191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209380924"/>
                    </a:ext>
                  </a:extLst>
                </a:gridCol>
                <a:gridCol w="6502718">
                  <a:extLst>
                    <a:ext uri="{9D8B030D-6E8A-4147-A177-3AD203B41FA5}">
                      <a16:colId xmlns:a16="http://schemas.microsoft.com/office/drawing/2014/main" val="1086117814"/>
                    </a:ext>
                  </a:extLst>
                </a:gridCol>
              </a:tblGrid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 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아이템 등의 방법으로 경험치를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7237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업이 가능한 상황일때 경험치를 획득할 경우 레벨이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85374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레벨이 상승할 경우 단계별로 다른 연출이 나타난다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016463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달성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시 보상으로 능력치의 한계치와 능력치가 상승하고 해당 레벨에 컨텐츠가 해금된다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32952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A1DC234-AF9A-4453-935B-35B6687D7D5C}"/>
              </a:ext>
            </a:extLst>
          </p:cNvPr>
          <p:cNvGrpSpPr/>
          <p:nvPr/>
        </p:nvGrpSpPr>
        <p:grpSpPr>
          <a:xfrm>
            <a:off x="9169620" y="2056408"/>
            <a:ext cx="1628766" cy="787241"/>
            <a:chOff x="9075744" y="2175429"/>
            <a:chExt cx="1966791" cy="1141512"/>
          </a:xfrm>
        </p:grpSpPr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906A1B5E-CC58-4E0D-83FC-24F0C0D54BAF}"/>
                </a:ext>
              </a:extLst>
            </p:cNvPr>
            <p:cNvSpPr/>
            <p:nvPr/>
          </p:nvSpPr>
          <p:spPr>
            <a:xfrm>
              <a:off x="9075744" y="2175429"/>
              <a:ext cx="1966791" cy="114151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116808-F893-4797-9819-758707F74A81}"/>
                </a:ext>
              </a:extLst>
            </p:cNvPr>
            <p:cNvSpPr/>
            <p:nvPr/>
          </p:nvSpPr>
          <p:spPr>
            <a:xfrm>
              <a:off x="9159981" y="2276164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능력치 한계치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상승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BE5FB4-96DA-430C-8A88-A0E69E5F9356}"/>
                </a:ext>
              </a:extLst>
            </p:cNvPr>
            <p:cNvSpPr/>
            <p:nvPr/>
          </p:nvSpPr>
          <p:spPr>
            <a:xfrm>
              <a:off x="10374529" y="2276164"/>
              <a:ext cx="610936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능력치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상승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092965-9C38-4174-863D-8CB33211B7F2}"/>
                </a:ext>
              </a:extLst>
            </p:cNvPr>
            <p:cNvSpPr/>
            <p:nvPr/>
          </p:nvSpPr>
          <p:spPr>
            <a:xfrm>
              <a:off x="9159981" y="2761263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해당 레벨 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컨텐츠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해금</a:t>
              </a:r>
              <a:endParaRPr lang="ko-KR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경험치 획득 규칙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08F6D36-016B-4797-BF7B-0448D41F8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57315"/>
              </p:ext>
            </p:extLst>
          </p:nvPr>
        </p:nvGraphicFramePr>
        <p:xfrm>
          <a:off x="1810116" y="3702342"/>
          <a:ext cx="8571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14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  <a:gridCol w="6461253">
                  <a:extLst>
                    <a:ext uri="{9D8B030D-6E8A-4147-A177-3AD203B41FA5}">
                      <a16:colId xmlns:a16="http://schemas.microsoft.com/office/drawing/2014/main" val="18733922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공격으로 대상을 처치 했을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던전을 클리어하고 보상 수령을 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94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완료 보상으로 경험치를 받을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4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아이템을 사용할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78519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CB5C1893-F152-42CE-9C56-DC3F111B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26887"/>
              </p:ext>
            </p:extLst>
          </p:nvPr>
        </p:nvGraphicFramePr>
        <p:xfrm>
          <a:off x="1810116" y="1980134"/>
          <a:ext cx="8571767" cy="1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767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</a:tblGrid>
              <a:tr h="203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공통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814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상태가 생존 상태일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레벨이 최대치가 아닐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2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가능 판단 및 레벨 상승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DE51101-16CE-4C9C-89E0-CB73C2C2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36763"/>
              </p:ext>
            </p:extLst>
          </p:nvPr>
        </p:nvGraphicFramePr>
        <p:xfrm>
          <a:off x="5512435" y="1295400"/>
          <a:ext cx="59842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30">
                  <a:extLst>
                    <a:ext uri="{9D8B030D-6E8A-4147-A177-3AD203B41FA5}">
                      <a16:colId xmlns:a16="http://schemas.microsoft.com/office/drawing/2014/main" val="713378066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3020504956"/>
                    </a:ext>
                  </a:extLst>
                </a:gridCol>
                <a:gridCol w="4407217">
                  <a:extLst>
                    <a:ext uri="{9D8B030D-6E8A-4147-A177-3AD203B41FA5}">
                      <a16:colId xmlns:a16="http://schemas.microsoft.com/office/drawing/2014/main" val="11782834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30580"/>
                  </a:ext>
                </a:extLst>
              </a:tr>
              <a:tr h="284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1~4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경험치를 획득하여 필요 경험치를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75940"/>
                  </a:ext>
                </a:extLst>
              </a:tr>
              <a:tr h="468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경지에 최대 레벨에 도달했을 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모든 능력치가 성장 한계치에 도달한 상태에서 경험치를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획득하여 필요 경험치를 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성장 한계치에 도달 하지 않을 경우 경험치가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99.99%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멈춘다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2492"/>
                  </a:ext>
                </a:extLst>
              </a:tr>
              <a:tr h="2342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경험치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보유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 경험치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866621"/>
                  </a:ext>
                </a:extLst>
              </a:tr>
              <a:tr h="234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후 잔여 경험치 만큼 경험치가 상승한다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147658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43ADAD4-2953-45F5-B33C-63DDD3A18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78631"/>
              </p:ext>
            </p:extLst>
          </p:nvPr>
        </p:nvGraphicFramePr>
        <p:xfrm>
          <a:off x="5512434" y="3527094"/>
          <a:ext cx="2031365" cy="303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780">
                  <a:extLst>
                    <a:ext uri="{9D8B030D-6E8A-4147-A177-3AD203B41FA5}">
                      <a16:colId xmlns:a16="http://schemas.microsoft.com/office/drawing/2014/main" val="4288635096"/>
                    </a:ext>
                  </a:extLst>
                </a:gridCol>
                <a:gridCol w="1387585">
                  <a:extLst>
                    <a:ext uri="{9D8B030D-6E8A-4147-A177-3AD203B41FA5}">
                      <a16:colId xmlns:a16="http://schemas.microsoft.com/office/drawing/2014/main" val="3568836691"/>
                    </a:ext>
                  </a:extLst>
                </a:gridCol>
              </a:tblGrid>
              <a:tr h="3039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경지별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레벨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8317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174487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53615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11~20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52549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44419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31~50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56797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51~60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503031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72060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현경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33952"/>
                  </a:ext>
                </a:extLst>
              </a:tr>
              <a:tr h="30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2562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30E809A-F568-4AB2-BEA4-55BFEFAB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24459"/>
              </p:ext>
            </p:extLst>
          </p:nvPr>
        </p:nvGraphicFramePr>
        <p:xfrm>
          <a:off x="7627303" y="3527095"/>
          <a:ext cx="386937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17">
                  <a:extLst>
                    <a:ext uri="{9D8B030D-6E8A-4147-A177-3AD203B41FA5}">
                      <a16:colId xmlns:a16="http://schemas.microsoft.com/office/drawing/2014/main" val="4288635096"/>
                    </a:ext>
                  </a:extLst>
                </a:gridCol>
                <a:gridCol w="3157855">
                  <a:extLst>
                    <a:ext uri="{9D8B030D-6E8A-4147-A177-3AD203B41FA5}">
                      <a16:colId xmlns:a16="http://schemas.microsoft.com/office/drawing/2014/main" val="35688366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필요 경험치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소수점 둘째자리에서 반올림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경험치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174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53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54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3~40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5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7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42~50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3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52~60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890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62~80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282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2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82~100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52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레벨 달성까지 획득한 경험치의 총합에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5681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6CAFAA2-29A9-4E1C-91FC-C814E3645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9" y="1295400"/>
            <a:ext cx="3319441" cy="50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CCBFFAD8-7909-4DAF-BFF1-EE85182C5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64912"/>
              </p:ext>
            </p:extLst>
          </p:nvPr>
        </p:nvGraphicFramePr>
        <p:xfrm>
          <a:off x="2032000" y="1328701"/>
          <a:ext cx="8128000" cy="254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85305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15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446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2478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5238015"/>
                    </a:ext>
                  </a:extLst>
                </a:gridCol>
              </a:tblGrid>
              <a:tr h="22341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55304"/>
                  </a:ext>
                </a:extLst>
              </a:tr>
              <a:tr h="31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26482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연출</a:t>
            </a:r>
            <a:endParaRPr lang="en-US" altLang="ko-KR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E43D80D-529E-4EF9-B649-656BBD2C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05494"/>
              </p:ext>
            </p:extLst>
          </p:nvPr>
        </p:nvGraphicFramePr>
        <p:xfrm>
          <a:off x="2032000" y="4046045"/>
          <a:ext cx="81279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29">
                  <a:extLst>
                    <a:ext uri="{9D8B030D-6E8A-4147-A177-3AD203B41FA5}">
                      <a16:colId xmlns:a16="http://schemas.microsoft.com/office/drawing/2014/main" val="3443498095"/>
                    </a:ext>
                  </a:extLst>
                </a:gridCol>
                <a:gridCol w="831229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6465541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상승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상승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1~10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사라진다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7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11~20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사라진다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41~60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퍼져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모이더니 기와 함께 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세찬 바람이 몸을 휘감더니 기와 함께 터져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강한 바람이 몸을 감싸다가 일순간에 고요해 지고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기운이 흘러나온다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0F802F6-14B8-45BE-BDA6-766D3675449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5386" y="1528057"/>
            <a:ext cx="108000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6A6AFB-9919-4A41-A8B8-F4B77D8F33C5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93" y="1528057"/>
            <a:ext cx="1080000" cy="18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CF72F9-20CF-46EE-B3D3-92018C5EA9BA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86" y="1528057"/>
            <a:ext cx="108000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D854A3-3425-4679-8A5E-C274EE880A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000" y="1528057"/>
            <a:ext cx="108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D53CC3-7999-4534-B719-B232BAF096C5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3" y="1528057"/>
            <a:ext cx="10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9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달성 보상</a:t>
            </a:r>
            <a:endParaRPr lang="en-US" altLang="ko-KR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C9B1E39-5445-4A05-9568-C4D9FB97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81713"/>
              </p:ext>
            </p:extLst>
          </p:nvPr>
        </p:nvGraphicFramePr>
        <p:xfrm>
          <a:off x="1819846" y="1158875"/>
          <a:ext cx="855230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021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1053021">
                  <a:extLst>
                    <a:ext uri="{9D8B030D-6E8A-4147-A177-3AD203B41FA5}">
                      <a16:colId xmlns:a16="http://schemas.microsoft.com/office/drawing/2014/main" val="587803920"/>
                    </a:ext>
                  </a:extLst>
                </a:gridCol>
                <a:gridCol w="1568785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739911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568785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568785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경지 별 기본 능력치 한계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11~20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31~50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51~60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774294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81DEED6-E20A-4B96-9839-7BBD37013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71042"/>
              </p:ext>
            </p:extLst>
          </p:nvPr>
        </p:nvGraphicFramePr>
        <p:xfrm>
          <a:off x="1819847" y="4307888"/>
          <a:ext cx="8552307" cy="2106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63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1781111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781111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781111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781111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31347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경지 상승 추가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1→2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2→3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3→4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4→5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5→6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6→7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7→8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8D41927-F069-4444-8D83-F9F6EA68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80371"/>
              </p:ext>
            </p:extLst>
          </p:nvPr>
        </p:nvGraphicFramePr>
        <p:xfrm>
          <a:off x="1819847" y="3746841"/>
          <a:ext cx="855231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5">
                  <a:extLst>
                    <a:ext uri="{9D8B030D-6E8A-4147-A177-3AD203B41FA5}">
                      <a16:colId xmlns:a16="http://schemas.microsoft.com/office/drawing/2014/main" val="3384120097"/>
                    </a:ext>
                  </a:extLst>
                </a:gridCol>
                <a:gridCol w="1425385">
                  <a:extLst>
                    <a:ext uri="{9D8B030D-6E8A-4147-A177-3AD203B41FA5}">
                      <a16:colId xmlns:a16="http://schemas.microsoft.com/office/drawing/2014/main" val="3014854846"/>
                    </a:ext>
                  </a:extLst>
                </a:gridCol>
                <a:gridCol w="1425385">
                  <a:extLst>
                    <a:ext uri="{9D8B030D-6E8A-4147-A177-3AD203B41FA5}">
                      <a16:colId xmlns:a16="http://schemas.microsoft.com/office/drawing/2014/main" val="3489451506"/>
                    </a:ext>
                  </a:extLst>
                </a:gridCol>
                <a:gridCol w="1425385">
                  <a:extLst>
                    <a:ext uri="{9D8B030D-6E8A-4147-A177-3AD203B41FA5}">
                      <a16:colId xmlns:a16="http://schemas.microsoft.com/office/drawing/2014/main" val="3859464365"/>
                    </a:ext>
                  </a:extLst>
                </a:gridCol>
                <a:gridCol w="1425385">
                  <a:extLst>
                    <a:ext uri="{9D8B030D-6E8A-4147-A177-3AD203B41FA5}">
                      <a16:colId xmlns:a16="http://schemas.microsoft.com/office/drawing/2014/main" val="3846121920"/>
                    </a:ext>
                  </a:extLst>
                </a:gridCol>
                <a:gridCol w="1425385">
                  <a:extLst>
                    <a:ext uri="{9D8B030D-6E8A-4147-A177-3AD203B41FA5}">
                      <a16:colId xmlns:a16="http://schemas.microsoft.com/office/drawing/2014/main" val="132691769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당 상승 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17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21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4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Pages>36</Pages>
  <Words>609</Words>
  <Characters>0</Characters>
  <Application>Microsoft Office PowerPoint</Application>
  <DocSecurity>0</DocSecurity>
  <PresentationFormat>와이드스크린</PresentationFormat>
  <Lines>0</Lines>
  <Paragraphs>245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레벨 업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201</cp:revision>
  <dcterms:modified xsi:type="dcterms:W3CDTF">2023-12-28T10:41:36Z</dcterms:modified>
  <cp:version>9.103.97.45139</cp:version>
</cp:coreProperties>
</file>