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0" r:id="rId1"/>
  </p:sldMasterIdLst>
  <p:notesMasterIdLst>
    <p:notesMasterId r:id="rId9"/>
  </p:notesMasterIdLst>
  <p:handoutMasterIdLst>
    <p:handoutMasterId r:id="rId10"/>
  </p:handoutMasterIdLst>
  <p:sldIdLst>
    <p:sldId id="256" r:id="rId2"/>
    <p:sldId id="387" r:id="rId3"/>
    <p:sldId id="386" r:id="rId4"/>
    <p:sldId id="389" r:id="rId5"/>
    <p:sldId id="391" r:id="rId6"/>
    <p:sldId id="392" r:id="rId7"/>
    <p:sldId id="39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pos="3840" userDrawn="1">
          <p15:clr>
            <a:srgbClr val="A4A3A4"/>
          </p15:clr>
        </p15:guide>
        <p15:guide id="1" orient="horz" pos="2364" userDrawn="1">
          <p15:clr>
            <a:srgbClr val="A4A3A4"/>
          </p15:clr>
        </p15:guide>
        <p15:guide id="2" orient="horz" pos="640" userDrawn="1">
          <p15:clr>
            <a:srgbClr val="A4A3A4"/>
          </p15:clr>
        </p15:guide>
        <p15:guide id="3" orient="horz" pos="4088" userDrawn="1">
          <p15:clr>
            <a:srgbClr val="A4A3A4"/>
          </p15:clr>
        </p15:guide>
        <p15:guide id="4" pos="211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orient="horz" pos="232" userDrawn="1">
          <p15:clr>
            <a:srgbClr val="A4A3A4"/>
          </p15:clr>
        </p15:guide>
        <p15:guide id="7" orient="horz" pos="799" userDrawn="1">
          <p15:clr>
            <a:srgbClr val="A4A3A4"/>
          </p15:clr>
        </p15:guide>
        <p15:guide id="8" pos="438" userDrawn="1">
          <p15:clr>
            <a:srgbClr val="A4A3A4"/>
          </p15:clr>
        </p15:guide>
        <p15:guide id="9" pos="7242" userDrawn="1">
          <p15:clr>
            <a:srgbClr val="A4A3A4"/>
          </p15:clr>
        </p15:guide>
        <p15:guide id="10" orient="horz" pos="39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pos="3825">
          <p15:clr>
            <a:srgbClr val="A4A3A4"/>
          </p15:clr>
        </p15:guide>
        <p15:guide id="2" orient="horz" pos="2150">
          <p15:clr>
            <a:srgbClr val="A4A3A4"/>
          </p15:clr>
        </p15:guide>
        <p15:guide id="3" orient="horz" pos="907">
          <p15:clr>
            <a:srgbClr val="A4A3A4"/>
          </p15:clr>
        </p15:guide>
        <p15:guide id="4" orient="horz" pos="3988">
          <p15:clr>
            <a:srgbClr val="A4A3A4"/>
          </p15:clr>
        </p15:guide>
        <p15:guide id="5" pos="209">
          <p15:clr>
            <a:srgbClr val="A4A3A4"/>
          </p15:clr>
        </p15:guide>
        <p15:guide id="6" pos="7445">
          <p15:clr>
            <a:srgbClr val="A4A3A4"/>
          </p15:clr>
        </p15:guide>
        <p15:guide id="7" orient="horz" pos="11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A6A6A6"/>
    <a:srgbClr val="FF8585"/>
    <a:srgbClr val="7F7F7F"/>
    <a:srgbClr val="2F5597"/>
    <a:srgbClr val="C55A11"/>
    <a:srgbClr val="F8CBAD"/>
    <a:srgbClr val="BDD7EE"/>
    <a:srgbClr val="7C7C7C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6279" autoAdjust="0"/>
  </p:normalViewPr>
  <p:slideViewPr>
    <p:cSldViewPr snapToGrid="0" snapToObjects="1" showGuides="1">
      <p:cViewPr varScale="1">
        <p:scale>
          <a:sx n="113" d="100"/>
          <a:sy n="113" d="100"/>
        </p:scale>
        <p:origin x="672" y="96"/>
      </p:cViewPr>
      <p:guideLst>
        <p:guide pos="3840"/>
        <p:guide orient="horz" pos="2364"/>
        <p:guide orient="horz" pos="640"/>
        <p:guide orient="horz" pos="4088"/>
        <p:guide pos="211"/>
        <p:guide pos="7469"/>
        <p:guide orient="horz" pos="232"/>
        <p:guide orient="horz" pos="799"/>
        <p:guide pos="438"/>
        <p:guide pos="7242"/>
        <p:guide orient="horz" pos="392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9" d="100"/>
          <a:sy n="79" d="100"/>
        </p:scale>
        <p:origin x="2550" y="102"/>
      </p:cViewPr>
      <p:guideLst>
        <p:guide pos="3825"/>
        <p:guide orient="horz" pos="2150"/>
        <p:guide orient="horz" pos="907"/>
        <p:guide orient="horz" pos="3988"/>
        <p:guide pos="209"/>
        <p:guide pos="7445"/>
        <p:guide orient="horz" pos="1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22/01/2025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p:hf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22/01/2025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  <p:hf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22/01/2025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  <p:hf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22/01/2025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22/01/2025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p:hf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22/01/2025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p:hf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22/01/2025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  <p:hf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22/01/2025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p:hf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22/01/2025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p:hf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22/01/2025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  <p:hf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22/01/2025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  <p:hf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22/01/2025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6" r:id="rId1"/>
    <p:sldLayoutId id="2147484347" r:id="rId2"/>
    <p:sldLayoutId id="2147484348" r:id="rId3"/>
    <p:sldLayoutId id="2147484349" r:id="rId4"/>
    <p:sldLayoutId id="2147484350" r:id="rId5"/>
    <p:sldLayoutId id="2147484351" r:id="rId6"/>
    <p:sldLayoutId id="2147484352" r:id="rId7"/>
    <p:sldLayoutId id="2147484353" r:id="rId8"/>
    <p:sldLayoutId id="2147484354" r:id="rId9"/>
    <p:sldLayoutId id="2147484355" r:id="rId10"/>
    <p:sldLayoutId id="214748435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dirty="0"/>
              <a:t>Limbus Company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sz="4000" dirty="0"/>
              <a:t>합 시스템 역 기획서</a:t>
            </a:r>
            <a:endParaRPr lang="ko-KR" altLang="en-US" dirty="0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25E94-DE2B-F82D-53EA-0AD8E37F7A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합 시스템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B55BA1-AC58-80B6-E254-9B6FA0DD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16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합 시스템 </a:t>
            </a:r>
            <a:r>
              <a:rPr lang="en-US" altLang="ko-KR" sz="3200" dirty="0"/>
              <a:t>–</a:t>
            </a:r>
            <a:r>
              <a:rPr lang="en-US" altLang="ko-KR" sz="2400" dirty="0"/>
              <a:t> </a:t>
            </a:r>
            <a:r>
              <a:rPr lang="ko-KR" altLang="en-US" sz="2400" dirty="0"/>
              <a:t>개요</a:t>
            </a:r>
            <a:endParaRPr lang="en-US" altLang="ko-KR" sz="2400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A249B9B-DB69-4674-B4B3-BD2D9E0E6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976789"/>
              </p:ext>
            </p:extLst>
          </p:nvPr>
        </p:nvGraphicFramePr>
        <p:xfrm>
          <a:off x="1345087" y="1266825"/>
          <a:ext cx="9501823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1823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합 시스템이란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‘Limbus Company’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이라고 하는 턴제 게임에서 적의 공격을 저지하는 시스템이다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188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합 시스템의 기본은 적이 사용하는 스킬을 자신의 스킬로 막아내는 것이며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합을 하는 과정에서 특수한 상황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대상 변경 불가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광역 대상 스킬 등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제외한 대부분의 상황에서 상대의 스킬 사용 대상을 강제로 변경하고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합 승리 시에는 상대의 스킬을 취소 시킬 수도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플레이어들은 합 시스템을 최대한 활용하여 전투에서 방생하는 손해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피해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를 최소화하고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목표를 달성하는 것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전투의 승리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을 목표로 하게 된다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294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614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u="none" dirty="0">
                          <a:solidFill>
                            <a:schemeClr val="tx1"/>
                          </a:solidFill>
                        </a:rPr>
                        <a:t>기획 의도</a:t>
                      </a:r>
                      <a:endParaRPr lang="en-US" altLang="ko-KR" sz="14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9551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2096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385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합 시스템 </a:t>
            </a:r>
            <a:r>
              <a:rPr lang="en-US" altLang="ko-KR" sz="3200" dirty="0"/>
              <a:t>–</a:t>
            </a:r>
            <a:r>
              <a:rPr lang="en-US" altLang="ko-KR" sz="2400" dirty="0"/>
              <a:t> </a:t>
            </a:r>
            <a:r>
              <a:rPr lang="ko-KR" altLang="en-US" sz="2400" dirty="0"/>
              <a:t>규칙 및 상세 설명</a:t>
            </a:r>
            <a:endParaRPr lang="en-US" altLang="ko-KR" sz="24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A2C91B7-E40B-48F3-BCCA-CD5820568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179272"/>
              </p:ext>
            </p:extLst>
          </p:nvPr>
        </p:nvGraphicFramePr>
        <p:xfrm>
          <a:off x="2175244" y="1268413"/>
          <a:ext cx="627951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430">
                  <a:extLst>
                    <a:ext uri="{9D8B030D-6E8A-4147-A177-3AD203B41FA5}">
                      <a16:colId xmlns:a16="http://schemas.microsoft.com/office/drawing/2014/main" val="2079569908"/>
                    </a:ext>
                  </a:extLst>
                </a:gridCol>
                <a:gridCol w="541655">
                  <a:extLst>
                    <a:ext uri="{9D8B030D-6E8A-4147-A177-3AD203B41FA5}">
                      <a16:colId xmlns:a16="http://schemas.microsoft.com/office/drawing/2014/main" val="766656903"/>
                    </a:ext>
                  </a:extLst>
                </a:gridCol>
                <a:gridCol w="4837430">
                  <a:extLst>
                    <a:ext uri="{9D8B030D-6E8A-4147-A177-3AD203B41FA5}">
                      <a16:colId xmlns:a16="http://schemas.microsoft.com/office/drawing/2014/main" val="1841855998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합 시도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필요 조건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방어자가 공격자의 스킬 타겟일 경우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공격자가 광역 스킬 사용시 방어자가 메인 타겟일 경우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공격자의 스킬이 타겟 변경 가능할 때 속도가 방어자보다 낮을 경우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7301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스킬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공격자의 스킬이 합 불가 스킬이 아닌 경우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방어자의 스킬이 일반 공격 스킬인 경우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방어자의 스킬이 각성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E.G.O.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스킬인 경우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방어자의 스킬이 특수 수비 스킬인 경우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441806"/>
                  </a:ext>
                </a:extLst>
              </a:tr>
            </a:tbl>
          </a:graphicData>
        </a:graphic>
      </p:graphicFrame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0AF10DA7-4FF7-4B87-B1FA-E99232C88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991233"/>
              </p:ext>
            </p:extLst>
          </p:nvPr>
        </p:nvGraphicFramePr>
        <p:xfrm>
          <a:off x="2327644" y="2884170"/>
          <a:ext cx="637159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030">
                  <a:extLst>
                    <a:ext uri="{9D8B030D-6E8A-4147-A177-3AD203B41FA5}">
                      <a16:colId xmlns:a16="http://schemas.microsoft.com/office/drawing/2014/main" val="2079569908"/>
                    </a:ext>
                  </a:extLst>
                </a:gridCol>
                <a:gridCol w="954405">
                  <a:extLst>
                    <a:ext uri="{9D8B030D-6E8A-4147-A177-3AD203B41FA5}">
                      <a16:colId xmlns:a16="http://schemas.microsoft.com/office/drawing/2014/main" val="766656903"/>
                    </a:ext>
                  </a:extLst>
                </a:gridCol>
                <a:gridCol w="4669155">
                  <a:extLst>
                    <a:ext uri="{9D8B030D-6E8A-4147-A177-3AD203B41FA5}">
                      <a16:colId xmlns:a16="http://schemas.microsoft.com/office/drawing/2014/main" val="1841855998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합 진행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합 시작 시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공격자의 스킬 타겟을 방어자로 변경한다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공격자와 방어자 양측이 행동 가능할 경우 합을 진행한다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7301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합 진행 중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규칙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공격자와 방어자는 코인 시스템으로 스킬 위력을 계산한다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양측의 스킬 위력을 비교하고 합 횟수가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증가한다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양측의 스킬 위력이 다를 경우 낮은 측의 코인을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파괴한다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합 종료 조건이 만족될 때까지 합을 반복한다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200393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합 종료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조건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양측 중 코인이 모두 파괴된 측이 발생할 경우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양측 중 행동 불능인 측이 발생할 경우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963401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87D354A-29BA-4F82-8B37-A05C09271263}"/>
              </a:ext>
            </a:extLst>
          </p:cNvPr>
          <p:cNvSpPr txBox="1"/>
          <p:nvPr/>
        </p:nvSpPr>
        <p:spPr>
          <a:xfrm>
            <a:off x="1480978" y="582218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코인 시스템 </a:t>
            </a:r>
            <a:r>
              <a:rPr lang="en-US" altLang="ko-KR" sz="1000" dirty="0"/>
              <a:t>: Limbus Company</a:t>
            </a:r>
            <a:r>
              <a:rPr lang="ko-KR" altLang="en-US" sz="1000" dirty="0"/>
              <a:t>의 모든 스킬은 코인을 가지고 있으며</a:t>
            </a:r>
            <a:r>
              <a:rPr lang="en-US" altLang="ko-KR" sz="1000" dirty="0"/>
              <a:t>, </a:t>
            </a:r>
            <a:r>
              <a:rPr lang="ko-KR" altLang="en-US" sz="1000" dirty="0"/>
              <a:t>스킬 진행 시 코인 토스를 진행하고</a:t>
            </a:r>
            <a:r>
              <a:rPr lang="en-US" altLang="ko-KR" sz="1000" dirty="0"/>
              <a:t>, </a:t>
            </a:r>
            <a:r>
              <a:rPr lang="ko-KR" altLang="en-US" sz="1000" dirty="0"/>
              <a:t>코인 토스의 결과에 따라서 스킬 효과를 적용한다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[</a:t>
            </a:r>
            <a:r>
              <a:rPr lang="ko-KR" altLang="en-US" sz="1000" dirty="0"/>
              <a:t>코인 토스 시 앞면이 나올 확률 </a:t>
            </a:r>
            <a:r>
              <a:rPr lang="en-US" altLang="ko-KR" sz="1000" dirty="0"/>
              <a:t>: </a:t>
            </a:r>
            <a:r>
              <a:rPr lang="ko-KR" altLang="en-US" sz="1000" dirty="0"/>
              <a:t>기본 </a:t>
            </a:r>
            <a:r>
              <a:rPr lang="en-US" altLang="ko-KR" sz="1000" dirty="0"/>
              <a:t>50% + </a:t>
            </a:r>
            <a:r>
              <a:rPr lang="ko-KR" altLang="en-US" sz="1000" dirty="0"/>
              <a:t>스킬 사용자의 정신력 </a:t>
            </a:r>
            <a:r>
              <a:rPr lang="en-US" altLang="ko-KR" sz="1000" dirty="0"/>
              <a:t>(-45 ~ +45, </a:t>
            </a:r>
            <a:r>
              <a:rPr lang="ko-KR" altLang="en-US" sz="1000" dirty="0"/>
              <a:t>정신력을 가지지 않을 경우 </a:t>
            </a:r>
            <a:r>
              <a:rPr lang="en-US" altLang="ko-KR" sz="1000" dirty="0"/>
              <a:t>0</a:t>
            </a:r>
            <a:r>
              <a:rPr lang="ko-KR" altLang="en-US" sz="1000" dirty="0"/>
              <a:t>으로 계산한다</a:t>
            </a:r>
            <a:r>
              <a:rPr lang="en-US" altLang="ko-KR" sz="1000" dirty="0"/>
              <a:t>.)]</a:t>
            </a:r>
          </a:p>
        </p:txBody>
      </p:sp>
    </p:spTree>
    <p:extLst>
      <p:ext uri="{BB962C8B-B14F-4D97-AF65-F5344CB8AC3E}">
        <p14:creationId xmlns:p14="http://schemas.microsoft.com/office/powerpoint/2010/main" val="36168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합 시스템 </a:t>
            </a:r>
            <a:r>
              <a:rPr lang="en-US" altLang="ko-KR" sz="3200" dirty="0"/>
              <a:t>–</a:t>
            </a:r>
            <a:r>
              <a:rPr lang="en-US" altLang="ko-KR" sz="2400" dirty="0"/>
              <a:t> </a:t>
            </a:r>
            <a:r>
              <a:rPr lang="ko-KR" altLang="en-US" sz="2400" dirty="0"/>
              <a:t>스킬 타겟 선택 차트</a:t>
            </a:r>
            <a:endParaRPr lang="en-US" altLang="ko-KR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EE6006-2860-4F5F-A575-C6307788A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778" y="1268413"/>
            <a:ext cx="5298443" cy="496887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4B1CB45-E4ED-443A-AFF9-9146DBAF87DA}"/>
              </a:ext>
            </a:extLst>
          </p:cNvPr>
          <p:cNvSpPr/>
          <p:nvPr/>
        </p:nvSpPr>
        <p:spPr>
          <a:xfrm>
            <a:off x="4936069" y="2335866"/>
            <a:ext cx="770466" cy="289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드랍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3FDC94-E68A-4F84-A8B9-A1F9471B2655}"/>
              </a:ext>
            </a:extLst>
          </p:cNvPr>
          <p:cNvSpPr/>
          <p:nvPr/>
        </p:nvSpPr>
        <p:spPr>
          <a:xfrm>
            <a:off x="4148670" y="3267201"/>
            <a:ext cx="3335864" cy="1930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7389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합 시스템 </a:t>
            </a:r>
            <a:r>
              <a:rPr lang="en-US" altLang="ko-KR" sz="3200" dirty="0"/>
              <a:t>–</a:t>
            </a:r>
            <a:r>
              <a:rPr lang="en-US" altLang="ko-KR" sz="2400" dirty="0"/>
              <a:t> </a:t>
            </a:r>
            <a:r>
              <a:rPr lang="ko-KR" altLang="en-US" sz="2400" dirty="0"/>
              <a:t>합 진행 차트</a:t>
            </a:r>
            <a:endParaRPr lang="en-US" altLang="ko-KR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260828-11D7-404F-9F7A-0E734AD59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632" y="1268413"/>
            <a:ext cx="7372735" cy="496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8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합 시스템 </a:t>
            </a:r>
            <a:r>
              <a:rPr lang="en-US" altLang="ko-KR" sz="3200" dirty="0"/>
              <a:t>–</a:t>
            </a:r>
            <a:r>
              <a:rPr lang="en-US" altLang="ko-KR" sz="2400" dirty="0"/>
              <a:t> </a:t>
            </a:r>
            <a:r>
              <a:rPr lang="ko-KR" altLang="en-US" sz="2400" dirty="0"/>
              <a:t>장점 및 단점</a:t>
            </a:r>
            <a:endParaRPr lang="en-US" altLang="ko-KR" sz="2400" dirty="0"/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B389DBEA-4751-40B9-9099-1A06F48BE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459388"/>
              </p:ext>
            </p:extLst>
          </p:nvPr>
        </p:nvGraphicFramePr>
        <p:xfrm>
          <a:off x="1480978" y="1268413"/>
          <a:ext cx="9230043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0043">
                  <a:extLst>
                    <a:ext uri="{9D8B030D-6E8A-4147-A177-3AD203B41FA5}">
                      <a16:colId xmlns:a16="http://schemas.microsoft.com/office/drawing/2014/main" val="18418559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장점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086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단조로운 턴제 전투의 개선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555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자신과 상대의 턴이 반복되는 턴제 게임의 특징상 서로의 행동에 적극적으로 대응할 수 없기 때문에 전투가 단조로워진다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하지만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Limbus Company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의 합 시스템은 턴제 전투를 실시간 전투가 같이 상대의 행동에 대응 및 반응하는 능동적인 전투가 될 수 있게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7301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전략의 다양성 증가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441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합 시스템은 단순하게 설명하면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적의 공격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대상을 변경하고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행동을 저지하는 시스템이다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하지만 해당 시스템과 다른 시스템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속도 시스템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흐트러짐 시스템 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을 활용할 경우 전략의 숫자가 다양해 진다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Ex)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중요도가 높은 수감자에게 향하는 공격 대상을 중요도가 낮거나 방어에 특화된 수감자에게 변경하기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속도가 높을 순서대로 행동하는 속도 시스템과 합 시스템을 활용하여 제일 느리게 합을 할 수 있는 수감자로 합을 하고 먼저 움직일 수 있는 수감자로 일반적인 공격하기 등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563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816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단점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734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복잡하고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이해하기 시스템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795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0376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파악하기 힘들고 난잡한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UI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028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372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정확하지 않은 합 승률 표기 시스템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1907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20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8898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7708</TotalTime>
  <Pages>7</Pages>
  <Words>482</Words>
  <Characters>0</Characters>
  <Application>Microsoft Office PowerPoint</Application>
  <DocSecurity>0</DocSecurity>
  <PresentationFormat>와이드스크린</PresentationFormat>
  <Lines>0</Lines>
  <Paragraphs>62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Limbus Company  합 시스템 역 기획서</vt:lpstr>
      <vt:lpstr>합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yjk0401</dc:creator>
  <cp:lastModifiedBy>User</cp:lastModifiedBy>
  <cp:revision>4614</cp:revision>
  <dcterms:modified xsi:type="dcterms:W3CDTF">2025-01-22T10:48:31Z</dcterms:modified>
  <cp:version>9.103.97.45139</cp:version>
</cp:coreProperties>
</file>