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0" r:id="rId1"/>
  </p:sldMasterIdLst>
  <p:notesMasterIdLst>
    <p:notesMasterId r:id="rId8"/>
  </p:notesMasterIdLst>
  <p:handoutMasterIdLst>
    <p:handoutMasterId r:id="rId9"/>
  </p:handoutMasterIdLst>
  <p:sldIdLst>
    <p:sldId id="256" r:id="rId2"/>
    <p:sldId id="387" r:id="rId3"/>
    <p:sldId id="386" r:id="rId4"/>
    <p:sldId id="389" r:id="rId5"/>
    <p:sldId id="391" r:id="rId6"/>
    <p:sldId id="39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pos="3840" userDrawn="1">
          <p15:clr>
            <a:srgbClr val="A4A3A4"/>
          </p15:clr>
        </p15:guide>
        <p15:guide id="1" orient="horz" pos="2364" userDrawn="1">
          <p15:clr>
            <a:srgbClr val="A4A3A4"/>
          </p15:clr>
        </p15:guide>
        <p15:guide id="2" orient="horz" pos="640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32" userDrawn="1">
          <p15:clr>
            <a:srgbClr val="A4A3A4"/>
          </p15:clr>
        </p15:guide>
        <p15:guide id="7" orient="horz" pos="799" userDrawn="1">
          <p15:clr>
            <a:srgbClr val="A4A3A4"/>
          </p15:clr>
        </p15:guide>
        <p15:guide id="8" pos="438" userDrawn="1">
          <p15:clr>
            <a:srgbClr val="A4A3A4"/>
          </p15:clr>
        </p15:guide>
        <p15:guide id="9" pos="7242" userDrawn="1">
          <p15:clr>
            <a:srgbClr val="A4A3A4"/>
          </p15:clr>
        </p15:guide>
        <p15:guide id="10" orient="horz" pos="39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3825">
          <p15:clr>
            <a:srgbClr val="A4A3A4"/>
          </p15:clr>
        </p15:guide>
        <p15:guide id="2" orient="horz" pos="2150">
          <p15:clr>
            <a:srgbClr val="A4A3A4"/>
          </p15:clr>
        </p15:guide>
        <p15:guide id="3" orient="horz" pos="907">
          <p15:clr>
            <a:srgbClr val="A4A3A4"/>
          </p15:clr>
        </p15:guide>
        <p15:guide id="4" orient="horz" pos="3988">
          <p15:clr>
            <a:srgbClr val="A4A3A4"/>
          </p15:clr>
        </p15:guide>
        <p15:guide id="5" pos="209">
          <p15:clr>
            <a:srgbClr val="A4A3A4"/>
          </p15:clr>
        </p15:guide>
        <p15:guide id="6" pos="7445">
          <p15:clr>
            <a:srgbClr val="A4A3A4"/>
          </p15:clr>
        </p15:guide>
        <p15:guide id="7" orient="horz" pos="11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A6A6A6"/>
    <a:srgbClr val="FF8585"/>
    <a:srgbClr val="7F7F7F"/>
    <a:srgbClr val="2F5597"/>
    <a:srgbClr val="C55A11"/>
    <a:srgbClr val="F8CBAD"/>
    <a:srgbClr val="BDD7EE"/>
    <a:srgbClr val="7C7C7C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6279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672" y="96"/>
      </p:cViewPr>
      <p:guideLst>
        <p:guide pos="3840"/>
        <p:guide orient="horz" pos="2364"/>
        <p:guide orient="horz" pos="640"/>
        <p:guide orient="horz" pos="4088"/>
        <p:guide pos="211"/>
        <p:guide pos="7469"/>
        <p:guide orient="horz" pos="232"/>
        <p:guide orient="horz" pos="799"/>
        <p:guide pos="438"/>
        <p:guide pos="7242"/>
        <p:guide orient="horz" pos="39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9" d="100"/>
          <a:sy n="79" d="100"/>
        </p:scale>
        <p:origin x="2550" y="102"/>
      </p:cViewPr>
      <p:guideLst>
        <p:guide pos="3825"/>
        <p:guide orient="horz" pos="2150"/>
        <p:guide orient="horz" pos="907"/>
        <p:guide orient="horz" pos="3988"/>
        <p:guide pos="209"/>
        <p:guide pos="7445"/>
        <p:guide orient="horz" pos="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22/01/2025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p:hf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22/01/2025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p:hf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22/01/2025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p:hf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22/01/2025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22/01/2025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p:hf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22/01/2025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p:hf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22/01/2025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p:hf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22/01/2025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p:hf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22/01/2025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p:hf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22/01/2025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p:hf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22/01/2025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p:hf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22/01/2025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dirty="0"/>
              <a:t>Limbus Company</a:t>
            </a:r>
            <a:br>
              <a:rPr lang="en-US" altLang="ko-KR" dirty="0"/>
            </a:br>
            <a:r>
              <a:rPr lang="ko-KR" altLang="en-US" sz="4800" dirty="0"/>
              <a:t>합 시스템 역 기획서</a:t>
            </a:r>
            <a:endParaRPr lang="ko-KR" altLang="en-US" dirty="0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25E94-DE2B-F82D-53EA-0AD8E37F7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합 시스템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B55BA1-AC58-80B6-E254-9B6FA0DD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16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합 시스템 </a:t>
            </a:r>
            <a:r>
              <a:rPr lang="en-US" altLang="ko-KR" sz="3200" dirty="0"/>
              <a:t>–</a:t>
            </a:r>
            <a:r>
              <a:rPr lang="en-US" altLang="ko-KR" sz="2400" dirty="0"/>
              <a:t> </a:t>
            </a:r>
            <a:r>
              <a:rPr lang="ko-KR" altLang="en-US" sz="2400" dirty="0"/>
              <a:t>개요</a:t>
            </a:r>
            <a:endParaRPr lang="en-US" altLang="ko-KR" sz="240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A249B9B-DB69-4674-B4B3-BD2D9E0E6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538819"/>
              </p:ext>
            </p:extLst>
          </p:nvPr>
        </p:nvGraphicFramePr>
        <p:xfrm>
          <a:off x="1345087" y="1302279"/>
          <a:ext cx="9501823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823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게임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‘Limbus Company’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에서 적의 공격을 저지하는 시스템이다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합 시스템의 기본은 적이 사용하는 스킬을 자신의 스킬로 막아내는 것이며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합을 하는 과정에서 특수한 상황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대상 변경 불가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광역 대상 스킬 등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제외한 대부분의 상황에서 상대의 스킬 사용 대상을 강제로 변경하고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합 승리 시에는 상대의 스킬을 취소 시킬 수도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또한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u="sng" dirty="0">
                          <a:solidFill>
                            <a:schemeClr val="tx1"/>
                          </a:solidFill>
                        </a:rPr>
                        <a:t>합을 시도하는 대상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 존재할 경우 해당 </a:t>
                      </a:r>
                      <a:r>
                        <a:rPr lang="ko-KR" altLang="en-US" sz="1400" b="0" u="sng" dirty="0">
                          <a:solidFill>
                            <a:schemeClr val="tx1"/>
                          </a:solidFill>
                        </a:rPr>
                        <a:t>스킬을 사용하는 대상</a:t>
                      </a:r>
                      <a:r>
                        <a:rPr lang="en-US" altLang="ko-KR" sz="1400" b="0" u="sng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u="sng" dirty="0">
                          <a:solidFill>
                            <a:schemeClr val="tx1"/>
                          </a:solidFill>
                        </a:rPr>
                        <a:t>부위</a:t>
                      </a:r>
                      <a:r>
                        <a:rPr lang="en-US" altLang="ko-KR" sz="1400" b="0" u="sng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는 합 시작 전 까지 행동을 하지 않는다는 것을 활용하여 중요한 스킬을 일반 공격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합을 하지않는 공격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으로 통과시켜 안전적으로 스킬을 사용하는 등의 다양한 활용 방법들이 존재한다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플레이어들은 위에서 서술한 방법과 같이 합 시스템을 최대한 활용하여 전투에서 방생하는 손해를 최소화하고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목표를 달성할 수 있다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294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38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합 시스템 </a:t>
            </a:r>
            <a:r>
              <a:rPr lang="en-US" altLang="ko-KR" sz="3200" dirty="0"/>
              <a:t>–</a:t>
            </a:r>
            <a:r>
              <a:rPr lang="en-US" altLang="ko-KR" sz="2400" dirty="0"/>
              <a:t> </a:t>
            </a:r>
            <a:r>
              <a:rPr lang="ko-KR" altLang="en-US" sz="2400" dirty="0"/>
              <a:t>규칙 및 상세 설명</a:t>
            </a:r>
            <a:endParaRPr lang="en-US" altLang="ko-KR" sz="24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A2C91B7-E40B-48F3-BCCA-CD5820568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270780"/>
              </p:ext>
            </p:extLst>
          </p:nvPr>
        </p:nvGraphicFramePr>
        <p:xfrm>
          <a:off x="1480978" y="1456266"/>
          <a:ext cx="923004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0043">
                  <a:extLst>
                    <a:ext uri="{9D8B030D-6E8A-4147-A177-3AD203B41FA5}">
                      <a16:colId xmlns:a16="http://schemas.microsoft.com/office/drawing/2014/main" val="1841855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합 시도 조건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086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방어자가 공격자의 스킬 타겟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광역 스킬일 경우 메인 타겟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이거나 방어자의 속도가 공격자의 속도 보다 높아야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730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 스킬과 수비 스킬은 특수한 경우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합 가능 반격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합 가능 방어 스킬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제외하면 합을 할 수 없다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441806"/>
                  </a:ext>
                </a:extLst>
              </a:tr>
            </a:tbl>
          </a:graphicData>
        </a:graphic>
      </p:graphicFrame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54B29617-2DF3-4120-A33B-35D4FFF37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279"/>
              </p:ext>
            </p:extLst>
          </p:nvPr>
        </p:nvGraphicFramePr>
        <p:xfrm>
          <a:off x="1480978" y="2308012"/>
          <a:ext cx="923004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0043">
                  <a:extLst>
                    <a:ext uri="{9D8B030D-6E8A-4147-A177-3AD203B41FA5}">
                      <a16:colId xmlns:a16="http://schemas.microsoft.com/office/drawing/2014/main" val="1841855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합 진행 규칙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086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합 진행 중 방어자 또는 공격자가 행동 불능 상태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패닉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흐트러짐 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에 따질 경우 합을 종료한다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730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합 진행 시 코인 시스템으로 방어자와 공격자의 스킬 위력을 계산한다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441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방어자와 공격자의 스킬 위력이 같을 경우 합을 무승부로 판정하고 합 횟수가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351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방어자와 공격자의 스킬 위력이 다를 경우 스킬 위력이 낮은 쪽의 코인을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파괴하고 합 횟수가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파괴 불가 코인의 경우 합 패배 시 깨진 코인으로 변경 및 파괴된 것으로 판정한다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091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방어자와 공격자 둘 중에 한쪽의 코인이 모두 파괴될 때까지 합을 반복한다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543556"/>
                  </a:ext>
                </a:extLst>
              </a:tr>
            </a:tbl>
          </a:graphicData>
        </a:graphic>
      </p:graphicFrame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B81519BB-B99B-496C-B89A-B86150BFD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661826"/>
              </p:ext>
            </p:extLst>
          </p:nvPr>
        </p:nvGraphicFramePr>
        <p:xfrm>
          <a:off x="1480978" y="4167294"/>
          <a:ext cx="923004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0043">
                  <a:extLst>
                    <a:ext uri="{9D8B030D-6E8A-4147-A177-3AD203B41FA5}">
                      <a16:colId xmlns:a16="http://schemas.microsoft.com/office/drawing/2014/main" val="1841855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합 종료 규칙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086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방어자와 공격자 둘 중에 한쪽의 코인이 모두 파괴되면 합을 종료한다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200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합 종료 후 남은 코인의 개수에 따라서 스킬을 진행한다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730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진행 시 합을 진행한 숫자에 비례하여 스킬의 피해량이 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진행한 합 횟수 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증가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4418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BF30A06-4565-46E4-9F75-F36E9529B799}"/>
              </a:ext>
            </a:extLst>
          </p:cNvPr>
          <p:cNvSpPr txBox="1"/>
          <p:nvPr/>
        </p:nvSpPr>
        <p:spPr>
          <a:xfrm>
            <a:off x="1480978" y="547335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코인 시스템 </a:t>
            </a:r>
            <a:r>
              <a:rPr lang="en-US" altLang="ko-KR" sz="1000" dirty="0"/>
              <a:t>: Limbus Company</a:t>
            </a:r>
            <a:r>
              <a:rPr lang="ko-KR" altLang="en-US" sz="1000" dirty="0"/>
              <a:t>의 모든 스킬은 코인을 가지고 있으며</a:t>
            </a:r>
            <a:r>
              <a:rPr lang="en-US" altLang="ko-KR" sz="1000" dirty="0"/>
              <a:t>, </a:t>
            </a:r>
            <a:r>
              <a:rPr lang="ko-KR" altLang="en-US" sz="1000" dirty="0"/>
              <a:t>스킬 진행 시 코인 토스를 진행하고</a:t>
            </a:r>
            <a:r>
              <a:rPr lang="en-US" altLang="ko-KR" sz="1000" dirty="0"/>
              <a:t>, </a:t>
            </a:r>
            <a:r>
              <a:rPr lang="ko-KR" altLang="en-US" sz="1000" dirty="0"/>
              <a:t>코인 토스의 결과에 따라서 스킬 효과를 적용한다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[</a:t>
            </a:r>
            <a:r>
              <a:rPr lang="ko-KR" altLang="en-US" sz="1000" dirty="0"/>
              <a:t>코인 토스 시 앞면이 나올 확률 </a:t>
            </a:r>
            <a:r>
              <a:rPr lang="en-US" altLang="ko-KR" sz="1000" dirty="0"/>
              <a:t>: </a:t>
            </a:r>
            <a:r>
              <a:rPr lang="ko-KR" altLang="en-US" sz="1000" dirty="0"/>
              <a:t>기본 </a:t>
            </a:r>
            <a:r>
              <a:rPr lang="en-US" altLang="ko-KR" sz="1000" dirty="0"/>
              <a:t>50% + </a:t>
            </a:r>
            <a:r>
              <a:rPr lang="ko-KR" altLang="en-US" sz="1000" dirty="0"/>
              <a:t>스킬 사용자의 정신력 </a:t>
            </a:r>
            <a:r>
              <a:rPr lang="en-US" altLang="ko-KR" sz="1000" dirty="0"/>
              <a:t>(-45 ~ +45, </a:t>
            </a:r>
            <a:r>
              <a:rPr lang="ko-KR" altLang="en-US" sz="1000" dirty="0"/>
              <a:t>정신력을 가지지 않을 경우 </a:t>
            </a:r>
            <a:r>
              <a:rPr lang="en-US" altLang="ko-KR" sz="1000" dirty="0"/>
              <a:t>0</a:t>
            </a:r>
            <a:r>
              <a:rPr lang="ko-KR" altLang="en-US" sz="1000" dirty="0"/>
              <a:t>으로 계산한다</a:t>
            </a:r>
            <a:r>
              <a:rPr lang="en-US" altLang="ko-KR" sz="1000" dirty="0"/>
              <a:t>.)]</a:t>
            </a:r>
          </a:p>
        </p:txBody>
      </p:sp>
    </p:spTree>
    <p:extLst>
      <p:ext uri="{BB962C8B-B14F-4D97-AF65-F5344CB8AC3E}">
        <p14:creationId xmlns:p14="http://schemas.microsoft.com/office/powerpoint/2010/main" val="36168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합 시스템 </a:t>
            </a:r>
            <a:r>
              <a:rPr lang="en-US" altLang="ko-KR" sz="3200" dirty="0"/>
              <a:t>–</a:t>
            </a:r>
            <a:r>
              <a:rPr lang="en-US" altLang="ko-KR" sz="2400" dirty="0"/>
              <a:t> </a:t>
            </a:r>
            <a:r>
              <a:rPr lang="ko-KR" altLang="en-US" sz="2400" dirty="0"/>
              <a:t>스킬 타겟 선택 차트</a:t>
            </a:r>
            <a:endParaRPr lang="en-US" altLang="ko-KR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EE6006-2860-4F5F-A575-C6307788A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778" y="1268413"/>
            <a:ext cx="5298443" cy="496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8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합 시스템 </a:t>
            </a:r>
            <a:r>
              <a:rPr lang="en-US" altLang="ko-KR" sz="3200" dirty="0"/>
              <a:t>–</a:t>
            </a:r>
            <a:r>
              <a:rPr lang="en-US" altLang="ko-KR" sz="2400" dirty="0"/>
              <a:t> </a:t>
            </a:r>
            <a:r>
              <a:rPr lang="ko-KR" altLang="en-US" sz="2400" dirty="0"/>
              <a:t>합 진행 차트</a:t>
            </a:r>
            <a:endParaRPr lang="en-US" altLang="ko-KR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260828-11D7-404F-9F7A-0E734AD59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632" y="1268413"/>
            <a:ext cx="7372735" cy="496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82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7603</TotalTime>
  <Pages>7</Pages>
  <Words>401</Words>
  <Characters>0</Characters>
  <Application>Microsoft Office PowerPoint</Application>
  <DocSecurity>0</DocSecurity>
  <PresentationFormat>와이드스크린</PresentationFormat>
  <Lines>0</Lines>
  <Paragraphs>30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Limbus Company 합 시스템 역 기획서</vt:lpstr>
      <vt:lpstr>합 시스템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yjk0401</dc:creator>
  <cp:lastModifiedBy>User</cp:lastModifiedBy>
  <cp:revision>4557</cp:revision>
  <dcterms:modified xsi:type="dcterms:W3CDTF">2025-01-22T09:00:50Z</dcterms:modified>
  <cp:version>9.103.97.45139</cp:version>
</cp:coreProperties>
</file>