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65" r:id="rId3"/>
    <p:sldId id="267" r:id="rId4"/>
    <p:sldId id="270" r:id="rId5"/>
    <p:sldId id="274" r:id="rId6"/>
    <p:sldId id="275" r:id="rId7"/>
    <p:sldId id="277" r:id="rId8"/>
    <p:sldId id="276" r:id="rId9"/>
    <p:sldId id="278" r:id="rId10"/>
    <p:sldId id="27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7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588" y="108"/>
      </p:cViewPr>
      <p:guideLst>
        <p:guide orient="horz" pos="2160"/>
        <p:guide orient="horz" pos="730"/>
        <p:guide pos="437"/>
        <p:guide pos="724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2023-12-26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레벨 업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레벨 달성 보상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177E33-B681-40E6-9CD0-8AF32C413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530960"/>
            <a:ext cx="724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5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9A1AAAF8-6CFC-415C-B3C1-0B31C113F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8624595"/>
              </p:ext>
            </p:extLst>
          </p:nvPr>
        </p:nvGraphicFramePr>
        <p:xfrm>
          <a:off x="1416050" y="2093594"/>
          <a:ext cx="9359900" cy="267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167911011"/>
                    </a:ext>
                  </a:extLst>
                </a:gridCol>
              </a:tblGrid>
              <a:tr h="38481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레벨 업 시스템이란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11495"/>
                  </a:ext>
                </a:extLst>
              </a:tr>
              <a:tr h="151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‘</a:t>
                      </a:r>
                      <a:r>
                        <a:rPr lang="ko-KR" altLang="en-US" sz="1800" b="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방랑엽사전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에서 레벨은 경지라고 불리며 레벨 업에 경우 능력치가 소폭 상승하고 능력치들의 최대치 제한이 상승하게 되는 시스템을 의미한다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레벨은 장비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능력치 등 많은 컨텐츠에 관여하는 능력치로 레벨 업은 레벨을 상승시키는 유일한 방법이다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레벨 업은 캐릭터를 성장시키는 가장 기본적인 방법이고 레벨 업을 하기위해서는 다양한 컨텐츠를 통하여 경험치를 얻어야 한다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플레이어들이 캐릭터를 육성하는 과정에서 다양한 컨텐츠를 플레이하고 게임에 시간을 투자하고 즐기게 된다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6223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레벨 업 과정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70CE81-6F2E-467D-98CD-CC7E50D25E3F}"/>
              </a:ext>
            </a:extLst>
          </p:cNvPr>
          <p:cNvGrpSpPr/>
          <p:nvPr/>
        </p:nvGrpSpPr>
        <p:grpSpPr>
          <a:xfrm>
            <a:off x="1966217" y="1201042"/>
            <a:ext cx="8092923" cy="977248"/>
            <a:chOff x="1038092" y="1385289"/>
            <a:chExt cx="8092923" cy="977248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EEE84C0-5BAF-4CA2-ADC6-E283C9D7A5FC}"/>
                </a:ext>
              </a:extLst>
            </p:cNvPr>
            <p:cNvSpPr/>
            <p:nvPr/>
          </p:nvSpPr>
          <p:spPr>
            <a:xfrm>
              <a:off x="5520713" y="1694317"/>
              <a:ext cx="1482466" cy="668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</a:rPr>
                <a:t>레벨 업 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</a:rPr>
                <a:t>연출</a:t>
              </a:r>
              <a:endParaRPr lang="ko-KR" altLang="ko-KR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E81CE3A-6BA2-4636-B073-C0739362D629}"/>
                </a:ext>
              </a:extLst>
            </p:cNvPr>
            <p:cNvSpPr/>
            <p:nvPr/>
          </p:nvSpPr>
          <p:spPr>
            <a:xfrm>
              <a:off x="3387681" y="1691456"/>
              <a:ext cx="1482466" cy="668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</a:rPr>
                <a:t>레벨 상승</a:t>
              </a:r>
              <a:endParaRPr lang="ko-KR" altLang="ko-KR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F10FD70-D803-484D-9E59-EAF0CBBD8CE1}"/>
                </a:ext>
              </a:extLst>
            </p:cNvPr>
            <p:cNvSpPr/>
            <p:nvPr/>
          </p:nvSpPr>
          <p:spPr>
            <a:xfrm>
              <a:off x="7648549" y="1691456"/>
              <a:ext cx="1482466" cy="668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</a:rPr>
                <a:t>레벨 달성</a:t>
              </a:r>
              <a:endParaRPr lang="en-US" altLang="ko-KR" sz="1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보상</a:t>
              </a:r>
              <a:endParaRPr lang="ko-KR" altLang="ko-KR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화살표: 오른쪽 21">
              <a:extLst>
                <a:ext uri="{FF2B5EF4-FFF2-40B4-BE49-F238E27FC236}">
                  <a16:creationId xmlns:a16="http://schemas.microsoft.com/office/drawing/2014/main" id="{F83103AA-F3DD-4308-B7C0-79B6922152C1}"/>
                </a:ext>
              </a:extLst>
            </p:cNvPr>
            <p:cNvSpPr/>
            <p:nvPr/>
          </p:nvSpPr>
          <p:spPr>
            <a:xfrm>
              <a:off x="5001233" y="1911249"/>
              <a:ext cx="388394" cy="18931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사각형: 모서리가 접힌 도형 7">
              <a:extLst>
                <a:ext uri="{FF2B5EF4-FFF2-40B4-BE49-F238E27FC236}">
                  <a16:creationId xmlns:a16="http://schemas.microsoft.com/office/drawing/2014/main" id="{6856F481-93CF-4ABF-9A83-5B12BD940AE6}"/>
                </a:ext>
              </a:extLst>
            </p:cNvPr>
            <p:cNvSpPr/>
            <p:nvPr/>
          </p:nvSpPr>
          <p:spPr>
            <a:xfrm>
              <a:off x="3012046" y="1385289"/>
              <a:ext cx="1207536" cy="497055"/>
            </a:xfrm>
            <a:prstGeom prst="foldedCorner">
              <a:avLst>
                <a:gd name="adj" fmla="val 31183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레벨 업 </a:t>
              </a:r>
              <a:endParaRPr lang="en-US" altLang="ko-KR" sz="11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가능 판단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A148687-0C68-4DFB-A8B4-C47A7CD73774}"/>
                </a:ext>
              </a:extLst>
            </p:cNvPr>
            <p:cNvSpPr/>
            <p:nvPr/>
          </p:nvSpPr>
          <p:spPr>
            <a:xfrm>
              <a:off x="1038092" y="1691456"/>
              <a:ext cx="1482466" cy="668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400" dirty="0">
                  <a:solidFill>
                    <a:schemeClr val="tx1"/>
                  </a:solidFill>
                  <a:latin typeface="Arial" panose="020B0604020202020204" pitchFamily="34" charset="0"/>
                </a:rPr>
                <a:t>경험치 획득</a:t>
              </a:r>
              <a:endParaRPr lang="ko-KR" altLang="ko-KR" sz="14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화살표: 오른쪽 17">
              <a:extLst>
                <a:ext uri="{FF2B5EF4-FFF2-40B4-BE49-F238E27FC236}">
                  <a16:creationId xmlns:a16="http://schemas.microsoft.com/office/drawing/2014/main" id="{3EBB0FDD-F597-4393-952D-522F6D6BCB59}"/>
                </a:ext>
              </a:extLst>
            </p:cNvPr>
            <p:cNvSpPr/>
            <p:nvPr/>
          </p:nvSpPr>
          <p:spPr>
            <a:xfrm>
              <a:off x="2646448" y="1930909"/>
              <a:ext cx="610146" cy="16965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FC0EB02C-E53F-4FC5-8445-916A74AE0029}"/>
                </a:ext>
              </a:extLst>
            </p:cNvPr>
            <p:cNvSpPr/>
            <p:nvPr/>
          </p:nvSpPr>
          <p:spPr>
            <a:xfrm>
              <a:off x="7134265" y="1930909"/>
              <a:ext cx="388394" cy="189314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7" name="표 8">
            <a:extLst>
              <a:ext uri="{FF2B5EF4-FFF2-40B4-BE49-F238E27FC236}">
                <a16:creationId xmlns:a16="http://schemas.microsoft.com/office/drawing/2014/main" id="{BE2D85B8-EB9B-4120-8606-C8DB8B4A9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30820"/>
              </p:ext>
            </p:extLst>
          </p:nvPr>
        </p:nvGraphicFramePr>
        <p:xfrm>
          <a:off x="2215038" y="3745096"/>
          <a:ext cx="7761923" cy="1918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3209380924"/>
                    </a:ext>
                  </a:extLst>
                </a:gridCol>
                <a:gridCol w="6502718">
                  <a:extLst>
                    <a:ext uri="{9D8B030D-6E8A-4147-A177-3AD203B41FA5}">
                      <a16:colId xmlns:a16="http://schemas.microsoft.com/office/drawing/2014/main" val="1086117814"/>
                    </a:ext>
                  </a:extLst>
                </a:gridCol>
              </a:tblGrid>
              <a:tr h="479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경험치 획득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사냥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던전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소비 아이템 등의 방법으로 경험치를 획득한다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272371"/>
                  </a:ext>
                </a:extLst>
              </a:tr>
              <a:tr h="479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 상승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 업이 가능한 상황일때 경험치를 획득할 경우 레벨이 상승한다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853741"/>
                  </a:ext>
                </a:extLst>
              </a:tr>
              <a:tr h="479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 업 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레벨이 상승할 경우 단계별로 다른 연출이 나타난다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2016463"/>
                  </a:ext>
                </a:extLst>
              </a:tr>
              <a:tr h="4797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 달성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레벨 업 시 보상으로 능력치의 한계치와 능력치가 상승하고 해당 레벨에 컨텐츠가 해금된다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329521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0A1DC234-AF9A-4453-935B-35B6687D7D5C}"/>
              </a:ext>
            </a:extLst>
          </p:cNvPr>
          <p:cNvGrpSpPr/>
          <p:nvPr/>
        </p:nvGrpSpPr>
        <p:grpSpPr>
          <a:xfrm>
            <a:off x="9169620" y="2056408"/>
            <a:ext cx="1628766" cy="787241"/>
            <a:chOff x="9075744" y="2175429"/>
            <a:chExt cx="1966791" cy="1141512"/>
          </a:xfrm>
        </p:grpSpPr>
        <p:sp>
          <p:nvSpPr>
            <p:cNvPr id="28" name="사각형: 모서리가 접힌 도형 27">
              <a:extLst>
                <a:ext uri="{FF2B5EF4-FFF2-40B4-BE49-F238E27FC236}">
                  <a16:creationId xmlns:a16="http://schemas.microsoft.com/office/drawing/2014/main" id="{906A1B5E-CC58-4E0D-83FC-24F0C0D54BAF}"/>
                </a:ext>
              </a:extLst>
            </p:cNvPr>
            <p:cNvSpPr/>
            <p:nvPr/>
          </p:nvSpPr>
          <p:spPr>
            <a:xfrm>
              <a:off x="9075744" y="2175429"/>
              <a:ext cx="1966791" cy="1141512"/>
            </a:xfrm>
            <a:prstGeom prst="foldedCorner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7116808-F893-4797-9819-758707F74A81}"/>
                </a:ext>
              </a:extLst>
            </p:cNvPr>
            <p:cNvSpPr/>
            <p:nvPr/>
          </p:nvSpPr>
          <p:spPr>
            <a:xfrm>
              <a:off x="9159981" y="2276164"/>
              <a:ext cx="1140355" cy="4324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</a:rPr>
                <a:t>능력치 한계치</a:t>
              </a:r>
              <a:endParaRPr lang="en-US" altLang="ko-KR" sz="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dirty="0">
                  <a:solidFill>
                    <a:schemeClr val="tx1"/>
                  </a:solidFill>
                  <a:latin typeface="Arial" panose="020B0604020202020204" pitchFamily="34" charset="0"/>
                </a:rPr>
                <a:t>상승</a:t>
              </a:r>
              <a:endParaRPr lang="en-US" altLang="ko-KR" sz="8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DBE5FB4-96DA-430C-8A88-A0E69E5F9356}"/>
                </a:ext>
              </a:extLst>
            </p:cNvPr>
            <p:cNvSpPr/>
            <p:nvPr/>
          </p:nvSpPr>
          <p:spPr>
            <a:xfrm>
              <a:off x="10374529" y="2276164"/>
              <a:ext cx="610936" cy="4324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능력치</a:t>
              </a:r>
              <a:endParaRPr lang="en-US" altLang="ko-KR" sz="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상승</a:t>
              </a:r>
              <a:endParaRPr lang="en-US" altLang="ko-KR" sz="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D092965-9C38-4174-863D-8CB33211B7F2}"/>
                </a:ext>
              </a:extLst>
            </p:cNvPr>
            <p:cNvSpPr/>
            <p:nvPr/>
          </p:nvSpPr>
          <p:spPr>
            <a:xfrm>
              <a:off x="9159981" y="2761263"/>
              <a:ext cx="1140355" cy="4324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해당 레벨 </a:t>
              </a:r>
              <a:endParaRPr lang="en-US" altLang="ko-KR" sz="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  <a:p>
              <a:pPr marL="0" marR="0" indent="0" algn="ctr" rtl="0" eaLnBrk="1" fontAlgn="auto" latinLnBrk="1" hangingPunct="1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컨텐츠</a:t>
              </a:r>
              <a:r>
                <a:rPr lang="en-US" altLang="ko-KR" sz="800" dirty="0">
                  <a:solidFill>
                    <a:schemeClr val="tx1"/>
                  </a:solidFill>
                  <a:latin typeface="Arial" panose="020B0604020202020204" pitchFamily="34" charset="0"/>
                </a:rPr>
                <a:t> </a:t>
              </a:r>
              <a:r>
                <a:rPr lang="ko-KR" altLang="en-US" sz="800" b="0" i="0" u="none" strike="noStrike" dirty="0"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해금</a:t>
              </a:r>
              <a:endParaRPr lang="ko-KR" altLang="ko-KR" sz="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59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경험치 획득 규칙</a:t>
            </a:r>
            <a:endParaRPr lang="en-US" altLang="ko-KR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08F6D36-016B-4797-BF7B-0448D41F8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383967"/>
              </p:ext>
            </p:extLst>
          </p:nvPr>
        </p:nvGraphicFramePr>
        <p:xfrm>
          <a:off x="3074670" y="3622279"/>
          <a:ext cx="604266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805">
                  <a:extLst>
                    <a:ext uri="{9D8B030D-6E8A-4147-A177-3AD203B41FA5}">
                      <a16:colId xmlns:a16="http://schemas.microsoft.com/office/drawing/2014/main" val="595126482"/>
                    </a:ext>
                  </a:extLst>
                </a:gridCol>
                <a:gridCol w="4554855">
                  <a:extLst>
                    <a:ext uri="{9D8B030D-6E8A-4147-A177-3AD203B41FA5}">
                      <a16:colId xmlns:a16="http://schemas.microsoft.com/office/drawing/2014/main" val="187339229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경험치 획득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58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공격으로 대상을 처치 했을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681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던전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던전을 클리어하고 보상 수령을 할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948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퀘스트를 완료 보상으로 경험치를 받을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054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 아이템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경험치 획득 아이템을 사용할 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878519"/>
                  </a:ext>
                </a:extLst>
              </a:tr>
            </a:tbl>
          </a:graphicData>
        </a:graphic>
      </p:graphicFrame>
      <p:graphicFrame>
        <p:nvGraphicFramePr>
          <p:cNvPr id="18" name="표 2">
            <a:extLst>
              <a:ext uri="{FF2B5EF4-FFF2-40B4-BE49-F238E27FC236}">
                <a16:creationId xmlns:a16="http://schemas.microsoft.com/office/drawing/2014/main" id="{CB5C1893-F152-42CE-9C56-DC3F111BB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145281"/>
              </p:ext>
            </p:extLst>
          </p:nvPr>
        </p:nvGraphicFramePr>
        <p:xfrm>
          <a:off x="3074670" y="1900071"/>
          <a:ext cx="6042660" cy="1180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2660">
                  <a:extLst>
                    <a:ext uri="{9D8B030D-6E8A-4147-A177-3AD203B41FA5}">
                      <a16:colId xmlns:a16="http://schemas.microsoft.com/office/drawing/2014/main" val="595126482"/>
                    </a:ext>
                  </a:extLst>
                </a:gridCol>
              </a:tblGrid>
              <a:tr h="20374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경험치 획득 공통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584440"/>
                  </a:ext>
                </a:extLst>
              </a:tr>
              <a:tr h="8149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상태가 생존 상태일 것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레벨이 최대치가 아닐 것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681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921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0DF3656-6D30-4870-9AB4-12A583458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9625" y="291904"/>
            <a:ext cx="4134130" cy="63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99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레벨 업 가능 판단 및 레벨 상승</a:t>
            </a:r>
            <a:endParaRPr lang="en-US" altLang="ko-KR" dirty="0"/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8DE51101-16CE-4C9C-89E0-CB73C2C2C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149281"/>
              </p:ext>
            </p:extLst>
          </p:nvPr>
        </p:nvGraphicFramePr>
        <p:xfrm>
          <a:off x="1943417" y="2018811"/>
          <a:ext cx="8305166" cy="1530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5530">
                  <a:extLst>
                    <a:ext uri="{9D8B030D-6E8A-4147-A177-3AD203B41FA5}">
                      <a16:colId xmlns:a16="http://schemas.microsoft.com/office/drawing/2014/main" val="713378066"/>
                    </a:ext>
                  </a:extLst>
                </a:gridCol>
                <a:gridCol w="511493">
                  <a:extLst>
                    <a:ext uri="{9D8B030D-6E8A-4147-A177-3AD203B41FA5}">
                      <a16:colId xmlns:a16="http://schemas.microsoft.com/office/drawing/2014/main" val="3020504956"/>
                    </a:ext>
                  </a:extLst>
                </a:gridCol>
                <a:gridCol w="6728143">
                  <a:extLst>
                    <a:ext uri="{9D8B030D-6E8A-4147-A177-3AD203B41FA5}">
                      <a16:colId xmlns:a16="http://schemas.microsoft.com/office/drawing/2014/main" val="1178283409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레벨 업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230580"/>
                  </a:ext>
                </a:extLst>
              </a:tr>
              <a:tr h="28447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1~4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경험치를 획득하여 필요 경험치를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초과 했을 경우 레벨 업 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2075940"/>
                  </a:ext>
                </a:extLst>
              </a:tr>
              <a:tr h="46854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4~7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모든 능력치가 성장 한계치에 도달 했을 경험치를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획득하여 필요 경험치를 초과 했을 경우 레벨 업 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성장 한계치에 도달 하지 않을 경우 경험치가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99.99%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에서 멈춘다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82492"/>
                  </a:ext>
                </a:extLst>
              </a:tr>
              <a:tr h="2342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초과 경험치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잔여 경험치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보유 경험치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획득 경험치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필요 경험치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=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잔여 경험치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1866621"/>
                  </a:ext>
                </a:extLst>
              </a:tr>
              <a:tr h="2342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레벨 업 후 잔여 경험치 만큼 경험치가 상승한다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1147658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19978FF1-2613-4B09-9BB6-9CC05C7B8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191027"/>
              </p:ext>
            </p:extLst>
          </p:nvPr>
        </p:nvGraphicFramePr>
        <p:xfrm>
          <a:off x="3864767" y="3917179"/>
          <a:ext cx="4462463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796602768"/>
                    </a:ext>
                  </a:extLst>
                </a:gridCol>
                <a:gridCol w="1987391">
                  <a:extLst>
                    <a:ext uri="{9D8B030D-6E8A-4147-A177-3AD203B41FA5}">
                      <a16:colId xmlns:a16="http://schemas.microsoft.com/office/drawing/2014/main" val="2203288305"/>
                    </a:ext>
                  </a:extLst>
                </a:gridCol>
                <a:gridCol w="1987392">
                  <a:extLst>
                    <a:ext uri="{9D8B030D-6E8A-4147-A177-3AD203B41FA5}">
                      <a16:colId xmlns:a16="http://schemas.microsoft.com/office/drawing/2014/main" val="37924013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필요 경험치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필요 경험치 증가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6886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100+{(</a:t>
                      </a:r>
                      <a:r>
                        <a:rPr lang="ko-KR" altLang="en-US" sz="1000" dirty="0"/>
                        <a:t>현재 레벨</a:t>
                      </a:r>
                      <a:r>
                        <a:rPr lang="en-US" altLang="ko-KR" sz="1000" dirty="0"/>
                        <a:t>) X 25}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6631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19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225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158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이전 레벨 필요 경험치 </a:t>
                      </a:r>
                      <a:r>
                        <a:rPr lang="en-US" altLang="ko-KR" sz="1000" dirty="0"/>
                        <a:t>X 2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865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900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994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1,800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706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4,500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/>
                        <a:t>이전 레벨 필요 경험치 </a:t>
                      </a:r>
                      <a:r>
                        <a:rPr lang="en-US" altLang="ko-KR" sz="1000" dirty="0"/>
                        <a:t>X 2.5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4282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043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9">
            <a:extLst>
              <a:ext uri="{FF2B5EF4-FFF2-40B4-BE49-F238E27FC236}">
                <a16:creationId xmlns:a16="http://schemas.microsoft.com/office/drawing/2014/main" id="{CCBFFAD8-7909-4DAF-BFF1-EE85182C5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364912"/>
              </p:ext>
            </p:extLst>
          </p:nvPr>
        </p:nvGraphicFramePr>
        <p:xfrm>
          <a:off x="2032000" y="1328701"/>
          <a:ext cx="8128000" cy="2545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485305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911567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054466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224781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45238015"/>
                    </a:ext>
                  </a:extLst>
                </a:gridCol>
              </a:tblGrid>
              <a:tr h="223415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155304"/>
                  </a:ext>
                </a:extLst>
              </a:tr>
              <a:tr h="3110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2,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3,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26482"/>
                  </a:ext>
                </a:extLst>
              </a:tr>
            </a:tbl>
          </a:graphicData>
        </a:graphic>
      </p:graphicFrame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레벨 업 연출</a:t>
            </a:r>
            <a:endParaRPr lang="en-US" altLang="ko-KR" dirty="0"/>
          </a:p>
        </p:txBody>
      </p:sp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9E43D80D-529E-4EF9-B649-656BBD2C7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716593"/>
              </p:ext>
            </p:extLst>
          </p:nvPr>
        </p:nvGraphicFramePr>
        <p:xfrm>
          <a:off x="2032000" y="4046045"/>
          <a:ext cx="812800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921">
                  <a:extLst>
                    <a:ext uri="{9D8B030D-6E8A-4147-A177-3AD203B41FA5}">
                      <a16:colId xmlns:a16="http://schemas.microsoft.com/office/drawing/2014/main" val="2450210185"/>
                    </a:ext>
                  </a:extLst>
                </a:gridCol>
                <a:gridCol w="7202079">
                  <a:extLst>
                    <a:ext uri="{9D8B030D-6E8A-4147-A177-3AD203B41FA5}">
                      <a16:colId xmlns:a16="http://schemas.microsoft.com/office/drawing/2014/main" val="321350097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레벨 업 연출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092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연출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6029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가볍게 바람이 모이다가 사라진다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631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649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3843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가볍게 바람이 모이다가 퍼져 나간다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08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가볍게 바람이 모이더니 기와 함께 퍼진다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316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세찬 바람이 몸을 휘감더니 기와 함께 터져 나간다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7288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강한 바람이 몸을 감싸다가 일순간에 고요해 지고 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몸에서 기운이 흘러나온다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334100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F0F802F6-14B8-45BE-BDA6-766D3675449C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5386" y="1528057"/>
            <a:ext cx="1080000" cy="18000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6A6AFB-9919-4A41-A8B8-F4B77D8F33C5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693" y="1528057"/>
            <a:ext cx="1080000" cy="1800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BCF72F9-20CF-46EE-B3D3-92018C5EA9BA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386" y="1528057"/>
            <a:ext cx="1080000" cy="180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BD854A3-3425-4679-8A5E-C274EE880A1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6000" y="1528057"/>
            <a:ext cx="1080000" cy="180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0D53CC3-7999-4534-B719-B232BAF096C5}"/>
              </a:ext>
            </a:extLst>
          </p:cNvPr>
          <p:cNvPicPr preferRelativeResize="0">
            <a:picLocks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3" y="1528057"/>
            <a:ext cx="108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790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29694EE-1633-4B26-9F13-9C9E3A834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328737"/>
            <a:ext cx="9153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2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D6934511-6C2D-4418-82E4-20F329A1F4E1}"/>
              </a:ext>
            </a:extLst>
          </p:cNvPr>
          <p:cNvSpPr txBox="1">
            <a:spLocks/>
          </p:cNvSpPr>
          <p:nvPr/>
        </p:nvSpPr>
        <p:spPr>
          <a:xfrm>
            <a:off x="695325" y="291904"/>
            <a:ext cx="10801350" cy="8616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레벨 달성 보상</a:t>
            </a:r>
            <a:endParaRPr lang="en-US" altLang="ko-KR" dirty="0"/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FC9B1E39-5445-4A05-9568-C4D9FB970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183294"/>
              </p:ext>
            </p:extLst>
          </p:nvPr>
        </p:nvGraphicFramePr>
        <p:xfrm>
          <a:off x="1845395" y="1326335"/>
          <a:ext cx="598462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6870">
                  <a:extLst>
                    <a:ext uri="{9D8B030D-6E8A-4147-A177-3AD203B41FA5}">
                      <a16:colId xmlns:a16="http://schemas.microsoft.com/office/drawing/2014/main" val="2450210185"/>
                    </a:ext>
                  </a:extLst>
                </a:gridCol>
                <a:gridCol w="736870">
                  <a:extLst>
                    <a:ext uri="{9D8B030D-6E8A-4147-A177-3AD203B41FA5}">
                      <a16:colId xmlns:a16="http://schemas.microsoft.com/office/drawing/2014/main" val="587803920"/>
                    </a:ext>
                  </a:extLst>
                </a:gridCol>
                <a:gridCol w="1097785">
                  <a:extLst>
                    <a:ext uri="{9D8B030D-6E8A-4147-A177-3AD203B41FA5}">
                      <a16:colId xmlns:a16="http://schemas.microsoft.com/office/drawing/2014/main" val="3213500976"/>
                    </a:ext>
                  </a:extLst>
                </a:gridCol>
                <a:gridCol w="1217534">
                  <a:extLst>
                    <a:ext uri="{9D8B030D-6E8A-4147-A177-3AD203B41FA5}">
                      <a16:colId xmlns:a16="http://schemas.microsoft.com/office/drawing/2014/main" val="2770815026"/>
                    </a:ext>
                  </a:extLst>
                </a:gridCol>
                <a:gridCol w="1097785">
                  <a:extLst>
                    <a:ext uri="{9D8B030D-6E8A-4147-A177-3AD203B41FA5}">
                      <a16:colId xmlns:a16="http://schemas.microsoft.com/office/drawing/2014/main" val="134970193"/>
                    </a:ext>
                  </a:extLst>
                </a:gridCol>
                <a:gridCol w="1097785">
                  <a:extLst>
                    <a:ext uri="{9D8B030D-6E8A-4147-A177-3AD203B41FA5}">
                      <a16:colId xmlns:a16="http://schemas.microsoft.com/office/drawing/2014/main" val="3355405314"/>
                    </a:ext>
                  </a:extLst>
                </a:gridCol>
              </a:tblGrid>
              <a:tr h="117368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레벨 별 능력치 한계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09244"/>
                  </a:ext>
                </a:extLst>
              </a:tr>
              <a:tr h="117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외공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602987"/>
                  </a:ext>
                </a:extLst>
              </a:tr>
              <a:tr h="11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삼류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631892"/>
                  </a:ext>
                </a:extLst>
              </a:tr>
              <a:tr h="11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이류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649247"/>
                  </a:ext>
                </a:extLst>
              </a:tr>
              <a:tr h="11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일류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384396"/>
                  </a:ext>
                </a:extLst>
              </a:tr>
              <a:tr h="11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084893"/>
                  </a:ext>
                </a:extLst>
              </a:tr>
              <a:tr h="11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초절정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125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316274"/>
                  </a:ext>
                </a:extLst>
              </a:tr>
              <a:tr h="11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화경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750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728888"/>
                  </a:ext>
                </a:extLst>
              </a:tr>
              <a:tr h="1173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현경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175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334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생사경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1500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800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800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3774294"/>
                  </a:ext>
                </a:extLst>
              </a:tr>
            </a:tbl>
          </a:graphicData>
        </a:graphic>
      </p:graphicFrame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781DEED6-E20A-4B96-9839-7BBD37013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15589"/>
              </p:ext>
            </p:extLst>
          </p:nvPr>
        </p:nvGraphicFramePr>
        <p:xfrm>
          <a:off x="1845395" y="3903848"/>
          <a:ext cx="8552307" cy="2438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863">
                  <a:extLst>
                    <a:ext uri="{9D8B030D-6E8A-4147-A177-3AD203B41FA5}">
                      <a16:colId xmlns:a16="http://schemas.microsoft.com/office/drawing/2014/main" val="2450210185"/>
                    </a:ext>
                  </a:extLst>
                </a:gridCol>
                <a:gridCol w="1781111">
                  <a:extLst>
                    <a:ext uri="{9D8B030D-6E8A-4147-A177-3AD203B41FA5}">
                      <a16:colId xmlns:a16="http://schemas.microsoft.com/office/drawing/2014/main" val="3213500976"/>
                    </a:ext>
                  </a:extLst>
                </a:gridCol>
                <a:gridCol w="1781111">
                  <a:extLst>
                    <a:ext uri="{9D8B030D-6E8A-4147-A177-3AD203B41FA5}">
                      <a16:colId xmlns:a16="http://schemas.microsoft.com/office/drawing/2014/main" val="2770815026"/>
                    </a:ext>
                  </a:extLst>
                </a:gridCol>
                <a:gridCol w="1781111">
                  <a:extLst>
                    <a:ext uri="{9D8B030D-6E8A-4147-A177-3AD203B41FA5}">
                      <a16:colId xmlns:a16="http://schemas.microsoft.com/office/drawing/2014/main" val="134970193"/>
                    </a:ext>
                  </a:extLst>
                </a:gridCol>
                <a:gridCol w="1781111">
                  <a:extLst>
                    <a:ext uri="{9D8B030D-6E8A-4147-A177-3AD203B41FA5}">
                      <a16:colId xmlns:a16="http://schemas.microsoft.com/office/drawing/2014/main" val="3355405314"/>
                    </a:ext>
                  </a:extLst>
                </a:gridCol>
              </a:tblGrid>
              <a:tr h="270933"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레벨 업 상승 능력치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09244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외공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602987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631892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649247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384396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084893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316274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728888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→</a:t>
                      </a: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altLang="ko-KR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334100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43F6AE3-FFC4-4AA9-917D-2817C4A369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925855"/>
              </p:ext>
            </p:extLst>
          </p:nvPr>
        </p:nvGraphicFramePr>
        <p:xfrm>
          <a:off x="7966286" y="1326335"/>
          <a:ext cx="2431415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030">
                  <a:extLst>
                    <a:ext uri="{9D8B030D-6E8A-4147-A177-3AD203B41FA5}">
                      <a16:colId xmlns:a16="http://schemas.microsoft.com/office/drawing/2014/main" val="3667665605"/>
                    </a:ext>
                  </a:extLst>
                </a:gridCol>
                <a:gridCol w="675005">
                  <a:extLst>
                    <a:ext uri="{9D8B030D-6E8A-4147-A177-3AD203B41FA5}">
                      <a16:colId xmlns:a16="http://schemas.microsoft.com/office/drawing/2014/main" val="3305408686"/>
                    </a:ext>
                  </a:extLst>
                </a:gridCol>
                <a:gridCol w="881380">
                  <a:extLst>
                    <a:ext uri="{9D8B030D-6E8A-4147-A177-3AD203B41FA5}">
                      <a16:colId xmlns:a16="http://schemas.microsoft.com/office/drawing/2014/main" val="328297120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능력치 한계 상승 규칙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720263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1~4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+ 50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3438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5~7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+ 250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56823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+ 500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755789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1~3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+ 15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611322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+ 20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1856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5~8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+ 25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828869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내공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외공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1~4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+ 15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45859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5~7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+ 150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5285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</a:rPr>
                        <a:t>+ 250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9645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0144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Pages>36</Pages>
  <Words>593</Words>
  <Characters>0</Characters>
  <Application>Microsoft Office PowerPoint</Application>
  <DocSecurity>0</DocSecurity>
  <PresentationFormat>와이드스크린</PresentationFormat>
  <Lines>0</Lines>
  <Paragraphs>219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레벨 업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162</cp:revision>
  <dcterms:modified xsi:type="dcterms:W3CDTF">2023-12-26T10:49:17Z</dcterms:modified>
  <cp:version>9.103.97.45139</cp:version>
</cp:coreProperties>
</file>