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8" r:id="rId2"/>
    <p:sldId id="266" r:id="rId3"/>
    <p:sldId id="267" r:id="rId4"/>
    <p:sldId id="269" r:id="rId5"/>
    <p:sldId id="270" r:id="rId6"/>
    <p:sldId id="272" r:id="rId7"/>
    <p:sldId id="268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C05"/>
    <a:srgbClr val="990000"/>
    <a:srgbClr val="6D310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126" y="108"/>
      </p:cViewPr>
      <p:guideLst>
        <p:guide orient="horz" pos="2137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18082"/>
              </p:ext>
            </p:extLst>
          </p:nvPr>
        </p:nvGraphicFramePr>
        <p:xfrm>
          <a:off x="1412875" y="1536976"/>
          <a:ext cx="936625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디자인 컨셉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5AA319-43A1-4217-88BB-787CB464C197}"/>
              </a:ext>
            </a:extLst>
          </p:cNvPr>
          <p:cNvSpPr txBox="1"/>
          <p:nvPr/>
        </p:nvSpPr>
        <p:spPr>
          <a:xfrm>
            <a:off x="3918611" y="1814016"/>
            <a:ext cx="6857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동양풍의 </a:t>
            </a:r>
            <a:r>
              <a:rPr lang="en-US" altLang="ko-KR" sz="1800" b="0" dirty="0">
                <a:solidFill>
                  <a:schemeClr val="tx1"/>
                </a:solidFill>
              </a:rPr>
              <a:t>3</a:t>
            </a:r>
            <a:r>
              <a:rPr lang="ko-KR" altLang="en-US" dirty="0"/>
              <a:t>층으로 되어 있는 목재 건물로 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pPr latinLnBrk="1"/>
            <a:endParaRPr lang="en-US" altLang="ko-KR" dirty="0"/>
          </a:p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외벽에 있는 기둥에 붉은 실이 묶여 있고 붉은 실에 곳곳에 </a:t>
            </a:r>
            <a:r>
              <a:rPr lang="ko-KR" altLang="en-US" sz="1800" b="0" dirty="0" err="1">
                <a:solidFill>
                  <a:schemeClr val="tx1"/>
                </a:solidFill>
              </a:rPr>
              <a:t>오방색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적색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청색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황색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백색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흑색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dirty="0"/>
              <a:t> 천</a:t>
            </a:r>
            <a:r>
              <a:rPr lang="en-US" altLang="ko-KR" dirty="0"/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부적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작은 방울들이 매달려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D947D3-F89F-4F28-8F85-29FA35781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158875"/>
            <a:ext cx="3223286" cy="22336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366C45-C99C-4313-8C7C-815D9B2AF7C7}"/>
              </a:ext>
            </a:extLst>
          </p:cNvPr>
          <p:cNvSpPr/>
          <p:nvPr/>
        </p:nvSpPr>
        <p:spPr>
          <a:xfrm>
            <a:off x="3050932" y="4431324"/>
            <a:ext cx="290146" cy="10199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┌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韓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字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┘</a:t>
            </a:r>
          </a:p>
        </p:txBody>
      </p:sp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&amp; </a:t>
            </a:r>
            <a:r>
              <a:rPr lang="ko-KR" altLang="en-US" dirty="0"/>
              <a:t>분위기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F843A-D227-4A7E-94AE-C428AAC0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4" y="1153795"/>
            <a:ext cx="4558812" cy="279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8153-1B69-4ED3-8509-C752FB699C58}"/>
              </a:ext>
            </a:extLst>
          </p:cNvPr>
          <p:cNvSpPr txBox="1"/>
          <p:nvPr/>
        </p:nvSpPr>
        <p:spPr>
          <a:xfrm>
            <a:off x="690563" y="4003979"/>
            <a:ext cx="10806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외부와 단절된 깊은 산속에 위치에 있어 겉으로 볼 때 전체적으로 조용하고 차분한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토벌단은 다양한 세력들이 각자의 목적을 가지고 창설되었기 때문에 구성원들 또한 다양한 파벌에서 자신들 만의 목적을 가지고 있다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  <a:r>
              <a:rPr lang="ko-KR" altLang="en-US" sz="1400" b="0" dirty="0">
                <a:solidFill>
                  <a:schemeClr val="tx1"/>
                </a:solidFill>
              </a:rPr>
              <a:t>토벌단은 대외적으로 괴물들로 부터 사람들을 보호한다는 목적을 가진 집단이다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하지만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구성원들은 약 </a:t>
            </a:r>
            <a:r>
              <a:rPr lang="en-US" altLang="ko-KR" sz="1400" b="0" dirty="0">
                <a:solidFill>
                  <a:schemeClr val="tx1"/>
                </a:solidFill>
              </a:rPr>
              <a:t>1</a:t>
            </a:r>
            <a:r>
              <a:rPr lang="ko-KR" altLang="en-US" sz="1400" b="0" dirty="0">
                <a:solidFill>
                  <a:schemeClr val="tx1"/>
                </a:solidFill>
              </a:rPr>
              <a:t>년 전에 일어난 정사 대전으로 줄어든 인원의 보충을 위한 재목을 </a:t>
            </a:r>
            <a:r>
              <a:rPr lang="ko-KR" altLang="en-US" sz="1400" dirty="0"/>
              <a:t>찾으려는 무림 세력의 사람들과 대재앙으로 가족</a:t>
            </a:r>
            <a:r>
              <a:rPr lang="en-US" altLang="ko-KR" sz="1400" dirty="0"/>
              <a:t>, </a:t>
            </a:r>
            <a:r>
              <a:rPr lang="ko-KR" altLang="en-US" sz="1400" dirty="0"/>
              <a:t>친구를 잃고 복수를 다짐한 사람들</a:t>
            </a:r>
            <a:r>
              <a:rPr lang="en-US" altLang="ko-KR" sz="1400" dirty="0"/>
              <a:t> </a:t>
            </a:r>
            <a:r>
              <a:rPr lang="ko-KR" altLang="en-US" sz="1400" dirty="0"/>
              <a:t>그리고 단순히 돈을 위해 들어온 다양한 사람들이 모여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괴물들을 토벌하기 위해 언제나 죽을 위험을 감수하고 임무를 나가기 때문에 임무 중 사망하는 인원 또한 많다</a:t>
            </a:r>
            <a:r>
              <a:rPr lang="en-US" altLang="ko-KR" sz="1400" dirty="0"/>
              <a:t>. 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그렇기에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내부는 괴물 토벌 활동에 관련된 일을 제외한 교류가 거의 없어 전체적으로 조용하고 삭막한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7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93C22E8-54EE-885F-8315-B90B1FFE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6052"/>
              </p:ext>
            </p:extLst>
          </p:nvPr>
        </p:nvGraphicFramePr>
        <p:xfrm>
          <a:off x="6125844" y="1190789"/>
          <a:ext cx="53708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17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983113">
                  <a:extLst>
                    <a:ext uri="{9D8B030D-6E8A-4147-A177-3AD203B41FA5}">
                      <a16:colId xmlns:a16="http://schemas.microsoft.com/office/drawing/2014/main" val="102643457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대련장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대결할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866481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775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숙소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3163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취하거나 개인 숙소방을 커스텀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59617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56074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 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38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 아이템을 구매할 수 있는 음식점과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퀘스트를 수락 및 완료할 수 있는 임무 접수처가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2433625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세계관에 관련된 정보 및 스킬을 얻을 수 있는 서고가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14737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토벌단장실과 응대실이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3601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0242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대장간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45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아이템을 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제작할 수 있는 대장간이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72181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아이템을 보관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대여할 수 있는 창고가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609206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0691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토벌단</a:t>
                      </a:r>
                      <a:r>
                        <a:rPr lang="ko-KR" altLang="en-US" sz="1400" dirty="0"/>
                        <a:t> 출입구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18481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토벌단에 출입할 수 있는 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318810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A22785-BE1E-EC1D-6D90-9ECB07BBFA9D}"/>
              </a:ext>
            </a:extLst>
          </p:cNvPr>
          <p:cNvGrpSpPr/>
          <p:nvPr/>
        </p:nvGrpSpPr>
        <p:grpSpPr>
          <a:xfrm>
            <a:off x="699632" y="1420463"/>
            <a:ext cx="5396368" cy="4613458"/>
            <a:chOff x="695326" y="1094885"/>
            <a:chExt cx="5396368" cy="4613458"/>
          </a:xfrm>
        </p:grpSpPr>
        <p:pic>
          <p:nvPicPr>
            <p:cNvPr id="3" name="그림 2" descr="텍스트, 스크린샷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BF96E3CB-EC52-D578-864A-A9F7E160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26" y="1148255"/>
              <a:ext cx="5396368" cy="4560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422533-F45A-3175-2A63-86BA053CACF3}"/>
                </a:ext>
              </a:extLst>
            </p:cNvPr>
            <p:cNvSpPr/>
            <p:nvPr/>
          </p:nvSpPr>
          <p:spPr>
            <a:xfrm>
              <a:off x="1116823" y="1257954"/>
              <a:ext cx="1417820" cy="10514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7A4157-21B2-A494-C196-64AA47292D22}"/>
                </a:ext>
              </a:extLst>
            </p:cNvPr>
            <p:cNvSpPr/>
            <p:nvPr/>
          </p:nvSpPr>
          <p:spPr>
            <a:xfrm>
              <a:off x="2793056" y="1889073"/>
              <a:ext cx="992137" cy="5392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473E80-4FE8-1EDF-0205-014985A618E4}"/>
                </a:ext>
              </a:extLst>
            </p:cNvPr>
            <p:cNvSpPr/>
            <p:nvPr/>
          </p:nvSpPr>
          <p:spPr>
            <a:xfrm>
              <a:off x="4163085" y="2586741"/>
              <a:ext cx="1127548" cy="9572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B1D023-EE20-0264-C72A-E6DCC2EFE210}"/>
                </a:ext>
              </a:extLst>
            </p:cNvPr>
            <p:cNvSpPr/>
            <p:nvPr/>
          </p:nvSpPr>
          <p:spPr>
            <a:xfrm>
              <a:off x="1576582" y="2468162"/>
              <a:ext cx="1858139" cy="12590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ACB0C5-0FDE-4555-A208-704ADFB6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754" y="1094885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F3818E-241F-EDC0-46FD-FB6311DE5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0002" y="1726004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FDD9EE-1070-B033-FA95-FA0AEE9B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3513" y="230111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2BF05C-B447-1EB6-8A7A-CF82E175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129" y="242367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25F538-A5FE-130A-334D-BEFE56FF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6921" y="4715421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5AE9B0F-0016-531C-FB38-2992A6114766}"/>
                </a:ext>
              </a:extLst>
            </p:cNvPr>
            <p:cNvSpPr/>
            <p:nvPr/>
          </p:nvSpPr>
          <p:spPr>
            <a:xfrm>
              <a:off x="3216365" y="5108331"/>
              <a:ext cx="145597" cy="36079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건물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1771"/>
              </p:ext>
            </p:extLst>
          </p:nvPr>
        </p:nvGraphicFramePr>
        <p:xfrm>
          <a:off x="6555646" y="1648808"/>
          <a:ext cx="488696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5659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객잔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체력과 지구력을 회복할 수 있는 소비 아이템을 구매할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접수처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임무를 수락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몬스터를 잡고 나온 아이템을 판매할 수도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수락할 수 있는 임무들을 확인할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8121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층으로 이동할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6857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본부 밖과 안으로 이동할 수 있는 출입구다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0200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토벌단장이 있는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4544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응대실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외부 인원의 응대 시 사용하는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403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46B57D9-F206-4B9D-A1C7-C40455CD22EA}"/>
              </a:ext>
            </a:extLst>
          </p:cNvPr>
          <p:cNvGrpSpPr/>
          <p:nvPr/>
        </p:nvGrpSpPr>
        <p:grpSpPr>
          <a:xfrm>
            <a:off x="626112" y="1799264"/>
            <a:ext cx="5435282" cy="4125629"/>
            <a:chOff x="626112" y="1799264"/>
            <a:chExt cx="5435282" cy="41256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8517BC-C992-46C5-958E-55627C440EDB}"/>
                </a:ext>
              </a:extLst>
            </p:cNvPr>
            <p:cNvGrpSpPr/>
            <p:nvPr/>
          </p:nvGrpSpPr>
          <p:grpSpPr>
            <a:xfrm>
              <a:off x="626112" y="1799264"/>
              <a:ext cx="5435282" cy="4116782"/>
              <a:chOff x="626112" y="1063926"/>
              <a:chExt cx="5435282" cy="411678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D6954F5-1FAE-4B3E-81D4-BC9A44A90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563" y="1153795"/>
                <a:ext cx="5370830" cy="4009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47B0F2-2A63-4DA5-A096-04ACCA2B6B74}"/>
                  </a:ext>
                </a:extLst>
              </p:cNvPr>
              <p:cNvSpPr/>
              <p:nvPr/>
            </p:nvSpPr>
            <p:spPr>
              <a:xfrm>
                <a:off x="695325" y="115379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7AE8A13-EE6E-4271-9131-A8A380632ADA}"/>
                  </a:ext>
                </a:extLst>
              </p:cNvPr>
              <p:cNvSpPr/>
              <p:nvPr/>
            </p:nvSpPr>
            <p:spPr>
              <a:xfrm>
                <a:off x="2058132" y="115887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9264AF-3FF1-439B-910C-35CA6985B916}"/>
                  </a:ext>
                </a:extLst>
              </p:cNvPr>
              <p:cNvSpPr/>
              <p:nvPr/>
            </p:nvSpPr>
            <p:spPr>
              <a:xfrm>
                <a:off x="2058131" y="2338755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D4E7E15-500C-488D-A485-8473A1183471}"/>
                  </a:ext>
                </a:extLst>
              </p:cNvPr>
              <p:cNvSpPr/>
              <p:nvPr/>
            </p:nvSpPr>
            <p:spPr>
              <a:xfrm>
                <a:off x="2058132" y="4450946"/>
                <a:ext cx="676276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66E8C4-1397-4C9B-BED3-1834A3FA7AB4}"/>
                  </a:ext>
                </a:extLst>
              </p:cNvPr>
              <p:cNvSpPr/>
              <p:nvPr/>
            </p:nvSpPr>
            <p:spPr>
              <a:xfrm>
                <a:off x="4172937" y="4459739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3D3C966-192B-44C8-945F-A0AF19E87AB7}"/>
                  </a:ext>
                </a:extLst>
              </p:cNvPr>
              <p:cNvSpPr/>
              <p:nvPr/>
            </p:nvSpPr>
            <p:spPr>
              <a:xfrm>
                <a:off x="5061988" y="4301428"/>
                <a:ext cx="999406" cy="861695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5CFD288-8DC2-40EB-BE97-1C4A92A41310}"/>
                  </a:ext>
                </a:extLst>
              </p:cNvPr>
              <p:cNvSpPr/>
              <p:nvPr/>
            </p:nvSpPr>
            <p:spPr>
              <a:xfrm>
                <a:off x="4178616" y="3263937"/>
                <a:ext cx="1882778" cy="5695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33D67B-BC18-416E-BC49-1CEC2C5D1D2F}"/>
                  </a:ext>
                </a:extLst>
              </p:cNvPr>
              <p:cNvSpPr/>
              <p:nvPr/>
            </p:nvSpPr>
            <p:spPr>
              <a:xfrm>
                <a:off x="2896398" y="2816520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32FAF87-5151-48EB-99CC-69403C45FA5B}"/>
                  </a:ext>
                </a:extLst>
              </p:cNvPr>
              <p:cNvSpPr/>
              <p:nvPr/>
            </p:nvSpPr>
            <p:spPr>
              <a:xfrm>
                <a:off x="3731667" y="1991604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27E35CF-9EB9-4BD6-A638-4289CE4A5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112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DFD74D7-6FFE-44C2-A298-FB0FA0C92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2344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9CCEE49-4C60-4236-9786-32525CE4A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7280" y="224888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65FFE0B-F2E6-4E6E-927F-A90F46ADC2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6528" y="272177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888B764-531C-49A1-9C25-5842914C1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8263" y="4361077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9AC816-FB55-4E10-9C30-D5014A368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436987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3878F01-993F-4D37-A8A3-9AEF0FAA1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3174068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AA6624B-CD91-44EA-BFBC-3212F22A7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2119" y="4210169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7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398D956-6099-414B-B926-EFBD714BC542}"/>
                  </a:ext>
                </a:extLst>
              </p:cNvPr>
              <p:cNvSpPr/>
              <p:nvPr/>
            </p:nvSpPr>
            <p:spPr>
              <a:xfrm>
                <a:off x="3708662" y="1158875"/>
                <a:ext cx="230291" cy="8151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274A0AC-27E0-4E85-BF01-B7795A335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892943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5EAC525-2887-4F92-81CB-4FA2D7A7A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08443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D63B36-5E2B-4884-B114-67EBCD2A3D1F}"/>
                </a:ext>
              </a:extLst>
            </p:cNvPr>
            <p:cNvSpPr txBox="1"/>
            <p:nvPr/>
          </p:nvSpPr>
          <p:spPr>
            <a:xfrm>
              <a:off x="695325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2123F6-C3AA-4590-B996-27BF86E9E837}"/>
                </a:ext>
              </a:extLst>
            </p:cNvPr>
            <p:cNvSpPr txBox="1"/>
            <p:nvPr/>
          </p:nvSpPr>
          <p:spPr>
            <a:xfrm>
              <a:off x="695325" y="5555561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DD5F72-BFA5-432B-8D57-4ED0FB010F0F}"/>
                </a:ext>
              </a:extLst>
            </p:cNvPr>
            <p:cNvSpPr txBox="1"/>
            <p:nvPr/>
          </p:nvSpPr>
          <p:spPr>
            <a:xfrm>
              <a:off x="4146471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2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Pages>17</Pages>
  <Words>674</Words>
  <Characters>0</Characters>
  <Application>Microsoft Office PowerPoint</Application>
  <DocSecurity>0</DocSecurity>
  <PresentationFormat>와이드스크린</PresentationFormat>
  <Lines>0</Lines>
  <Paragraphs>117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470</cp:revision>
  <dcterms:modified xsi:type="dcterms:W3CDTF">2024-03-19T10:50:31Z</dcterms:modified>
  <cp:version>9.103.97.45139</cp:version>
</cp:coreProperties>
</file>