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371" r:id="rId3"/>
    <p:sldId id="372" r:id="rId4"/>
    <p:sldId id="324" r:id="rId5"/>
    <p:sldId id="369" r:id="rId6"/>
    <p:sldId id="336" r:id="rId7"/>
    <p:sldId id="337" r:id="rId8"/>
    <p:sldId id="366" r:id="rId9"/>
    <p:sldId id="340" r:id="rId10"/>
    <p:sldId id="341" r:id="rId11"/>
    <p:sldId id="364" r:id="rId12"/>
    <p:sldId id="353" r:id="rId13"/>
    <p:sldId id="370" r:id="rId14"/>
    <p:sldId id="356" r:id="rId15"/>
    <p:sldId id="368" r:id="rId16"/>
    <p:sldId id="36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6EF"/>
    <a:srgbClr val="CBE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0415" autoAdjust="0"/>
  </p:normalViewPr>
  <p:slideViewPr>
    <p:cSldViewPr snapToGrid="0">
      <p:cViewPr varScale="1">
        <p:scale>
          <a:sx n="115" d="100"/>
          <a:sy n="115" d="100"/>
        </p:scale>
        <p:origin x="147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53E17-B061-4FDB-A019-39FB672F5A75}" type="datetimeFigureOut">
              <a:rPr lang="ko-KR" altLang="en-US" smtClean="0"/>
              <a:pPr/>
              <a:t>2018-09-10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C0A0D-2E7F-4DFD-AB7C-3A24F61002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13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C0A0D-2E7F-4DFD-AB7C-3A24F610027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1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8A80555-F845-47F2-BE0A-0791439E93D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48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B4DE64-8865-4603-AE4E-C1680B6C89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64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B4DE64-8865-4603-AE4E-C1680B6C89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281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r>
              <a:rPr lang="ko-KR" altLang="en-US" noProof="0" dirty="0" smtClean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HYU 2015 TIPW</a:t>
            </a:r>
            <a:endParaRPr lang="ko-KR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8DB4DE64-8865-4603-AE4E-C1680B6C89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97235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B4DE64-8865-4603-AE4E-C1680B6C89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HYU 2015 TIPW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90031628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HYU 2015 TIPW</a:t>
            </a:r>
            <a:endParaRPr lang="ko-KR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4DE64-8865-4603-AE4E-C1680B6C89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50204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2015-02</a:t>
            </a:r>
            <a:endParaRPr lang="ko-KR" altLang="en-US" dirty="0"/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B4DE64-8865-4603-AE4E-C1680B6C89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Tipw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72351551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B4DE64-8865-4603-AE4E-C1680B6C89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88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B4DE64-8865-4603-AE4E-C1680B6C89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01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B4DE64-8865-4603-AE4E-C1680B6C89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17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B4DE64-8865-4603-AE4E-C1680B6C89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63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B4DE64-8865-4603-AE4E-C1680B6C89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48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B4DE64-8865-4603-AE4E-C1680B6C89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83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B4DE64-8865-4603-AE4E-C1680B6C89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46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B4DE64-8865-4603-AE4E-C1680B6C89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74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HYU 2015 TIPW</a:t>
            </a:r>
            <a:endParaRPr lang="ko-KR" altLang="ko-K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굴림" panose="020B0600000101010101" pitchFamily="50" charset="-127"/>
              </a:defRPr>
            </a:lvl1pPr>
          </a:lstStyle>
          <a:p>
            <a:fld id="{8DB4DE64-8865-4603-AE4E-C1680B6C89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 smtClean="0"/>
          </a:p>
        </p:txBody>
      </p:sp>
      <p:pic>
        <p:nvPicPr>
          <p:cNvPr id="1032" name="그림 9" descr="04_07_02_1_ai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55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DARPA_Assignment_Example_2.ppt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625" y="1586344"/>
            <a:ext cx="9127375" cy="2244213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Mission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sz="2400" dirty="0" smtClean="0">
                <a:solidFill>
                  <a:schemeClr val="tx1"/>
                </a:solidFill>
              </a:rPr>
              <a:t>DARPA:</a:t>
            </a:r>
            <a:r>
              <a:rPr lang="en-US" altLang="ko-KR" sz="2400" dirty="0">
                <a:solidFill>
                  <a:schemeClr val="tx1"/>
                </a:solidFill>
              </a:rPr>
              <a:t/>
            </a:r>
            <a:br>
              <a:rPr lang="en-US" altLang="ko-KR" sz="2400" dirty="0">
                <a:solidFill>
                  <a:schemeClr val="tx1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  <a:hlinkClick r:id="rId2" action="ppaction://hlinkpres?slideindex=1&amp;slidetitle="/>
              </a:rPr>
              <a:t>http://</a:t>
            </a:r>
            <a:r>
              <a:rPr lang="en-US" altLang="ko-KR" sz="2400" dirty="0" smtClean="0">
                <a:solidFill>
                  <a:schemeClr val="tx1"/>
                </a:solidFill>
                <a:hlinkClick r:id="rId2" action="ppaction://hlinkpres?slideindex=1&amp;slidetitle="/>
              </a:rPr>
              <a:t>ccr.sigcomm.org/archive/1995/jan95/ccr-9501-clark.pdf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400" dirty="0" smtClean="0"/>
              <a:t>Read </a:t>
            </a:r>
            <a:r>
              <a:rPr lang="en-US" altLang="ko-KR" sz="2400" dirty="0"/>
              <a:t>the paper </a:t>
            </a:r>
            <a:r>
              <a:rPr lang="en-US" altLang="ko-KR" sz="2400" dirty="0" smtClean="0"/>
              <a:t>“DARPA” </a:t>
            </a:r>
            <a:r>
              <a:rPr lang="en-US" altLang="ko-KR" sz="2400" dirty="0" smtClean="0"/>
              <a:t>and </a:t>
            </a:r>
            <a:r>
              <a:rPr lang="en-US" altLang="ko-KR" sz="2400" dirty="0"/>
              <a:t>A</a:t>
            </a:r>
            <a:r>
              <a:rPr lang="en-US" altLang="ko-KR" sz="2400" dirty="0" smtClean="0"/>
              <a:t>rrange </a:t>
            </a:r>
            <a:r>
              <a:rPr lang="en-US" altLang="ko-KR" sz="2400" dirty="0"/>
              <a:t>it to page 8 for Outline.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68433" y="4977536"/>
            <a:ext cx="6858000" cy="1942380"/>
          </a:xfrm>
        </p:spPr>
        <p:txBody>
          <a:bodyPr/>
          <a:lstStyle/>
          <a:p>
            <a:r>
              <a:rPr lang="en-US" altLang="ko-KR" sz="3200" dirty="0" smtClean="0"/>
              <a:t>MIR Lab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3192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 smtClean="0"/>
              <a:t>Orchestrator is connected to others via multiple interfaces</a:t>
            </a:r>
          </a:p>
          <a:p>
            <a:pPr lvl="1"/>
            <a:r>
              <a:rPr lang="en-US" altLang="ko-KR" sz="1800" dirty="0" smtClean="0"/>
              <a:t>Controller interface</a:t>
            </a:r>
          </a:p>
          <a:p>
            <a:pPr lvl="2"/>
            <a:r>
              <a:rPr lang="en-US" altLang="ko-KR" sz="1400" dirty="0" smtClean="0"/>
              <a:t>Underlying controller abstracts the particular control plane functions of a given domain</a:t>
            </a:r>
          </a:p>
          <a:p>
            <a:pPr lvl="1"/>
            <a:r>
              <a:rPr lang="en-US" altLang="ko-KR" sz="1800" dirty="0" smtClean="0"/>
              <a:t>Eastbound/westbound interface</a:t>
            </a:r>
          </a:p>
          <a:p>
            <a:pPr lvl="2"/>
            <a:r>
              <a:rPr lang="en-US" altLang="ko-KR" sz="1400" dirty="0" smtClean="0"/>
              <a:t>CO enables connectivity provisioning covering inter-domain aspects</a:t>
            </a:r>
          </a:p>
          <a:p>
            <a:pPr lvl="2"/>
            <a:r>
              <a:rPr lang="en-US" altLang="ko-KR" sz="1400" dirty="0" smtClean="0"/>
              <a:t>Used to exchange the provisioning requests and results</a:t>
            </a:r>
          </a:p>
          <a:p>
            <a:pPr lvl="1"/>
            <a:r>
              <a:rPr lang="en-US" altLang="ko-KR" sz="1800" dirty="0" smtClean="0"/>
              <a:t>Northbound/southbound interface</a:t>
            </a:r>
          </a:p>
          <a:p>
            <a:pPr lvl="2"/>
            <a:r>
              <a:rPr lang="en-US" altLang="ko-KR" sz="1400" dirty="0" smtClean="0"/>
              <a:t>PO collects abstract topology</a:t>
            </a:r>
          </a:p>
          <a:p>
            <a:pPr lvl="2"/>
            <a:r>
              <a:rPr lang="en-US" altLang="ko-KR" sz="1400" dirty="0" smtClean="0"/>
              <a:t>CO proactively retrieves the abstract inter-domain topology</a:t>
            </a:r>
          </a:p>
          <a:p>
            <a:pPr lvl="2"/>
            <a:r>
              <a:rPr lang="en-US" altLang="ko-KR" sz="1400" dirty="0" smtClean="0"/>
              <a:t>CO reactively updates the topology and the TE information</a:t>
            </a:r>
          </a:p>
          <a:p>
            <a:r>
              <a:rPr lang="en-US" altLang="ko-KR" sz="2200" dirty="0" smtClean="0"/>
              <a:t>Decomposed interfaces are technology and function dependent</a:t>
            </a:r>
          </a:p>
          <a:p>
            <a:r>
              <a:rPr lang="en-US" altLang="ko-KR" sz="2200" dirty="0" smtClean="0"/>
              <a:t>Advantage :</a:t>
            </a:r>
          </a:p>
          <a:p>
            <a:pPr lvl="1"/>
            <a:r>
              <a:rPr lang="en-US" altLang="ko-KR" sz="1800" dirty="0" smtClean="0"/>
              <a:t>Robustness</a:t>
            </a:r>
          </a:p>
          <a:p>
            <a:pPr lvl="1"/>
            <a:r>
              <a:rPr lang="en-US" altLang="ko-KR" sz="1800" dirty="0" smtClean="0"/>
              <a:t>Stability</a:t>
            </a:r>
          </a:p>
          <a:p>
            <a:pPr lvl="1"/>
            <a:r>
              <a:rPr lang="en-US" altLang="ko-KR" sz="1800" dirty="0" smtClean="0"/>
              <a:t>Optimization</a:t>
            </a:r>
          </a:p>
          <a:p>
            <a:endParaRPr lang="en-US" altLang="ko-KR" sz="2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Proposed Solution :</a:t>
            </a:r>
            <a:br>
              <a:rPr lang="en-US" altLang="ko-KR" dirty="0" smtClean="0"/>
            </a:br>
            <a:r>
              <a:rPr lang="en-US" altLang="ko-KR" dirty="0" smtClean="0"/>
              <a:t>Orchestrator Interfaces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B4DE64-8865-4603-AE4E-C1680B6C891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43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Topology Discovery and Updating Protocol (G-TOPN)</a:t>
            </a:r>
          </a:p>
          <a:p>
            <a:pPr lvl="1"/>
            <a:r>
              <a:rPr lang="en-US" altLang="ko-KR" sz="1400" dirty="0" smtClean="0"/>
              <a:t>Proactive intra-domain topology discovery process</a:t>
            </a:r>
          </a:p>
          <a:p>
            <a:pPr lvl="2"/>
            <a:r>
              <a:rPr lang="en-US" altLang="ko-KR" sz="1000" dirty="0" smtClean="0"/>
              <a:t>CO Collects the network topology from the controllers</a:t>
            </a:r>
          </a:p>
          <a:p>
            <a:pPr lvl="1"/>
            <a:r>
              <a:rPr lang="en-US" altLang="ko-KR" sz="1400" dirty="0" smtClean="0"/>
              <a:t>Proactive inter-domain topology discovery process</a:t>
            </a:r>
          </a:p>
          <a:p>
            <a:pPr lvl="2"/>
            <a:r>
              <a:rPr lang="en-US" altLang="ko-KR" sz="1000" dirty="0" smtClean="0"/>
              <a:t>CO builds an abstract inter-domain network topology and its connectivity</a:t>
            </a:r>
          </a:p>
          <a:p>
            <a:pPr lvl="1"/>
            <a:r>
              <a:rPr lang="en-US" altLang="ko-KR" sz="1400" dirty="0" smtClean="0"/>
              <a:t>Reactive topology updating process</a:t>
            </a:r>
          </a:p>
          <a:p>
            <a:pPr lvl="2"/>
            <a:r>
              <a:rPr lang="en-US" altLang="ko-KR" sz="1000" dirty="0" smtClean="0"/>
              <a:t>Cos can reactively maintain inter-domain network topology and inter-domain connectivity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Path Computation and Provisioning Protocol (G-TOPE)</a:t>
            </a:r>
          </a:p>
          <a:p>
            <a:pPr lvl="1"/>
            <a:r>
              <a:rPr lang="en-US" altLang="ko-KR" sz="1400" dirty="0" smtClean="0"/>
              <a:t>CO computes an end-to-end path and initiates the LSPs over the underlying transport networks</a:t>
            </a:r>
          </a:p>
          <a:p>
            <a:pPr lvl="1"/>
            <a:r>
              <a:rPr lang="en-US" altLang="ko-KR" sz="1400" dirty="0" smtClean="0"/>
              <a:t>CO independently computes the complete sequence of domains to reach the destination</a:t>
            </a:r>
          </a:p>
          <a:p>
            <a:pPr lvl="1"/>
            <a:r>
              <a:rPr lang="en-US" altLang="ko-KR" sz="1400" dirty="0" smtClean="0"/>
              <a:t>G-TOPE is specialized for per-domain provisioning</a:t>
            </a:r>
          </a:p>
          <a:p>
            <a:pPr lvl="2"/>
            <a:r>
              <a:rPr lang="en-US" altLang="ko-KR" sz="1000" dirty="0" smtClean="0"/>
              <a:t>Enables operators to automate the connectivity provisioning at ingress Cos</a:t>
            </a:r>
          </a:p>
          <a:p>
            <a:pPr lvl="1"/>
            <a:endParaRPr lang="en-US" altLang="ko-KR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Proposed Solution : Protocols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B4DE64-8865-4603-AE4E-C1680B6C891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688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71600"/>
            <a:ext cx="5221630" cy="4953000"/>
          </a:xfrm>
        </p:spPr>
        <p:txBody>
          <a:bodyPr/>
          <a:lstStyle/>
          <a:p>
            <a:r>
              <a:rPr lang="en-US" altLang="ko-KR" sz="1800" dirty="0" smtClean="0"/>
              <a:t>Topology update time for proposed approach and the HO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approach for comparison</a:t>
            </a:r>
          </a:p>
          <a:p>
            <a:pPr lvl="1"/>
            <a:r>
              <a:rPr lang="en-US" altLang="ko-KR" sz="1400" dirty="0" smtClean="0"/>
              <a:t>Proposed protocol slightly increases  the additional delay</a:t>
            </a:r>
          </a:p>
          <a:p>
            <a:pPr lvl="1"/>
            <a:r>
              <a:rPr lang="en-US" altLang="ko-KR" sz="1400" dirty="0" smtClean="0"/>
              <a:t>Negligible compared to the convergence time of the IGP routing approach</a:t>
            </a:r>
          </a:p>
          <a:p>
            <a:pPr lvl="1"/>
            <a:r>
              <a:rPr lang="en-US" altLang="ko-KR" sz="1400" dirty="0" smtClean="0"/>
              <a:t>Event notification information enables all COs to update information within 10ms in the experiments</a:t>
            </a:r>
          </a:p>
          <a:p>
            <a:pPr marL="457200" lvl="1" indent="0">
              <a:buNone/>
            </a:pPr>
            <a:r>
              <a:rPr lang="en-US" altLang="ko-KR" sz="1400" dirty="0" smtClean="0"/>
              <a:t>    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en-US" altLang="ko-KR" sz="1200" dirty="0">
                <a:sym typeface="Wingdings" panose="05000000000000000000" pitchFamily="2" charset="2"/>
              </a:rPr>
              <a:t>Means proposed approach can take advantage of the </a:t>
            </a:r>
            <a:r>
              <a:rPr lang="en-US" altLang="ko-KR" sz="1200" dirty="0" smtClean="0">
                <a:sym typeface="Wingdings" panose="05000000000000000000" pitchFamily="2" charset="2"/>
              </a:rPr>
              <a:t>hierarchical  	approach </a:t>
            </a:r>
            <a:r>
              <a:rPr lang="en-US" altLang="ko-KR" sz="1200" dirty="0">
                <a:sym typeface="Wingdings" panose="05000000000000000000" pitchFamily="2" charset="2"/>
              </a:rPr>
              <a:t>for maintaining the network </a:t>
            </a:r>
            <a:r>
              <a:rPr lang="en-US" altLang="ko-KR" sz="1200" dirty="0" smtClean="0">
                <a:sym typeface="Wingdings" panose="05000000000000000000" pitchFamily="2" charset="2"/>
              </a:rPr>
              <a:t>topology </a:t>
            </a:r>
            <a:r>
              <a:rPr lang="en-US" altLang="ko-KR" sz="1200" dirty="0">
                <a:sym typeface="Wingdings" panose="05000000000000000000" pitchFamily="2" charset="2"/>
              </a:rPr>
              <a:t>compared to the </a:t>
            </a:r>
            <a:r>
              <a:rPr lang="en-US" altLang="ko-KR" sz="1200" dirty="0" smtClean="0">
                <a:sym typeface="Wingdings" panose="05000000000000000000" pitchFamily="2" charset="2"/>
              </a:rPr>
              <a:t>	DO </a:t>
            </a:r>
            <a:r>
              <a:rPr lang="en-US" altLang="ko-KR" sz="1200" dirty="0">
                <a:sym typeface="Wingdings" panose="05000000000000000000" pitchFamily="2" charset="2"/>
              </a:rPr>
              <a:t>approach.</a:t>
            </a:r>
            <a:endParaRPr lang="en-US" altLang="ko-KR" sz="12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Path provisioning time including the path computation time for the HO,DO, proposed HDO approach</a:t>
            </a:r>
          </a:p>
          <a:p>
            <a:pPr lvl="1"/>
            <a:r>
              <a:rPr lang="en-US" altLang="ko-KR" sz="1400" dirty="0" smtClean="0"/>
              <a:t>HDO approach considerably reduces the provisioning time</a:t>
            </a:r>
          </a:p>
          <a:p>
            <a:pPr marL="457200" lvl="1" indent="0">
              <a:buNone/>
            </a:pPr>
            <a:r>
              <a:rPr lang="en-US" altLang="ko-KR" sz="1400" dirty="0" smtClean="0"/>
              <a:t>      </a:t>
            </a:r>
            <a:r>
              <a:rPr lang="en-US" altLang="ko-KR" sz="1400" dirty="0" smtClean="0">
                <a:sym typeface="Wingdings" panose="05000000000000000000" pitchFamily="2" charset="2"/>
              </a:rPr>
              <a:t> Reflects the effectiveness of the proposed protocol</a:t>
            </a:r>
            <a:endParaRPr lang="en-US" altLang="ko-KR" sz="1400" dirty="0"/>
          </a:p>
          <a:p>
            <a:pPr lvl="1"/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Proposed Solution: </a:t>
            </a:r>
            <a:r>
              <a:rPr lang="en-US" altLang="ko-KR" dirty="0"/>
              <a:t>Test </a:t>
            </a:r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B4DE64-8865-4603-AE4E-C1680B6C891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371600"/>
            <a:ext cx="3124200" cy="2162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75" y="3952875"/>
            <a:ext cx="29432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2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endParaRPr lang="en-US" altLang="ko-KR" sz="1800" dirty="0" smtClean="0"/>
          </a:p>
          <a:p>
            <a:r>
              <a:rPr lang="en-US" altLang="ko-KR" sz="1800" dirty="0" smtClean="0"/>
              <a:t>Path-provisioning burden on the PO and COs while provisioning requests increase</a:t>
            </a:r>
          </a:p>
          <a:p>
            <a:pPr lvl="1"/>
            <a:r>
              <a:rPr lang="en-US" altLang="ko-KR" sz="1400" dirty="0"/>
              <a:t>H</a:t>
            </a:r>
            <a:r>
              <a:rPr lang="en-US" altLang="ko-KR" sz="1400" dirty="0" smtClean="0"/>
              <a:t>O approach increases the control traffic over the PO</a:t>
            </a:r>
          </a:p>
          <a:p>
            <a:pPr lvl="1"/>
            <a:r>
              <a:rPr lang="en-US" altLang="ko-KR" sz="1400" dirty="0" smtClean="0"/>
              <a:t>Proposed framework reduces the burden by evenly distributing it among all COs</a:t>
            </a:r>
          </a:p>
          <a:p>
            <a:pPr lvl="1"/>
            <a:r>
              <a:rPr lang="en-US" altLang="ko-KR" sz="1400" dirty="0" smtClean="0"/>
              <a:t>Distributed load balancing effect is increased and avoids scalability issues for the centralized PO in the HO approach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Proposed Solution: </a:t>
            </a:r>
            <a:r>
              <a:rPr lang="en-US" altLang="ko-KR" dirty="0"/>
              <a:t>Test </a:t>
            </a:r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B4DE64-8865-4603-AE4E-C1680B6C891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51" y="3236213"/>
            <a:ext cx="6349442" cy="25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78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Parallel approach seems more efficient than serialized operation</a:t>
            </a:r>
          </a:p>
          <a:p>
            <a:r>
              <a:rPr lang="en-US" altLang="ko-KR" sz="2000" dirty="0" smtClean="0"/>
              <a:t>CO can be considered as a distributed autonomous orchestrator</a:t>
            </a:r>
          </a:p>
          <a:p>
            <a:pPr lvl="1"/>
            <a:r>
              <a:rPr lang="en-US" altLang="ko-KR" sz="1600" dirty="0" smtClean="0"/>
              <a:t>Serves as a separate routing and signaling controller</a:t>
            </a:r>
          </a:p>
          <a:p>
            <a:pPr lvl="1"/>
            <a:r>
              <a:rPr lang="en-US" altLang="ko-KR" sz="1600" dirty="0" smtClean="0"/>
              <a:t>Enables network operators to deploy service features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B4DE64-8865-4603-AE4E-C1680B6C891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516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Proposed framework can provide a single CO as an autonomous orchestrator for the purposes of :</a:t>
            </a:r>
          </a:p>
          <a:p>
            <a:pPr lvl="1"/>
            <a:r>
              <a:rPr lang="en-US" altLang="ko-KR" sz="1600" dirty="0" smtClean="0"/>
              <a:t>Network resource discovery</a:t>
            </a:r>
          </a:p>
          <a:p>
            <a:pPr lvl="1"/>
            <a:r>
              <a:rPr lang="en-US" altLang="ko-KR" sz="1600" dirty="0" smtClean="0"/>
              <a:t>Topology management</a:t>
            </a:r>
          </a:p>
          <a:p>
            <a:pPr lvl="1"/>
            <a:r>
              <a:rPr lang="en-US" altLang="ko-KR" sz="1600" dirty="0" smtClean="0"/>
              <a:t>Connectivity provisioning</a:t>
            </a:r>
          </a:p>
          <a:p>
            <a:pPr lvl="1"/>
            <a:r>
              <a:rPr lang="en-US" altLang="ko-KR" sz="1600" dirty="0" smtClean="0"/>
              <a:t>Monitoring</a:t>
            </a:r>
          </a:p>
          <a:p>
            <a:r>
              <a:rPr lang="en-US" altLang="ko-KR" sz="2000" dirty="0" smtClean="0"/>
              <a:t>Proposed framework significantly eliminates the provisioning burden over the centralized PO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Proposed framework architecture has advantages in terms of</a:t>
            </a:r>
          </a:p>
          <a:p>
            <a:pPr lvl="1"/>
            <a:r>
              <a:rPr lang="en-US" altLang="ko-KR" sz="1600" dirty="0" smtClean="0"/>
              <a:t>Scalability</a:t>
            </a:r>
          </a:p>
          <a:p>
            <a:pPr lvl="1"/>
            <a:r>
              <a:rPr lang="en-US" altLang="ko-KR" sz="1600" dirty="0" smtClean="0"/>
              <a:t>Flexibility</a:t>
            </a:r>
          </a:p>
          <a:p>
            <a:pPr lvl="1"/>
            <a:r>
              <a:rPr lang="en-US" altLang="ko-KR" sz="1600" dirty="0" smtClean="0"/>
              <a:t>Efficiency</a:t>
            </a:r>
          </a:p>
          <a:p>
            <a:pPr lvl="1"/>
            <a:r>
              <a:rPr lang="en-US" altLang="ko-KR" sz="1600" dirty="0" smtClean="0"/>
              <a:t>confidentiality</a:t>
            </a:r>
          </a:p>
          <a:p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Meaning of </a:t>
            </a:r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B4DE64-8865-4603-AE4E-C1680B6C891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678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Not founded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B4DE64-8865-4603-AE4E-C1680B6C891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670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9011" y="1479666"/>
            <a:ext cx="8229600" cy="4953000"/>
          </a:xfrm>
        </p:spPr>
        <p:txBody>
          <a:bodyPr/>
          <a:lstStyle/>
          <a:p>
            <a:r>
              <a:rPr lang="en-US" altLang="ko-KR" sz="2000" dirty="0" smtClean="0"/>
              <a:t>BG (Background)</a:t>
            </a:r>
          </a:p>
          <a:p>
            <a:pPr lvl="1"/>
            <a:r>
              <a:rPr lang="en-US" altLang="ko-KR" sz="1800" dirty="0"/>
              <a:t>Organize your background to read the thesis</a:t>
            </a:r>
            <a:r>
              <a:rPr lang="en-US" altLang="ko-KR" sz="1800" dirty="0" smtClean="0"/>
              <a:t>.</a:t>
            </a:r>
            <a:endParaRPr lang="en-US" altLang="ko-KR" sz="1400" dirty="0" smtClean="0"/>
          </a:p>
          <a:p>
            <a:r>
              <a:rPr lang="en-US" altLang="ko-KR" sz="2000" dirty="0"/>
              <a:t>Research problems or questions</a:t>
            </a:r>
            <a:r>
              <a:rPr lang="en-US" altLang="ko-KR" sz="2000" dirty="0" smtClean="0"/>
              <a:t> </a:t>
            </a:r>
          </a:p>
          <a:p>
            <a:pPr lvl="1"/>
            <a:r>
              <a:rPr lang="en-US" altLang="ko-KR" sz="1800" dirty="0"/>
              <a:t>Organize the problem that led to your thesis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2000" dirty="0" smtClean="0"/>
              <a:t>Gap/lack of research</a:t>
            </a:r>
          </a:p>
          <a:p>
            <a:pPr lvl="1"/>
            <a:r>
              <a:rPr lang="en-US" altLang="ko-KR" sz="1800" dirty="0"/>
              <a:t>Find the gaps in your thesis and sort them out.</a:t>
            </a:r>
            <a:endParaRPr lang="en-US" altLang="ko-KR" sz="1800" dirty="0" smtClean="0"/>
          </a:p>
          <a:p>
            <a:r>
              <a:rPr lang="en-US" altLang="ko-KR" sz="2000" dirty="0" smtClean="0"/>
              <a:t>Motivation &amp; Purpose</a:t>
            </a:r>
          </a:p>
          <a:p>
            <a:pPr lvl="1"/>
            <a:r>
              <a:rPr lang="en-US" altLang="ko-KR" sz="1800" dirty="0"/>
              <a:t>Organize your motive and purpose for writing your thesis.</a:t>
            </a:r>
            <a:endParaRPr lang="en-US" altLang="ko-KR" sz="1800" dirty="0" smtClean="0"/>
          </a:p>
          <a:p>
            <a:r>
              <a:rPr lang="en-US" altLang="ko-KR" sz="2000" dirty="0" smtClean="0"/>
              <a:t>Contribution/Solution</a:t>
            </a:r>
          </a:p>
          <a:p>
            <a:pPr lvl="1"/>
            <a:r>
              <a:rPr lang="en-US" altLang="ko-KR" sz="1800" dirty="0" smtClean="0"/>
              <a:t>Write down your contributions to solve the problem in your thesis.</a:t>
            </a:r>
          </a:p>
          <a:p>
            <a:r>
              <a:rPr lang="en-US" altLang="ko-KR" sz="2000" dirty="0" smtClean="0"/>
              <a:t>Result</a:t>
            </a:r>
          </a:p>
          <a:p>
            <a:pPr lvl="1"/>
            <a:r>
              <a:rPr lang="en-US" altLang="ko-KR" sz="1800" dirty="0"/>
              <a:t>Organize the conclusion of your thesis.</a:t>
            </a:r>
            <a:endParaRPr lang="en-US" altLang="ko-KR" sz="1800" dirty="0" smtClean="0"/>
          </a:p>
          <a:p>
            <a:r>
              <a:rPr lang="en-US" altLang="ko-KR" sz="2000" dirty="0" smtClean="0"/>
              <a:t>Future Work</a:t>
            </a:r>
          </a:p>
          <a:p>
            <a:pPr lvl="1"/>
            <a:r>
              <a:rPr lang="en-US" altLang="ko-KR" sz="1800" dirty="0"/>
              <a:t>Organize what needs to be done in your thesis.</a:t>
            </a:r>
            <a:endParaRPr lang="en-US" altLang="ko-KR" sz="18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B4DE64-8865-4603-AE4E-C1680B6C891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35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295399"/>
            <a:ext cx="7772400" cy="2244213"/>
          </a:xfrm>
        </p:spPr>
        <p:txBody>
          <a:bodyPr>
            <a:no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Example</a:t>
            </a:r>
            <a:r>
              <a:rPr lang="en-US" altLang="ko-KR" sz="2800" b="1" dirty="0" smtClean="0"/>
              <a:t> </a:t>
            </a:r>
            <a:br>
              <a:rPr lang="en-US" altLang="ko-KR" sz="2800" b="1" dirty="0" smtClean="0"/>
            </a:br>
            <a:r>
              <a:rPr lang="en-US" altLang="ko-KR" sz="2800" b="1" dirty="0" smtClean="0"/>
              <a:t/>
            </a:r>
            <a:br>
              <a:rPr lang="en-US" altLang="ko-KR" sz="2800" b="1" dirty="0" smtClean="0"/>
            </a:br>
            <a:r>
              <a:rPr lang="en-US" altLang="ko-KR" sz="2800" b="1" dirty="0" smtClean="0"/>
              <a:t>A </a:t>
            </a:r>
            <a:r>
              <a:rPr lang="en-US" altLang="ko-KR" sz="2800" b="1" dirty="0"/>
              <a:t>Hierarchical Distributed Orchestration Framework for Multi-domain SDTNs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237703"/>
            <a:ext cx="6858000" cy="1942380"/>
          </a:xfrm>
        </p:spPr>
        <p:txBody>
          <a:bodyPr/>
          <a:lstStyle/>
          <a:p>
            <a:r>
              <a:rPr lang="en-US" altLang="ko-KR" sz="3200" dirty="0" smtClean="0"/>
              <a:t>MIR Lab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5107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Consists of multiple Optical Transport Networks(OTNs)</a:t>
            </a:r>
          </a:p>
          <a:p>
            <a:r>
              <a:rPr lang="en-US" altLang="ko-KR" sz="2000" dirty="0" smtClean="0"/>
              <a:t>Should be Multi-domain Networks</a:t>
            </a:r>
          </a:p>
          <a:p>
            <a:pPr lvl="1"/>
            <a:r>
              <a:rPr lang="en-US" altLang="ko-KR" sz="1600" dirty="0" smtClean="0"/>
              <a:t>To achieve a scalable and confidential paradigm</a:t>
            </a:r>
          </a:p>
          <a:p>
            <a:r>
              <a:rPr lang="en-US" altLang="ko-KR" sz="2000" dirty="0" smtClean="0"/>
              <a:t>Control Function can be decoupled from the data-forwarding technology</a:t>
            </a:r>
          </a:p>
          <a:p>
            <a:pPr lvl="1"/>
            <a:r>
              <a:rPr lang="en-US" altLang="ko-KR" sz="1600" dirty="0" smtClean="0"/>
              <a:t>To achieve increasingly enhanced programmability and flexibility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Orchestration framework for multi-domain SDTNs is needed</a:t>
            </a:r>
          </a:p>
          <a:p>
            <a:r>
              <a:rPr lang="en-US" altLang="ko-KR" sz="2000" dirty="0" smtClean="0"/>
              <a:t>Orchestration framework involves : </a:t>
            </a:r>
          </a:p>
          <a:p>
            <a:pPr lvl="1"/>
            <a:r>
              <a:rPr lang="en-US" altLang="ko-KR" sz="1600" dirty="0" smtClean="0"/>
              <a:t>Discovering the network inventory</a:t>
            </a:r>
          </a:p>
          <a:p>
            <a:pPr lvl="1"/>
            <a:r>
              <a:rPr lang="en-US" altLang="ko-KR" sz="1600" dirty="0" smtClean="0"/>
              <a:t>Allocating network resources</a:t>
            </a:r>
          </a:p>
          <a:p>
            <a:pPr lvl="1"/>
            <a:r>
              <a:rPr lang="en-US" altLang="ko-KR" sz="1600" dirty="0" smtClean="0"/>
              <a:t>Providing end-to-end transport services with Traffic Engineering capabilities</a:t>
            </a:r>
          </a:p>
          <a:p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altLang="zh-CN" dirty="0" smtClean="0"/>
              <a:t>BG : 5G Transport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B4DE64-8865-4603-AE4E-C1680B6C891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0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227919"/>
              </p:ext>
            </p:extLst>
          </p:nvPr>
        </p:nvGraphicFramePr>
        <p:xfrm>
          <a:off x="457200" y="1987512"/>
          <a:ext cx="8229600" cy="277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1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9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5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Hierarchical</a:t>
                      </a:r>
                      <a:r>
                        <a:rPr lang="en-US" altLang="ko-KR" baseline="0" dirty="0" smtClean="0"/>
                        <a:t> Orchestration (HO)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Distributed Orchestration (DO)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5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Advantage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Reduces</a:t>
                      </a:r>
                      <a:r>
                        <a:rPr lang="en-US" altLang="ko-KR" baseline="0" dirty="0" smtClean="0"/>
                        <a:t> the convergence time to synchronize the network state and the control traffic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Facilitates cooperation of multiple heterogeneous</a:t>
                      </a:r>
                      <a:r>
                        <a:rPr lang="en-US" altLang="ko-KR" baseline="0" dirty="0" smtClean="0"/>
                        <a:t> control planes and end-to-end service provisioning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5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Shortage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Limited scalability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Requires complex interactions for periodic state refreshes to maintain resource synchronization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 </a:t>
            </a:r>
            <a:r>
              <a:rPr lang="en-US" altLang="ko-KR" sz="3200" dirty="0" smtClean="0"/>
              <a:t>Problems : </a:t>
            </a:r>
            <a:br>
              <a:rPr lang="en-US" altLang="ko-KR" sz="3200" dirty="0" smtClean="0"/>
            </a:br>
            <a:r>
              <a:rPr lang="en-US" altLang="ko-KR" sz="3200" dirty="0" smtClean="0"/>
              <a:t>Hierarchical &amp; Distributed Orchestration</a:t>
            </a:r>
            <a:endParaRPr lang="en-US" altLang="ko-KR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B4DE64-8865-4603-AE4E-C1680B6C891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16069" y="5054886"/>
            <a:ext cx="677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Best combination of the two orchestration architectures is needed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82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 smtClean="0"/>
              <a:t>Combines the advantages of the HO and DO</a:t>
            </a:r>
          </a:p>
          <a:p>
            <a:r>
              <a:rPr lang="en-US" altLang="ko-KR" sz="2200" dirty="0" smtClean="0"/>
              <a:t>Design and Analysis of the proposed framework architecture</a:t>
            </a:r>
          </a:p>
          <a:p>
            <a:pPr lvl="1"/>
            <a:r>
              <a:rPr lang="en-US" altLang="ko-KR" sz="1800" dirty="0" smtClean="0"/>
              <a:t>Using northbound/southbound interfaces</a:t>
            </a:r>
          </a:p>
          <a:p>
            <a:pPr lvl="1"/>
            <a:r>
              <a:rPr lang="en-US" altLang="ko-KR" sz="1800" dirty="0" smtClean="0"/>
              <a:t>Using eastbound/westbound interfaces</a:t>
            </a:r>
          </a:p>
          <a:p>
            <a:r>
              <a:rPr lang="en-US" altLang="ko-KR" sz="2200" dirty="0" smtClean="0"/>
              <a:t>Enables distributed per-domain path computation and provisioning control with abstracted visibility of the entire </a:t>
            </a:r>
            <a:r>
              <a:rPr lang="en-US" altLang="ko-KR" sz="2200" smtClean="0"/>
              <a:t>network topology</a:t>
            </a:r>
          </a:p>
          <a:p>
            <a:endParaRPr lang="en-US" altLang="ko-KR" sz="22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Motivation </a:t>
            </a:r>
            <a:r>
              <a:rPr lang="en-US" altLang="ko-KR" sz="2800" dirty="0" smtClean="0"/>
              <a:t>&amp; Purpose : </a:t>
            </a:r>
            <a:br>
              <a:rPr lang="en-US" altLang="ko-KR" sz="2800" dirty="0" smtClean="0"/>
            </a:br>
            <a:r>
              <a:rPr lang="en-US" altLang="ko-KR" sz="2800" dirty="0" smtClean="0"/>
              <a:t>Hierarchical Distributed Orchestration(HDO)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B4DE64-8865-4603-AE4E-C1680B6C891B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44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Evaluation of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Topology discovery and updating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Path computation burden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Provisioning delay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Demonstrates improvements of proposed framework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Scalability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Robustness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stability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Contribution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B4DE64-8865-4603-AE4E-C1680B6C891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84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HDO framework consists of a parent orchestrator(PO) and a set of child orchestrators(COs)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May have more than two layers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Recursively define a PO layer and CO layer</a:t>
            </a:r>
          </a:p>
          <a:p>
            <a:r>
              <a:rPr lang="en-US" altLang="ko-KR" sz="2000" dirty="0" smtClean="0"/>
              <a:t>Decoupled architecture make finer control and flexibility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Proposed Solution : </a:t>
            </a:r>
            <a:br>
              <a:rPr lang="en-US" altLang="ko-KR" dirty="0" smtClean="0"/>
            </a:br>
            <a:r>
              <a:rPr lang="en-US" altLang="ko-KR" dirty="0" smtClean="0"/>
              <a:t>Orchestration Framework 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B4DE64-8865-4603-AE4E-C1680B6C891B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12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Orchestration framework is represented by the multiple orchestration entitles</a:t>
            </a:r>
          </a:p>
          <a:p>
            <a:r>
              <a:rPr lang="en-US" altLang="ko-KR" sz="2000" dirty="0" smtClean="0"/>
              <a:t>Key functions (potentially integrate with transport resources) : </a:t>
            </a:r>
          </a:p>
          <a:p>
            <a:pPr lvl="1"/>
            <a:r>
              <a:rPr lang="en-US" altLang="ko-KR" sz="1600" dirty="0" smtClean="0"/>
              <a:t>Topology discovery and monitoring</a:t>
            </a:r>
          </a:p>
          <a:p>
            <a:pPr lvl="1"/>
            <a:r>
              <a:rPr lang="en-US" altLang="ko-KR" sz="1600" dirty="0" smtClean="0"/>
              <a:t>End-to-end path computation</a:t>
            </a:r>
          </a:p>
          <a:p>
            <a:pPr lvl="1"/>
            <a:r>
              <a:rPr lang="en-US" altLang="ko-KR" sz="1600" dirty="0" smtClean="0"/>
              <a:t>Path provisioning</a:t>
            </a:r>
            <a:endParaRPr lang="en-US" altLang="ko-KR" sz="2000" dirty="0"/>
          </a:p>
          <a:p>
            <a:r>
              <a:rPr lang="en-US" altLang="ko-KR" sz="2000" dirty="0"/>
              <a:t>PO is orchestration server or “orchestrator of orchestrator”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sz="1600" dirty="0">
                <a:sym typeface="Wingdings" panose="05000000000000000000" pitchFamily="2" charset="2"/>
              </a:rPr>
              <a:t>Function used to enforce service policies applicable to network component/attribute data</a:t>
            </a:r>
          </a:p>
          <a:p>
            <a:r>
              <a:rPr lang="en-US" altLang="ko-KR" sz="2000" dirty="0" smtClean="0"/>
              <a:t>CO is orchestration coordinator or a centralized  “orchestrator of controllers”</a:t>
            </a:r>
          </a:p>
          <a:p>
            <a:pPr marL="457200" lvl="1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 Combined with orchestration coordinator, topology manager, PCE, provisioning manager, TED, LSP Database(LSPDB)</a:t>
            </a:r>
            <a:endParaRPr lang="en-US" altLang="ko-KR" sz="1600" dirty="0"/>
          </a:p>
          <a:p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Proposed Solution :</a:t>
            </a:r>
            <a:br>
              <a:rPr lang="en-US" altLang="ko-KR" dirty="0" smtClean="0"/>
            </a:br>
            <a:r>
              <a:rPr lang="en-US" altLang="ko-KR" dirty="0" smtClean="0"/>
              <a:t>Orchestration Entitles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B4DE64-8865-4603-AE4E-C1680B6C891B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411" y="4826343"/>
            <a:ext cx="5321514" cy="196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92160"/>
      </p:ext>
    </p:extLst>
  </p:cSld>
  <p:clrMapOvr>
    <a:masterClrMapping/>
  </p:clrMapOvr>
</p:sld>
</file>

<file path=ppt/theme/theme1.xml><?xml version="1.0" encoding="utf-8"?>
<a:theme xmlns:a="http://schemas.openxmlformats.org/drawingml/2006/main" name="TIPW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PW" id="{E17E7599-8A0F-4620-92F1-62C121B6781A}" vid="{0911FA45-E4CC-4DF7-A9C1-D031FB1D8F9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TIPW</Template>
  <TotalTime>11070</TotalTime>
  <Words>803</Words>
  <Application>Microsoft Office PowerPoint</Application>
  <PresentationFormat>화면 슬라이드 쇼(4:3)</PresentationFormat>
  <Paragraphs>155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맑은 고딕</vt:lpstr>
      <vt:lpstr>Arial</vt:lpstr>
      <vt:lpstr>Times New Roman</vt:lpstr>
      <vt:lpstr>Wingdings</vt:lpstr>
      <vt:lpstr>TIPW</vt:lpstr>
      <vt:lpstr>Mission DARPA: http://ccr.sigcomm.org/archive/1995/jan95/ccr-9501-clark.pdf Read the paper “DARPA” and Arrange it to page 8 for Outline. </vt:lpstr>
      <vt:lpstr>Outline</vt:lpstr>
      <vt:lpstr>Example   A Hierarchical Distributed Orchestration Framework for Multi-domain SDTNs</vt:lpstr>
      <vt:lpstr>BG : 5G Transport Network</vt:lpstr>
      <vt:lpstr> Problems :  Hierarchical &amp; Distributed Orchestration</vt:lpstr>
      <vt:lpstr>Motivation &amp; Purpose :  Hierarchical Distributed Orchestration(HDO)</vt:lpstr>
      <vt:lpstr>Contribution</vt:lpstr>
      <vt:lpstr>Proposed Solution :  Orchestration Framework Architecture</vt:lpstr>
      <vt:lpstr>Proposed Solution : Orchestration Entitles</vt:lpstr>
      <vt:lpstr>Proposed Solution : Orchestrator Interfaces</vt:lpstr>
      <vt:lpstr>Proposed Solution : Protocols</vt:lpstr>
      <vt:lpstr>Proposed Solution: Test Results</vt:lpstr>
      <vt:lpstr>Proposed Solution: Test Results</vt:lpstr>
      <vt:lpstr>Results</vt:lpstr>
      <vt:lpstr>Meaning of Result</vt:lpstr>
      <vt:lpstr>Future Works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주간보고_김세영</dc:title>
  <dc:creator>Saeyoung Kim</dc:creator>
  <cp:lastModifiedBy>Windows 사용자</cp:lastModifiedBy>
  <cp:revision>277</cp:revision>
  <dcterms:created xsi:type="dcterms:W3CDTF">2015-01-07T02:44:25Z</dcterms:created>
  <dcterms:modified xsi:type="dcterms:W3CDTF">2018-09-10T02:35:21Z</dcterms:modified>
</cp:coreProperties>
</file>