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648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409A7-7060-4CEC-7B21-9DABFF76D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C33C04-C20F-D8B3-1B66-0081DA7DE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44B68-033F-0C23-D5CC-80BEB964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285D-42D5-1A4F-8137-F529AC7D8F6F}" type="datetimeFigureOut">
              <a:rPr kumimoji="1" lang="ko-Kore-KR" altLang="en-US" smtClean="0"/>
              <a:t>2023. 9. 28.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A975BA-24FE-189F-B342-1B70D3CA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F2829-2589-F883-4053-1C0585C8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05A-04FE-7A44-8D93-9941114F7E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481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2D56E-0DD1-FF9B-D66C-F18867C8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F157A1-07DD-0C74-7C5D-258300BE1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A4CE9-548C-F74E-37A5-D6A9D92E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285D-42D5-1A4F-8137-F529AC7D8F6F}" type="datetimeFigureOut">
              <a:rPr kumimoji="1" lang="ko-Kore-KR" altLang="en-US" smtClean="0"/>
              <a:t>2023. 9. 28.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16049F-627B-5034-472B-32091D74F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75B6FF-5630-661D-CE51-0E941692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05A-04FE-7A44-8D93-9941114F7E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453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66C889-A62D-D8C9-DED3-C12BB77CC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96F7E1-3E48-E0A9-DD61-9C899C602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4E3AC2-718A-9174-39C8-91B1AA0F7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285D-42D5-1A4F-8137-F529AC7D8F6F}" type="datetimeFigureOut">
              <a:rPr kumimoji="1" lang="ko-Kore-KR" altLang="en-US" smtClean="0"/>
              <a:t>2023. 9. 28.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764AF-8C5E-65DF-3002-731B648BB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0FAE0-DBFC-0112-D98E-52AEE463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05A-04FE-7A44-8D93-9941114F7E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295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837E8-84D1-3E54-7408-758621F2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5ECA1-22D4-FAB0-B7E5-3AFDC2069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EED9AD-34C1-97B8-2F54-C1D02D56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285D-42D5-1A4F-8137-F529AC7D8F6F}" type="datetimeFigureOut">
              <a:rPr kumimoji="1" lang="ko-Kore-KR" altLang="en-US" smtClean="0"/>
              <a:t>2023. 9. 28.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06761-F8D7-497F-19CE-46A37F28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2B4DDB-53B0-A6AC-2A41-C8919624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05A-04FE-7A44-8D93-9941114F7E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228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570BA-EF03-A1A0-C6B4-FA700523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D0282C-A421-0FF0-B174-8E1258E7E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06EC3-8406-24F8-0D0B-4A84A407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285D-42D5-1A4F-8137-F529AC7D8F6F}" type="datetimeFigureOut">
              <a:rPr kumimoji="1" lang="ko-Kore-KR" altLang="en-US" smtClean="0"/>
              <a:t>2023. 9. 28.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F2E84C-B705-7C69-68CB-C1BEC199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22F1D-9094-4DB4-76C3-DCE2BC01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05A-04FE-7A44-8D93-9941114F7E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562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E10EE-4D7F-3BFF-A87F-0B4B9334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365C6C-60C7-E8CA-EFC7-219525B64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DF4469-2FA4-6EFA-2986-3287D1679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41489-CEC0-E5EB-7570-B93298DF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285D-42D5-1A4F-8137-F529AC7D8F6F}" type="datetimeFigureOut">
              <a:rPr kumimoji="1" lang="ko-Kore-KR" altLang="en-US" smtClean="0"/>
              <a:t>2023. 9. 28.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ECF8F-6D17-8BAB-6F9E-CAF96384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AE0E22-813E-51AF-153A-731EF5FA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05A-04FE-7A44-8D93-9941114F7E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528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78073-15F7-45BB-B347-AEEBF142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6D8F54-A543-DD36-9FE3-8D7454B83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A07F7B-99E8-001E-4FCE-A5A41A88A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5EF36B-EBAB-F163-3A1D-014FE55D2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78761D-2EBB-9637-0482-00416D7A5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A5F081-3F68-0671-EE46-6CC52C54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285D-42D5-1A4F-8137-F529AC7D8F6F}" type="datetimeFigureOut">
              <a:rPr kumimoji="1" lang="ko-Kore-KR" altLang="en-US" smtClean="0"/>
              <a:t>2023. 9. 28.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9C7458-4EDD-1482-EEC9-D5956FB0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F5F553-C854-2422-E91D-B95EE798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05A-04FE-7A44-8D93-9941114F7E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841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5EDB4-E3CA-4E25-0CB3-8281FA82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CD2A17-0FD8-9417-0269-83C9D924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285D-42D5-1A4F-8137-F529AC7D8F6F}" type="datetimeFigureOut">
              <a:rPr kumimoji="1" lang="ko-Kore-KR" altLang="en-US" smtClean="0"/>
              <a:t>2023. 9. 28.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BBD576-1DD5-DF24-F641-7836EFEE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CFDA75-98B7-CAFE-4F65-9A29E373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05A-04FE-7A44-8D93-9941114F7E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016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BD959D-E1FE-837A-1D1B-9B11B129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285D-42D5-1A4F-8137-F529AC7D8F6F}" type="datetimeFigureOut">
              <a:rPr kumimoji="1" lang="ko-Kore-KR" altLang="en-US" smtClean="0"/>
              <a:t>2023. 9. 28.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E57FB6-3632-84F6-FB21-1BA8E941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B79DA1-889E-6F1D-D007-E7830B50E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05A-04FE-7A44-8D93-9941114F7E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477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F6AE-8B18-AE3F-2B6A-17909536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2D010-657A-9138-7F67-CB6458A22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8CE815-508C-2C0F-FD36-CB37D7552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72E4B2-74D4-A12E-CB32-A3DFEC20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285D-42D5-1A4F-8137-F529AC7D8F6F}" type="datetimeFigureOut">
              <a:rPr kumimoji="1" lang="ko-Kore-KR" altLang="en-US" smtClean="0"/>
              <a:t>2023. 9. 28.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D1DED-A63B-32CB-00BB-18C9A829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5E0B18-63CB-1449-602A-9A00FB3A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05A-04FE-7A44-8D93-9941114F7E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302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76207-3EFE-4537-5D4E-14177C81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DD06D0-7AAA-C292-1BBF-51A3442E0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7BD252-19CA-828B-CCC6-CC00618D7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F7F211-6D34-D054-5046-7019B268A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285D-42D5-1A4F-8137-F529AC7D8F6F}" type="datetimeFigureOut">
              <a:rPr kumimoji="1" lang="ko-Kore-KR" altLang="en-US" smtClean="0"/>
              <a:t>2023. 9. 28.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334211-D695-5026-C015-CE256E74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606911-6AAA-9DF2-C638-345C5F63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05A-04FE-7A44-8D93-9941114F7E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089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6CC754-C452-391D-F2BA-4FC0920F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269B36-186A-E838-EBA6-EA88145C9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3C499D-1EAE-EC3C-6446-191C5D122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1285D-42D5-1A4F-8137-F529AC7D8F6F}" type="datetimeFigureOut">
              <a:rPr kumimoji="1" lang="ko-Kore-KR" altLang="en-US" smtClean="0"/>
              <a:t>2023. 9. 28.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102C4-454B-40D7-DC28-B07856BD7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0DA00-BA59-30FB-3A18-A474ABDDA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E705A-04FE-7A44-8D93-9941114F7E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744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2AE62-8F7D-7AD2-74C5-6B68EBD933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Reading Assignment Presentation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B8FE38-A3B1-4539-E5CC-CD5D47C56A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2022057110 </a:t>
            </a:r>
            <a:r>
              <a:rPr kumimoji="1" lang="en-US" altLang="ko-Kore-KR" dirty="0" err="1"/>
              <a:t>Yongjoon</a:t>
            </a:r>
            <a:r>
              <a:rPr kumimoji="1" lang="en-US" altLang="ko-Kore-KR" dirty="0"/>
              <a:t> Kim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89218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4CEF8-5D5D-3E69-EE39-AEFC98EC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Architecture and Implementation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BE2D6-B925-154D-0AC7-DBDD9990D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Designed to be applicable for range of services which the Internet offers.</a:t>
            </a:r>
          </a:p>
          <a:p>
            <a:r>
              <a:rPr kumimoji="1" lang="en-US" altLang="ko-Kore-KR" dirty="0"/>
              <a:t>Should focus on the actual engineering of services rather than implementation</a:t>
            </a:r>
          </a:p>
          <a:p>
            <a:r>
              <a:rPr kumimoji="1" lang="en-US" altLang="ko-Kore-KR" dirty="0"/>
              <a:t>Lack of standards to evaluate the performance of an architecture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63206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3EF58-8B9E-1752-2F13-5C9BD89C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Datagrams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4EFA0-A312-AEFE-810C-F53F90660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Importance of datagrams as the entity which is transported across the networks</a:t>
            </a:r>
          </a:p>
          <a:p>
            <a:r>
              <a:rPr kumimoji="1" lang="en-US" altLang="ko-Kore-KR" dirty="0"/>
              <a:t>Reasons why datagram was so important:</a:t>
            </a:r>
          </a:p>
          <a:p>
            <a:pPr lvl="1"/>
            <a:r>
              <a:rPr lang="en-US" altLang="ko-Kore-KR" dirty="0">
                <a:effectLst/>
              </a:rPr>
              <a:t>eliminates the need for connection state within the intermediate switching nodes</a:t>
            </a:r>
          </a:p>
          <a:p>
            <a:pPr lvl="1"/>
            <a:r>
              <a:rPr lang="en-US" altLang="ko-Kore-KR" dirty="0">
                <a:effectLst/>
              </a:rPr>
              <a:t>provides a basic building block out of which a variety of types of service can be implemented</a:t>
            </a:r>
          </a:p>
          <a:p>
            <a:pPr lvl="1"/>
            <a:r>
              <a:rPr lang="en-US" altLang="ko-Kore-KR" dirty="0">
                <a:effectLst/>
              </a:rPr>
              <a:t>represents the minimum network service assumption</a:t>
            </a:r>
          </a:p>
        </p:txBody>
      </p:sp>
    </p:spTree>
    <p:extLst>
      <p:ext uri="{BB962C8B-B14F-4D97-AF65-F5344CB8AC3E}">
        <p14:creationId xmlns:p14="http://schemas.microsoft.com/office/powerpoint/2010/main" val="2315230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B8BBC-FD85-DB87-1A96-412919A4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TCP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B0DDA8-5256-D275-9FF4-21FF13C3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ko-Kore-KR" dirty="0"/>
              <a:t>The original ARPANET protocol provided flow control based on both bytes and packets.</a:t>
            </a:r>
          </a:p>
          <a:p>
            <a:pPr marL="0" indent="0">
              <a:buNone/>
            </a:pPr>
            <a:r>
              <a:rPr kumimoji="1" lang="en-US" altLang="ko-Kore-KR" dirty="0"/>
              <a:t>	-&gt; too complex!</a:t>
            </a:r>
          </a:p>
          <a:p>
            <a:r>
              <a:rPr kumimoji="1" lang="en-US" altLang="ko-Kore-KR" dirty="0"/>
              <a:t>Regulate the delivery of bytes rather than packets -&gt; use byte number for flow control and acknowledgement</a:t>
            </a:r>
          </a:p>
          <a:p>
            <a:pPr lvl="1"/>
            <a:r>
              <a:rPr kumimoji="1" lang="en-US" altLang="ko-Kore-KR" dirty="0"/>
              <a:t>p</a:t>
            </a:r>
            <a:r>
              <a:rPr lang="en-US" altLang="ko-Kore-KR" dirty="0">
                <a:effectLst/>
              </a:rPr>
              <a:t>ermit the insertion of control information into the sequence space of the bytes</a:t>
            </a:r>
          </a:p>
          <a:p>
            <a:pPr lvl="1"/>
            <a:r>
              <a:rPr lang="en-US" altLang="ko-Kore-KR" dirty="0">
                <a:effectLst/>
              </a:rPr>
              <a:t>permit the TCP packet to be broken up into smaller packets so that it can fit the net</a:t>
            </a:r>
          </a:p>
          <a:p>
            <a:pPr lvl="1"/>
            <a:r>
              <a:rPr lang="en-US" altLang="ko-Kore-KR" dirty="0">
                <a:effectLst/>
              </a:rPr>
              <a:t>to permit a number of smaller packets to be gathered together into one larger in the sending host if retransmission of the data was necessary.</a:t>
            </a:r>
          </a:p>
          <a:p>
            <a:pPr lvl="1"/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971100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E72A6-545A-53C9-7A26-DD8DEBC2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Conclusion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897C68-63A0-2539-8E13-E1EB05E3C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Datagram was successful in achieving most important goals in the Internet architecture.</a:t>
            </a:r>
          </a:p>
          <a:p>
            <a:r>
              <a:rPr kumimoji="1" lang="en-US" altLang="ko-Kore-KR" dirty="0"/>
              <a:t>But it failed to resolve low priority goals:</a:t>
            </a:r>
          </a:p>
          <a:p>
            <a:pPr marL="0" indent="0">
              <a:buNone/>
            </a:pPr>
            <a:r>
              <a:rPr kumimoji="1" lang="en-US" altLang="ko-Kore-KR" dirty="0"/>
              <a:t>	-&gt; The goals of resource management and accountability</a:t>
            </a:r>
          </a:p>
          <a:p>
            <a:r>
              <a:rPr kumimoji="1" lang="en-US" altLang="ko-Kore-KR" dirty="0"/>
              <a:t>It suggests that there may be a better building block entity than the datagram for the next generation of architecture.</a:t>
            </a:r>
          </a:p>
        </p:txBody>
      </p:sp>
    </p:spTree>
    <p:extLst>
      <p:ext uri="{BB962C8B-B14F-4D97-AF65-F5344CB8AC3E}">
        <p14:creationId xmlns:p14="http://schemas.microsoft.com/office/powerpoint/2010/main" val="154317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8E98F-BE66-2F41-4F07-9FEA6EDE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The Design Philosophy of the DARPA Internet Protocols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503E3E-6FEE-070F-289F-A4B04E390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David D. Clark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3686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628EB-6426-B769-233C-5C94E1BD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Table of Contents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4D51D-B489-3E80-0CC5-BEEE7ED91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ko-Kore-KR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ko-Kore-KR" dirty="0"/>
              <a:t>Fundamental Goal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ko-Kore-KR" dirty="0"/>
              <a:t>Second Level Goals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ko-Kore-KR" dirty="0"/>
              <a:t>Survivability in the Face of Failure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ko-Kore-KR" dirty="0"/>
              <a:t>Types of Service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ko-Kore-KR" dirty="0"/>
              <a:t>Other Goals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ko-Kore-KR" dirty="0"/>
              <a:t>Architecture and Implementation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ko-Kore-KR" dirty="0"/>
              <a:t>Datagrams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ko-Kore-KR" dirty="0"/>
              <a:t>TCP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ko-Kore-KR" dirty="0"/>
              <a:t>Conclusion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724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95EC6-5203-C8D0-2C5B-78294652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FD9A0-327F-2862-8FC3-3BC03D252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The Defense Advanced Research Projects Agency (DARPA) introduced a suite of protocols for packet switched networking.</a:t>
            </a:r>
          </a:p>
          <a:p>
            <a:r>
              <a:rPr kumimoji="1" lang="en-US" altLang="ko-Kore-KR" dirty="0"/>
              <a:t>These protocols included the Internet Protocol (IP) and the Transmission Control Protocol (TCP).</a:t>
            </a:r>
          </a:p>
          <a:p>
            <a:r>
              <a:rPr kumimoji="1" lang="en-US" altLang="ko-Kore-KR" dirty="0"/>
              <a:t>Still in wide use for internetworking in both military and commercial purposes</a:t>
            </a:r>
          </a:p>
          <a:p>
            <a:r>
              <a:rPr kumimoji="1" lang="en-US" altLang="ko-Kore-KR" dirty="0"/>
              <a:t>Can observe and compare the early stages of the Internet architecture with that of today’s</a:t>
            </a:r>
          </a:p>
        </p:txBody>
      </p:sp>
    </p:spTree>
    <p:extLst>
      <p:ext uri="{BB962C8B-B14F-4D97-AF65-F5344CB8AC3E}">
        <p14:creationId xmlns:p14="http://schemas.microsoft.com/office/powerpoint/2010/main" val="297070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42189-4283-D542-52AD-8DADC084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Fundamental Goal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1143F-030D-B1F4-2C7F-C7D7B098E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Top priority: to design an effective system that integrates and utilizes existing interconnected networks</a:t>
            </a:r>
          </a:p>
          <a:p>
            <a:r>
              <a:rPr kumimoji="1" lang="en-US" altLang="ko-Kore-KR" dirty="0"/>
              <a:t>To achieve this, DARPA adopted packet switching and store-and-forward packet switching.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0431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37CAF-C40E-9B70-0CA5-01A930A2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Second Level Goals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0835B-B0CB-A497-D5F1-C2694338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altLang="ko-Kore-KR" dirty="0">
                <a:effectLst/>
                <a:latin typeface="Helvetica Neue" panose="02000503000000020004" pitchFamily="2" charset="0"/>
              </a:rPr>
              <a:t>Internet communication must resume despite the loss of networks or gateways.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ko-Kore-KR" dirty="0">
                <a:effectLst/>
                <a:latin typeface="Helvetica Neue" panose="02000503000000020004" pitchFamily="2" charset="0"/>
              </a:rPr>
              <a:t>It must support multiple types of communications service.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ko-Kore-KR" dirty="0">
                <a:effectLst/>
                <a:latin typeface="Helvetica Neue" panose="02000503000000020004" pitchFamily="2" charset="0"/>
              </a:rPr>
              <a:t>It must be applicable for variety of networks.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ko-Kore-KR" dirty="0">
                <a:effectLst/>
                <a:latin typeface="Helvetica Neue" panose="02000503000000020004" pitchFamily="2" charset="0"/>
              </a:rPr>
              <a:t>It allows distributed management of its resources.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ko-Kore-KR" dirty="0">
                <a:effectLst/>
                <a:latin typeface="Helvetica Neue" panose="02000503000000020004" pitchFamily="2" charset="0"/>
              </a:rPr>
              <a:t>It must be cost effective.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ko-Kore-KR" dirty="0">
                <a:effectLst/>
                <a:latin typeface="Helvetica Neue" panose="02000503000000020004" pitchFamily="2" charset="0"/>
              </a:rPr>
              <a:t>It allows host attachment with a low level of effort.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ko-Kore-KR" dirty="0">
                <a:effectLst/>
                <a:latin typeface="Helvetica Neue" panose="02000503000000020004" pitchFamily="2" charset="0"/>
              </a:rPr>
              <a:t>The resources used in the Internet Architecture must be accountable. </a:t>
            </a:r>
          </a:p>
        </p:txBody>
      </p:sp>
    </p:spTree>
    <p:extLst>
      <p:ext uri="{BB962C8B-B14F-4D97-AF65-F5344CB8AC3E}">
        <p14:creationId xmlns:p14="http://schemas.microsoft.com/office/powerpoint/2010/main" val="2568677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DA543-0B64-6D1D-E1EF-97C71945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Survivability in the Face of Failure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6F8811-A372-DB7E-A37E-3192F9B8B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Fundamental goal of the architecture: ”The Internet should continue to supply communications service even though networks and gateways are failing.</a:t>
            </a:r>
          </a:p>
          <a:p>
            <a:r>
              <a:rPr kumimoji="1" lang="en-US" altLang="ko-Kore-KR" dirty="0"/>
              <a:t>The state information which describes the ongoing conversation must be preserved.</a:t>
            </a:r>
          </a:p>
          <a:p>
            <a:r>
              <a:rPr kumimoji="1" lang="en-US" altLang="ko-Kore-KR" dirty="0"/>
              <a:t>Fate-sharing: “I</a:t>
            </a:r>
            <a:r>
              <a:rPr lang="en-US" altLang="ko-Kore-KR" dirty="0">
                <a:effectLst/>
              </a:rPr>
              <a:t>t is acceptable to lose the state information associated with an entity if, at the same time, the entity itself is lost.”</a:t>
            </a:r>
          </a:p>
          <a:p>
            <a:pPr lvl="1"/>
            <a:r>
              <a:rPr kumimoji="1" lang="en-US" altLang="ko-Kore-KR" dirty="0"/>
              <a:t>Protection against any number of intermediate failures</a:t>
            </a:r>
          </a:p>
          <a:p>
            <a:pPr lvl="1"/>
            <a:r>
              <a:rPr kumimoji="1" lang="en-US" altLang="ko-Kore-KR" dirty="0"/>
              <a:t>Ease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222992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662CB-DF2E-0D8C-03E0-629B869C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Types of Service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07ABF-ECD7-2CC9-ECF4-54108A643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Second Goal: It should support a variety of types of service</a:t>
            </a:r>
          </a:p>
          <a:p>
            <a:pPr marL="0" indent="0">
              <a:buNone/>
            </a:pPr>
            <a:r>
              <a:rPr kumimoji="1" lang="en-US" altLang="ko-Kore-KR" dirty="0"/>
              <a:t>	-&gt; Use the TCP!</a:t>
            </a:r>
          </a:p>
          <a:p>
            <a:r>
              <a:rPr kumimoji="1" lang="en-US" altLang="ko-Kore-KR" dirty="0"/>
              <a:t>Initial concept of TCP -&gt; provide generality to support any needed type of service</a:t>
            </a:r>
          </a:p>
          <a:p>
            <a:r>
              <a:rPr kumimoji="1" lang="en-US" altLang="ko-Kore-KR" dirty="0"/>
              <a:t>Separated TCP and IP:</a:t>
            </a:r>
          </a:p>
          <a:p>
            <a:pPr lvl="1"/>
            <a:r>
              <a:rPr kumimoji="1" lang="en-US" altLang="ko-Kore-KR" dirty="0"/>
              <a:t>TCP: </a:t>
            </a:r>
            <a:r>
              <a:rPr lang="en-US" altLang="ko-Kore-KR" dirty="0">
                <a:effectLst/>
              </a:rPr>
              <a:t>provide one particular type of service and reliable sequenced data stream</a:t>
            </a:r>
          </a:p>
          <a:p>
            <a:pPr lvl="1"/>
            <a:r>
              <a:rPr lang="en-US" altLang="ko-Kore-KR" dirty="0"/>
              <a:t>IP: </a:t>
            </a:r>
            <a:r>
              <a:rPr lang="en-US" altLang="ko-Kore-KR" dirty="0">
                <a:effectLst/>
              </a:rPr>
              <a:t>provide a basic building block out of which a variety of types of services could be built.</a:t>
            </a:r>
          </a:p>
          <a:p>
            <a:pPr lvl="1"/>
            <a:endParaRPr lang="en-US" altLang="ko-Kore-KR" dirty="0">
              <a:effectLst/>
              <a:latin typeface="Helvetica Neue" panose="02000503000000020004" pitchFamily="2" charset="0"/>
            </a:endParaRPr>
          </a:p>
          <a:p>
            <a:pPr lvl="1"/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523523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C11B1-F89E-6AD2-9194-E9B2A04F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Other Goals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E3B577-441D-6907-91D2-149127F95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Other goals are low in importance and the architecture is yet to deal with it.</a:t>
            </a:r>
          </a:p>
          <a:p>
            <a:r>
              <a:rPr kumimoji="1" lang="en-US" altLang="ko-Kore-KR" dirty="0"/>
              <a:t>Cost inefficiency, loss of packets, lack of accountability…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5693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626</Words>
  <Application>Microsoft Macintosh PowerPoint</Application>
  <PresentationFormat>와이드스크린</PresentationFormat>
  <Paragraphs>69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Office 테마</vt:lpstr>
      <vt:lpstr>Reading Assignment Presentation</vt:lpstr>
      <vt:lpstr>The Design Philosophy of the DARPA Internet Protocols</vt:lpstr>
      <vt:lpstr>Table of Contents</vt:lpstr>
      <vt:lpstr>Introduction</vt:lpstr>
      <vt:lpstr>Fundamental Goal</vt:lpstr>
      <vt:lpstr>Second Level Goals</vt:lpstr>
      <vt:lpstr>Survivability in the Face of Failure</vt:lpstr>
      <vt:lpstr>Types of Service</vt:lpstr>
      <vt:lpstr>Other Goals</vt:lpstr>
      <vt:lpstr>Architecture and Implementation</vt:lpstr>
      <vt:lpstr>Datagrams</vt:lpstr>
      <vt:lpstr>TCP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Assignment Presentation</dc:title>
  <dc:creator>용준 김</dc:creator>
  <cp:lastModifiedBy>용준 김</cp:lastModifiedBy>
  <cp:revision>2</cp:revision>
  <dcterms:created xsi:type="dcterms:W3CDTF">2023-09-28T13:03:10Z</dcterms:created>
  <dcterms:modified xsi:type="dcterms:W3CDTF">2023-09-28T13:47:12Z</dcterms:modified>
</cp:coreProperties>
</file>