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0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oleObject" Target="../embeddings/Microsoft_Office_Word_97_-_2003_Document1.doc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Integration of </a:t>
            </a:r>
            <a:r>
              <a:rPr lang="en-US" dirty="0" err="1" smtClean="0"/>
              <a:t>Cytoscape</a:t>
            </a:r>
            <a:r>
              <a:rPr lang="en-US" dirty="0" smtClean="0"/>
              <a:t> and Network Key Driver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/>
          <a:lstStyle/>
          <a:p>
            <a:r>
              <a:rPr lang="en-US" dirty="0" err="1" smtClean="0"/>
              <a:t>Cytoscape</a:t>
            </a:r>
            <a:r>
              <a:rPr lang="en-US" dirty="0" smtClean="0"/>
              <a:t> Working Group</a:t>
            </a:r>
          </a:p>
          <a:p>
            <a:r>
              <a:rPr lang="en-US" dirty="0" smtClean="0"/>
              <a:t>@ Sage Bionetworks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Integrating Key Driver Analysis into </a:t>
            </a:r>
            <a:r>
              <a:rPr lang="en-US" sz="3600" dirty="0" err="1" smtClean="0"/>
              <a:t>Cytoscape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09600" y="2133600"/>
            <a:ext cx="76200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n-US" sz="5400" b="1" dirty="0" err="1" smtClean="0">
                <a:blipFill>
                  <a:blip r:embed="rId2"/>
                  <a:tile tx="0" ty="0" sx="100000" sy="100000" flip="none" algn="tl"/>
                </a:blipFill>
              </a:rPr>
              <a:t>Cytoscape</a:t>
            </a:r>
            <a:endParaRPr lang="en-US" sz="5400" b="1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733800"/>
            <a:ext cx="13716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n-US" sz="2000" b="1" dirty="0" smtClean="0">
                <a:blipFill>
                  <a:blip r:embed="rId2"/>
                  <a:tile tx="0" ty="0" sx="100000" sy="100000" flip="none" algn="tl"/>
                </a:blipFill>
              </a:rPr>
              <a:t>Gene list/</a:t>
            </a:r>
          </a:p>
          <a:p>
            <a:pPr algn="ctr"/>
            <a:r>
              <a:rPr lang="en-US" sz="2000" b="1" dirty="0" smtClean="0">
                <a:blipFill>
                  <a:blip r:embed="rId2"/>
                  <a:tile tx="0" ty="0" sx="100000" sy="100000" flip="none" algn="tl"/>
                </a:blipFill>
              </a:rPr>
              <a:t>Module</a:t>
            </a:r>
            <a:endParaRPr lang="en-US" sz="2000" b="1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3733800"/>
            <a:ext cx="12954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n-US" sz="2000" b="1" dirty="0" smtClean="0">
                <a:blipFill>
                  <a:blip r:embed="rId2"/>
                  <a:tile tx="0" ty="0" sx="100000" sy="100000" flip="none" algn="tl"/>
                </a:blipFill>
              </a:rPr>
              <a:t>Key Driver</a:t>
            </a:r>
          </a:p>
          <a:p>
            <a:pPr algn="ctr"/>
            <a:r>
              <a:rPr lang="en-US" sz="2000" b="1" dirty="0" smtClean="0">
                <a:blipFill>
                  <a:blip r:embed="rId2"/>
                  <a:tile tx="0" ty="0" sx="100000" sy="100000" flip="none" algn="tl"/>
                </a:blipFill>
              </a:rPr>
              <a:t>Analysis</a:t>
            </a:r>
            <a:endParaRPr lang="en-US" sz="2000" b="1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3200" y="3733800"/>
            <a:ext cx="18288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n-US" sz="2000" b="1" dirty="0" smtClean="0">
                <a:blipFill>
                  <a:blip r:embed="rId2"/>
                  <a:tile tx="0" ty="0" sx="100000" sy="100000" flip="none" algn="tl"/>
                </a:blipFill>
              </a:rPr>
              <a:t>Output</a:t>
            </a:r>
          </a:p>
          <a:p>
            <a:pPr algn="ctr"/>
            <a:r>
              <a:rPr lang="en-US" b="1" dirty="0" smtClean="0">
                <a:blipFill>
                  <a:blip r:embed="rId2"/>
                  <a:tile tx="0" ty="0" sx="100000" sy="100000" flip="none" algn="tl"/>
                </a:blipFill>
              </a:rPr>
              <a:t>(text, image, </a:t>
            </a:r>
            <a:r>
              <a:rPr lang="en-US" b="1" dirty="0" err="1" smtClean="0">
                <a:blipFill>
                  <a:blip r:embed="rId2"/>
                  <a:tile tx="0" ty="0" sx="100000" sy="100000" flip="none" algn="tl"/>
                </a:blipFill>
              </a:rPr>
              <a:t>cys</a:t>
            </a:r>
            <a:r>
              <a:rPr lang="en-US" b="1" dirty="0" smtClean="0">
                <a:blipFill>
                  <a:blip r:embed="rId2"/>
                  <a:tile tx="0" ty="0" sx="100000" sy="100000" flip="none" algn="tl"/>
                </a:blipFill>
              </a:rPr>
              <a:t>)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762000" y="3124200"/>
            <a:ext cx="838200" cy="381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905000" y="3886200"/>
            <a:ext cx="609600" cy="381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7086600" y="3124200"/>
            <a:ext cx="838200" cy="381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3733800"/>
            <a:ext cx="1524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n-US" sz="2000" b="1" dirty="0" err="1" smtClean="0">
                <a:blipFill>
                  <a:blip r:embed="rId2"/>
                  <a:tile tx="0" ty="0" sx="100000" sy="100000" flip="none" algn="tl"/>
                </a:blipFill>
              </a:rPr>
              <a:t>Subnetwork</a:t>
            </a:r>
            <a:endParaRPr lang="en-US" sz="2000" b="1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3" name="Right Arrow 12"/>
          <p:cNvSpPr/>
          <p:nvPr/>
        </p:nvSpPr>
        <p:spPr>
          <a:xfrm rot="16200000">
            <a:off x="3048000" y="4495800"/>
            <a:ext cx="685800" cy="381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2743200" y="4953000"/>
            <a:ext cx="1371600" cy="9144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blipFill>
                <a:blip r:embed="rId2"/>
                <a:tile tx="0" ty="0" sx="100000" sy="100000" flip="none" algn="tl"/>
              </a:blipFill>
            </a:endParaRPr>
          </a:p>
          <a:p>
            <a:pPr algn="ctr"/>
            <a:r>
              <a:rPr lang="en-US" b="1" dirty="0" smtClean="0">
                <a:blipFill>
                  <a:blip r:embed="rId2"/>
                  <a:tile tx="0" ty="0" sx="100000" sy="100000" flip="none" algn="tl"/>
                </a:blipFill>
              </a:rPr>
              <a:t>Network </a:t>
            </a:r>
          </a:p>
          <a:p>
            <a:pPr algn="ctr"/>
            <a:r>
              <a:rPr lang="en-US" b="1" dirty="0" smtClean="0">
                <a:blipFill>
                  <a:blip r:embed="rId2"/>
                  <a:tile tx="0" ty="0" sx="100000" sy="100000" flip="none" algn="tl"/>
                </a:blipFill>
              </a:rPr>
              <a:t>Repository</a:t>
            </a:r>
          </a:p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038600" y="3886200"/>
            <a:ext cx="609600" cy="381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943600" y="3886200"/>
            <a:ext cx="609600" cy="381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635625"/>
            <a:ext cx="2133600" cy="476250"/>
          </a:xfrm>
          <a:noFill/>
        </p:spPr>
        <p:txBody>
          <a:bodyPr/>
          <a:lstStyle/>
          <a:p>
            <a:fld id="{4D35B890-C4A7-4A1F-BFE7-969A15A3EDA6}" type="slidenum">
              <a:rPr lang="en-US"/>
              <a:pPr/>
              <a:t>3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838200"/>
            <a:ext cx="845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cs typeface="Arial" charset="0"/>
              </a:rPr>
              <a:t>Gene Co-Expression </a:t>
            </a:r>
            <a:r>
              <a:rPr lang="en-US" sz="1800" dirty="0" smtClean="0">
                <a:cs typeface="Arial" charset="0"/>
              </a:rPr>
              <a:t>Networks (undirected association network)</a:t>
            </a:r>
            <a:endParaRPr lang="en-US" sz="1800" b="0" dirty="0"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800" b="0" dirty="0"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800" b="0" dirty="0"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 dirty="0"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 dirty="0"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 dirty="0" smtClean="0"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 smtClean="0"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 smtClean="0"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 dirty="0"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cs typeface="Arial" charset="0"/>
              </a:rPr>
              <a:t>Probability-based networks: </a:t>
            </a:r>
            <a:r>
              <a:rPr lang="en-US" sz="1800" b="0" dirty="0">
                <a:cs typeface="Arial" charset="0"/>
              </a:rPr>
              <a:t>Bayesian </a:t>
            </a:r>
            <a:r>
              <a:rPr lang="en-US" sz="1800" b="0" dirty="0" smtClean="0">
                <a:cs typeface="Arial" charset="0"/>
              </a:rPr>
              <a:t>network (directed regulatory network)</a:t>
            </a:r>
            <a:endParaRPr lang="en-US" sz="1800" b="0" dirty="0">
              <a:cs typeface="Arial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811213" y="2822575"/>
            <a:ext cx="3309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811213" y="1493838"/>
            <a:ext cx="0" cy="1328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 rot="-5400000">
            <a:off x="-92868" y="1978818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cs typeface="Arial" charset="0"/>
              </a:rPr>
              <a:t>Expression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022475" y="2833688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cs typeface="Arial" charset="0"/>
              </a:rPr>
              <a:t>Individuals</a:t>
            </a: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4343400" y="230028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930275" y="5273675"/>
            <a:ext cx="1752600" cy="762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0">
                <a:cs typeface="Arial" charset="0"/>
              </a:rPr>
              <a:t>p(B|A) = </a:t>
            </a:r>
          </a:p>
          <a:p>
            <a:r>
              <a:rPr lang="en-US" sz="1600" b="0">
                <a:cs typeface="Arial" charset="0"/>
              </a:rPr>
              <a:t>p(A|B) x p(B) / p(A)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820988" y="5376863"/>
            <a:ext cx="3175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cs typeface="Arial" charset="0"/>
              </a:rPr>
              <a:t>+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3521075" y="5029200"/>
            <a:ext cx="1676400" cy="1143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0">
                <a:cs typeface="Arial" charset="0"/>
              </a:rPr>
              <a:t>Genetic</a:t>
            </a:r>
          </a:p>
          <a:p>
            <a:r>
              <a:rPr lang="en-US" sz="1600" b="0">
                <a:cs typeface="Arial" charset="0"/>
              </a:rPr>
              <a:t>Genomic</a:t>
            </a:r>
          </a:p>
          <a:p>
            <a:r>
              <a:rPr lang="en-US" sz="1600" b="0">
                <a:cs typeface="Arial" charset="0"/>
              </a:rPr>
              <a:t>Proteomic</a:t>
            </a:r>
          </a:p>
          <a:p>
            <a:r>
              <a:rPr lang="en-US" sz="1600" b="0">
                <a:cs typeface="Arial" charset="0"/>
              </a:rPr>
              <a:t>Metabolomic</a:t>
            </a:r>
          </a:p>
          <a:p>
            <a:r>
              <a:rPr lang="en-US" sz="1600" b="0">
                <a:cs typeface="Arial" charset="0"/>
              </a:rPr>
              <a:t>literature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838200" y="4724400"/>
            <a:ext cx="1885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cs typeface="Arial" charset="0"/>
              </a:rPr>
              <a:t>Bayes’ theorem</a:t>
            </a: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3522663" y="4684713"/>
            <a:ext cx="844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cs typeface="Arial" charset="0"/>
              </a:rPr>
              <a:t>Priors</a:t>
            </a:r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>
            <a:off x="5141913" y="5562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51"/>
          <p:cNvGrpSpPr>
            <a:grpSpLocks/>
          </p:cNvGrpSpPr>
          <p:nvPr/>
        </p:nvGrpSpPr>
        <p:grpSpPr bwMode="auto">
          <a:xfrm>
            <a:off x="6188075" y="4495800"/>
            <a:ext cx="2667000" cy="1676400"/>
            <a:chOff x="3792" y="1104"/>
            <a:chExt cx="1680" cy="1056"/>
          </a:xfrm>
        </p:grpSpPr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4176" y="1152"/>
              <a:ext cx="432" cy="14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3792" y="1440"/>
              <a:ext cx="432" cy="14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0" name="Oval 36"/>
            <p:cNvSpPr>
              <a:spLocks noChangeArrowheads="1"/>
            </p:cNvSpPr>
            <p:nvPr/>
          </p:nvSpPr>
          <p:spPr bwMode="auto">
            <a:xfrm>
              <a:off x="4608" y="1440"/>
              <a:ext cx="432" cy="14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21" name="Oval 37"/>
            <p:cNvSpPr>
              <a:spLocks noChangeArrowheads="1"/>
            </p:cNvSpPr>
            <p:nvPr/>
          </p:nvSpPr>
          <p:spPr bwMode="auto">
            <a:xfrm>
              <a:off x="4176" y="1728"/>
              <a:ext cx="432" cy="14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22" name="Oval 38"/>
            <p:cNvSpPr>
              <a:spLocks noChangeArrowheads="1"/>
            </p:cNvSpPr>
            <p:nvPr/>
          </p:nvSpPr>
          <p:spPr bwMode="auto">
            <a:xfrm>
              <a:off x="4896" y="1104"/>
              <a:ext cx="432" cy="14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23" name="Oval 39"/>
            <p:cNvSpPr>
              <a:spLocks noChangeArrowheads="1"/>
            </p:cNvSpPr>
            <p:nvPr/>
          </p:nvSpPr>
          <p:spPr bwMode="auto">
            <a:xfrm>
              <a:off x="5040" y="1632"/>
              <a:ext cx="432" cy="14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24" name="Oval 40"/>
            <p:cNvSpPr>
              <a:spLocks noChangeArrowheads="1"/>
            </p:cNvSpPr>
            <p:nvPr/>
          </p:nvSpPr>
          <p:spPr bwMode="auto">
            <a:xfrm>
              <a:off x="4704" y="1920"/>
              <a:ext cx="432" cy="14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</a:t>
              </a:r>
            </a:p>
          </p:txBody>
        </p:sp>
        <p:sp>
          <p:nvSpPr>
            <p:cNvPr id="25" name="Oval 41"/>
            <p:cNvSpPr>
              <a:spLocks noChangeArrowheads="1"/>
            </p:cNvSpPr>
            <p:nvPr/>
          </p:nvSpPr>
          <p:spPr bwMode="auto">
            <a:xfrm>
              <a:off x="3888" y="2016"/>
              <a:ext cx="432" cy="14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</a:t>
              </a:r>
            </a:p>
          </p:txBody>
        </p:sp>
        <p:sp>
          <p:nvSpPr>
            <p:cNvPr id="26" name="Line 42"/>
            <p:cNvSpPr>
              <a:spLocks noChangeShapeType="1"/>
            </p:cNvSpPr>
            <p:nvPr/>
          </p:nvSpPr>
          <p:spPr bwMode="auto">
            <a:xfrm flipH="1">
              <a:off x="4080" y="1344"/>
              <a:ext cx="192" cy="96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 flipH="1">
              <a:off x="4416" y="1536"/>
              <a:ext cx="192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 flipH="1">
              <a:off x="4032" y="1872"/>
              <a:ext cx="240" cy="144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 flipH="1">
              <a:off x="4896" y="1248"/>
              <a:ext cx="144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>
              <a:off x="4512" y="1296"/>
              <a:ext cx="192" cy="144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4944" y="1536"/>
              <a:ext cx="192" cy="96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 flipH="1" flipV="1">
              <a:off x="4800" y="1584"/>
              <a:ext cx="96" cy="336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 flipV="1">
              <a:off x="5088" y="1776"/>
              <a:ext cx="96" cy="144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854075" y="4648200"/>
            <a:ext cx="1905000" cy="152400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/>
          </a:p>
        </p:txBody>
      </p:sp>
      <p:sp>
        <p:nvSpPr>
          <p:cNvPr id="35" name="Rectangle 34"/>
          <p:cNvSpPr/>
          <p:nvPr/>
        </p:nvSpPr>
        <p:spPr>
          <a:xfrm>
            <a:off x="3140075" y="4648200"/>
            <a:ext cx="1905000" cy="1524000"/>
          </a:xfrm>
          <a:prstGeom prst="rect">
            <a:avLst/>
          </a:prstGeom>
          <a:solidFill>
            <a:schemeClr val="accent2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/>
          </a:p>
        </p:txBody>
      </p:sp>
      <p:pic>
        <p:nvPicPr>
          <p:cNvPr id="36" name="Picture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3200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53" descr="C:\ZB_Genetics\Human\bxh_apoe_male_5kg-expr\bxh_apoe_male_5kg-expr_imgHeatm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3716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1752600" y="762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dirty="0" smtClean="0">
                <a:solidFill>
                  <a:schemeClr val="tx2"/>
                </a:solidFill>
                <a:cs typeface="Arial" charset="0"/>
              </a:rPr>
              <a:t>Transcriptional Networks</a:t>
            </a:r>
            <a:endParaRPr lang="en-US" sz="3600" dirty="0">
              <a:solidFill>
                <a:schemeClr val="tx2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245225"/>
            <a:ext cx="2133600" cy="476250"/>
          </a:xfrm>
          <a:noFill/>
        </p:spPr>
        <p:txBody>
          <a:bodyPr/>
          <a:lstStyle/>
          <a:p>
            <a:fld id="{308BD34E-D18D-42C7-9091-2F33CE723040}" type="slidenum">
              <a:rPr lang="en-US"/>
              <a:pPr/>
              <a:t>4</a:t>
            </a:fld>
            <a:endParaRPr lang="en-US"/>
          </a:p>
        </p:txBody>
      </p:sp>
      <p:pic>
        <p:nvPicPr>
          <p:cNvPr id="5" name="Picture 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133" y="1143000"/>
            <a:ext cx="299306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133" y="4572000"/>
            <a:ext cx="266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133" y="3505200"/>
            <a:ext cx="259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7772400" y="6245225"/>
            <a:ext cx="2133600" cy="47625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AE36B-3064-409D-B6F8-934766BD62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4648200" y="6096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cs typeface="Arial" charset="0"/>
              </a:rPr>
              <a:t>Female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8077200" y="6096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>
                <a:cs typeface="Arial" charset="0"/>
              </a:rPr>
              <a:t>Male</a:t>
            </a: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3429000" y="27432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cs typeface="Arial" charset="0"/>
              </a:rPr>
              <a:t>mouse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3352800" y="38862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cs typeface="Arial" charset="0"/>
              </a:rPr>
              <a:t>human</a:t>
            </a:r>
          </a:p>
        </p:txBody>
      </p:sp>
      <p:grpSp>
        <p:nvGrpSpPr>
          <p:cNvPr id="16" name="Group 52"/>
          <p:cNvGrpSpPr>
            <a:grpSpLocks/>
          </p:cNvGrpSpPr>
          <p:nvPr/>
        </p:nvGrpSpPr>
        <p:grpSpPr bwMode="auto">
          <a:xfrm>
            <a:off x="4343400" y="914400"/>
            <a:ext cx="4724400" cy="4572000"/>
            <a:chOff x="1200" y="336"/>
            <a:chExt cx="3984" cy="3984"/>
          </a:xfrm>
        </p:grpSpPr>
        <p:pic>
          <p:nvPicPr>
            <p:cNvPr id="17" name="Picture 34" descr="bxh_apoe_female_5kg-expr_imgHeatma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48" y="480"/>
              <a:ext cx="1632" cy="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35" descr="bxh_apoe_male_5kg-expr_imgHeatmap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56" y="480"/>
              <a:ext cx="1680" cy="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Line 36"/>
            <p:cNvSpPr>
              <a:spLocks noChangeShapeType="1"/>
            </p:cNvSpPr>
            <p:nvPr/>
          </p:nvSpPr>
          <p:spPr bwMode="auto">
            <a:xfrm>
              <a:off x="2640" y="336"/>
              <a:ext cx="1344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2640" y="336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>
              <a:off x="3984" y="336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9"/>
            <p:cNvSpPr>
              <a:spLocks noChangeShapeType="1"/>
            </p:cNvSpPr>
            <p:nvPr/>
          </p:nvSpPr>
          <p:spPr bwMode="auto">
            <a:xfrm>
              <a:off x="2544" y="2448"/>
              <a:ext cx="2016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>
              <a:off x="2544" y="2448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>
              <a:off x="4560" y="2448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2"/>
            <p:cNvSpPr>
              <a:spLocks noChangeShapeType="1"/>
            </p:cNvSpPr>
            <p:nvPr/>
          </p:nvSpPr>
          <p:spPr bwMode="auto">
            <a:xfrm>
              <a:off x="3312" y="336"/>
              <a:ext cx="0" cy="2112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6" name="Picture 50" descr="decode_adipose_male_DEQ4_adjusted-age_imgHeatmap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52" y="2588"/>
              <a:ext cx="1732" cy="1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51" descr="decode_adipose_female_DEQ4_adjusted-age_imgHeatmap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00" y="2544"/>
              <a:ext cx="1776" cy="1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8" name="Picture 5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19600" y="5656470"/>
            <a:ext cx="4724400" cy="120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4"/>
          <p:cNvSpPr txBox="1">
            <a:spLocks noChangeArrowheads="1"/>
          </p:cNvSpPr>
          <p:nvPr/>
        </p:nvSpPr>
        <p:spPr bwMode="auto">
          <a:xfrm>
            <a:off x="5638800" y="5650468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/>
              <a:t>Module relevance to BMI</a:t>
            </a:r>
          </a:p>
        </p:txBody>
      </p:sp>
      <p:sp>
        <p:nvSpPr>
          <p:cNvPr id="30" name="AutoShape 59"/>
          <p:cNvSpPr>
            <a:spLocks noChangeArrowheads="1"/>
          </p:cNvSpPr>
          <p:nvPr/>
        </p:nvSpPr>
        <p:spPr bwMode="auto">
          <a:xfrm>
            <a:off x="6553200" y="5334000"/>
            <a:ext cx="381000" cy="381000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8486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1800" b="1" dirty="0" smtClean="0">
                <a:latin typeface="Times New Roman" pitchFamily="18" charset="0"/>
                <a:ea typeface="宋体" pitchFamily="2" charset="-122"/>
              </a:rPr>
              <a:t>Exemplar Gene </a:t>
            </a:r>
            <a:r>
              <a:rPr lang="en-US" altLang="zh-CN" sz="1800" b="1" dirty="0" err="1" smtClean="0">
                <a:latin typeface="Times New Roman" pitchFamily="18" charset="0"/>
                <a:ea typeface="宋体" pitchFamily="2" charset="-122"/>
              </a:rPr>
              <a:t>Coexpression</a:t>
            </a:r>
            <a:r>
              <a:rPr lang="en-US" altLang="zh-CN" sz="1800" b="1" dirty="0" smtClean="0">
                <a:latin typeface="Times New Roman" pitchFamily="18" charset="0"/>
                <a:ea typeface="宋体" pitchFamily="2" charset="-122"/>
              </a:rPr>
              <a:t> Networks</a:t>
            </a:r>
            <a:br>
              <a:rPr lang="en-US" altLang="zh-CN" sz="1800" b="1" dirty="0" smtClean="0">
                <a:latin typeface="Times New Roman" pitchFamily="18" charset="0"/>
                <a:ea typeface="宋体" pitchFamily="2" charset="-122"/>
              </a:rPr>
            </a:b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</a:rPr>
              <a:t>A 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macrophage-enriched metabolic network (MEMN) associated with obesity &amp; diabetes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92BD6C4-1C37-45A0-9F2E-91534A5E97DC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 Yeast Gene Bayesian Network</a:t>
            </a:r>
          </a:p>
        </p:txBody>
      </p:sp>
      <p:pic>
        <p:nvPicPr>
          <p:cNvPr id="6" name="Picture 5" descr="ycross-BN-wgenetic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36449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9600" y="838200"/>
            <a:ext cx="3482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Predicted regulators under eQTL hotspots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ph idx="1"/>
          </p:nvPr>
        </p:nvGraphicFramePr>
        <p:xfrm>
          <a:off x="4495800" y="1143000"/>
          <a:ext cx="3886200" cy="2260600"/>
        </p:xfrm>
        <a:graphic>
          <a:graphicData uri="http://schemas.openxmlformats.org/presentationml/2006/ole">
            <p:oleObj spid="_x0000_s1026" name="Document" r:id="rId4" imgW="5535764" imgH="4146725" progId="Word.Document.8">
              <p:embed/>
            </p:oleObj>
          </a:graphicData>
        </a:graphic>
      </p:graphicFrame>
      <p:pic>
        <p:nvPicPr>
          <p:cNvPr id="9" name="Picture 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3352800"/>
            <a:ext cx="441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0" y="4876800"/>
            <a:ext cx="26670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/>
              <a:t>Experimental validation </a:t>
            </a:r>
          </a:p>
          <a:p>
            <a:r>
              <a:rPr lang="en-US" sz="1400" b="0" dirty="0"/>
              <a:t>of PHM7 as a key regulator of </a:t>
            </a:r>
          </a:p>
          <a:p>
            <a:r>
              <a:rPr lang="en-US" sz="1400" b="0" dirty="0"/>
              <a:t>hotspot 12</a:t>
            </a:r>
          </a:p>
          <a:p>
            <a:endParaRPr lang="en-US" sz="1400" b="0" dirty="0"/>
          </a:p>
          <a:p>
            <a:r>
              <a:rPr lang="en-US" sz="1400" b="0" dirty="0"/>
              <a:t>PHM7 is a gene of unknown function that is regulated by phosphate levels</a:t>
            </a:r>
          </a:p>
        </p:txBody>
      </p:sp>
      <p:pic>
        <p:nvPicPr>
          <p:cNvPr id="11" name="Picture 3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4813300"/>
            <a:ext cx="297180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8800" y="4743450"/>
            <a:ext cx="32766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0" y="472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152400" y="4191000"/>
            <a:ext cx="677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PHM7</a:t>
            </a:r>
          </a:p>
        </p:txBody>
      </p:sp>
      <p:sp>
        <p:nvSpPr>
          <p:cNvPr id="15" name="Line 40"/>
          <p:cNvSpPr>
            <a:spLocks noChangeShapeType="1"/>
          </p:cNvSpPr>
          <p:nvPr/>
        </p:nvSpPr>
        <p:spPr bwMode="auto">
          <a:xfrm flipV="1">
            <a:off x="533400" y="3429000"/>
            <a:ext cx="762000" cy="838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69"/>
          <p:cNvSpPr txBox="1">
            <a:spLocks noChangeArrowheads="1"/>
          </p:cNvSpPr>
          <p:nvPr/>
        </p:nvSpPr>
        <p:spPr bwMode="auto">
          <a:xfrm>
            <a:off x="0" y="6553200"/>
            <a:ext cx="33373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i="1"/>
              <a:t>Zhu J, Zhang B, et al., Nature Genetics 2008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smtClean="0"/>
              <a:t>Key Driver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52578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Identify key regulators for a list of genes </a:t>
            </a:r>
            <a:r>
              <a:rPr lang="en-US" b="1" i="1" dirty="0" smtClean="0">
                <a:latin typeface="Book Antiqua" pitchFamily="18" charset="0"/>
              </a:rPr>
              <a:t>h</a:t>
            </a:r>
            <a:r>
              <a:rPr lang="en-US" dirty="0" smtClean="0"/>
              <a:t>  and a network </a:t>
            </a:r>
            <a:r>
              <a:rPr lang="en-US" b="1" i="1" dirty="0" smtClean="0">
                <a:latin typeface="Book Antiqua" pitchFamily="18" charset="0"/>
              </a:rPr>
              <a:t>N</a:t>
            </a:r>
            <a:endParaRPr lang="en-US" b="1" dirty="0" smtClean="0"/>
          </a:p>
          <a:p>
            <a:r>
              <a:rPr lang="en-US" dirty="0" smtClean="0"/>
              <a:t>Check the enrichment of </a:t>
            </a:r>
            <a:r>
              <a:rPr lang="en-US" b="1" i="1" dirty="0" smtClean="0">
                <a:latin typeface="Book Antiqua" pitchFamily="18" charset="0"/>
              </a:rPr>
              <a:t>h</a:t>
            </a:r>
            <a:r>
              <a:rPr lang="en-US" i="1" dirty="0" smtClean="0">
                <a:latin typeface="Book Antiqua" pitchFamily="18" charset="0"/>
              </a:rPr>
              <a:t> </a:t>
            </a:r>
            <a:r>
              <a:rPr lang="en-US" dirty="0" smtClean="0"/>
              <a:t>in the downstream of each node in </a:t>
            </a:r>
            <a:r>
              <a:rPr lang="en-US" b="1" i="1" dirty="0" smtClean="0">
                <a:latin typeface="Book Antiqua" pitchFamily="18" charset="0"/>
              </a:rPr>
              <a:t>N</a:t>
            </a:r>
            <a:endParaRPr lang="en-US" dirty="0" smtClean="0"/>
          </a:p>
          <a:p>
            <a:r>
              <a:rPr lang="en-US" dirty="0" smtClean="0"/>
              <a:t>The nodes significantly enriched for </a:t>
            </a:r>
            <a:r>
              <a:rPr lang="en-US" b="1" i="1" dirty="0" smtClean="0">
                <a:latin typeface="Book Antiqua" pitchFamily="18" charset="0"/>
              </a:rPr>
              <a:t>h</a:t>
            </a:r>
            <a:r>
              <a:rPr lang="en-US" dirty="0" smtClean="0"/>
              <a:t> are the candidate drivers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5943600" y="2514600"/>
            <a:ext cx="2286000" cy="2590800"/>
            <a:chOff x="6629400" y="3733800"/>
            <a:chExt cx="2286000" cy="2590800"/>
          </a:xfrm>
        </p:grpSpPr>
        <p:sp>
          <p:nvSpPr>
            <p:cNvPr id="4" name="Oval 3"/>
            <p:cNvSpPr/>
            <p:nvPr/>
          </p:nvSpPr>
          <p:spPr>
            <a:xfrm>
              <a:off x="7620000" y="4572000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5400000">
              <a:off x="7334250" y="4933950"/>
              <a:ext cx="4572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16" idx="0"/>
            </p:cNvCxnSpPr>
            <p:nvPr/>
          </p:nvCxnSpPr>
          <p:spPr>
            <a:xfrm rot="16200000" flipH="1">
              <a:off x="7734301" y="4914900"/>
              <a:ext cx="457199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7504906" y="4304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620000" y="3733800"/>
              <a:ext cx="304800" cy="304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162800" y="5334000"/>
              <a:ext cx="3048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001000" y="5334000"/>
              <a:ext cx="304800" cy="304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16200000" flipH="1">
              <a:off x="8191501" y="5600700"/>
              <a:ext cx="457199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8534400" y="6019800"/>
              <a:ext cx="3048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467600" y="6019800"/>
              <a:ext cx="304800" cy="304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>
              <a:off x="7677150" y="5619750"/>
              <a:ext cx="4572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629400" y="4572000"/>
              <a:ext cx="3048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610600" y="4572000"/>
              <a:ext cx="3048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endCxn id="25" idx="2"/>
            </p:cNvCxnSpPr>
            <p:nvPr/>
          </p:nvCxnSpPr>
          <p:spPr>
            <a:xfrm>
              <a:off x="7923212" y="4724400"/>
              <a:ext cx="6873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6934201" y="4722812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11"/>
          <p:cNvGrpSpPr>
            <a:grpSpLocks/>
          </p:cNvGrpSpPr>
          <p:nvPr/>
        </p:nvGrpSpPr>
        <p:grpSpPr bwMode="auto">
          <a:xfrm>
            <a:off x="6324600" y="5591175"/>
            <a:ext cx="1279454" cy="581394"/>
            <a:chOff x="82809" y="761999"/>
            <a:chExt cx="1279862" cy="582168"/>
          </a:xfrm>
        </p:grpSpPr>
        <p:sp>
          <p:nvSpPr>
            <p:cNvPr id="32" name="Oval 31"/>
            <p:cNvSpPr/>
            <p:nvPr/>
          </p:nvSpPr>
          <p:spPr>
            <a:xfrm>
              <a:off x="82809" y="809688"/>
              <a:ext cx="152449" cy="15260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33" name="Oval 32"/>
            <p:cNvSpPr/>
            <p:nvPr/>
          </p:nvSpPr>
          <p:spPr>
            <a:xfrm>
              <a:off x="82809" y="1114894"/>
              <a:ext cx="152449" cy="15260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34" name="TextBox 14"/>
            <p:cNvSpPr txBox="1">
              <a:spLocks noChangeArrowheads="1"/>
            </p:cNvSpPr>
            <p:nvPr/>
          </p:nvSpPr>
          <p:spPr bwMode="auto">
            <a:xfrm>
              <a:off x="235209" y="761999"/>
              <a:ext cx="1127462" cy="277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Gene in the list</a:t>
              </a:r>
              <a:endParaRPr lang="en-US" sz="1200" dirty="0"/>
            </a:p>
          </p:txBody>
        </p:sp>
        <p:sp>
          <p:nvSpPr>
            <p:cNvPr id="35" name="TextBox 15"/>
            <p:cNvSpPr txBox="1">
              <a:spLocks noChangeArrowheads="1"/>
            </p:cNvSpPr>
            <p:nvPr/>
          </p:nvSpPr>
          <p:spPr bwMode="auto">
            <a:xfrm>
              <a:off x="235209" y="1066799"/>
              <a:ext cx="808109" cy="277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Key driver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ZB_Genetics\Cancer_breast\All-by-All_Modules\ResultsABS\KeyDrivers\brc-superBN_black_layer0_cy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14400"/>
            <a:ext cx="6000750" cy="5810250"/>
          </a:xfrm>
          <a:prstGeom prst="rect">
            <a:avLst/>
          </a:prstGeom>
          <a:noFill/>
        </p:spPr>
      </p:pic>
      <p:sp>
        <p:nvSpPr>
          <p:cNvPr id="6" name="TextBox 9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6905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Key drivers for chromatin </a:t>
            </a:r>
            <a:r>
              <a:rPr lang="en-US" sz="3200" dirty="0"/>
              <a:t>modification </a:t>
            </a:r>
            <a:r>
              <a:rPr lang="en-US" sz="3200" dirty="0" smtClean="0"/>
              <a:t>genes</a:t>
            </a:r>
            <a:endParaRPr lang="en-US" sz="3200" dirty="0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7018337" y="1143001"/>
            <a:ext cx="1565623" cy="581393"/>
            <a:chOff x="82809" y="762000"/>
            <a:chExt cx="1566124" cy="582167"/>
          </a:xfrm>
        </p:grpSpPr>
        <p:sp>
          <p:nvSpPr>
            <p:cNvPr id="9" name="Oval 8"/>
            <p:cNvSpPr/>
            <p:nvPr/>
          </p:nvSpPr>
          <p:spPr>
            <a:xfrm>
              <a:off x="82809" y="809688"/>
              <a:ext cx="152449" cy="15260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82809" y="1114894"/>
              <a:ext cx="152449" cy="152603"/>
            </a:xfrm>
            <a:prstGeom prst="ellipse">
              <a:avLst/>
            </a:prstGeom>
            <a:solidFill>
              <a:srgbClr val="66FF66"/>
            </a:solidFill>
            <a:ln>
              <a:solidFill>
                <a:srgbClr val="66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235209" y="762000"/>
              <a:ext cx="808109" cy="277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Key </a:t>
              </a:r>
              <a:r>
                <a:rPr lang="en-US" sz="1200" dirty="0"/>
                <a:t>driver</a:t>
              </a:r>
            </a:p>
          </p:txBody>
        </p:sp>
        <p:sp>
          <p:nvSpPr>
            <p:cNvPr id="12" name="TextBox 15"/>
            <p:cNvSpPr txBox="1">
              <a:spLocks noChangeArrowheads="1"/>
            </p:cNvSpPr>
            <p:nvPr/>
          </p:nvSpPr>
          <p:spPr bwMode="auto">
            <a:xfrm>
              <a:off x="235209" y="1066799"/>
              <a:ext cx="1413724" cy="277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Key driver validated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209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Document</vt:lpstr>
      <vt:lpstr>Integration of Cytoscape and Network Key Driver Analysis</vt:lpstr>
      <vt:lpstr>Integrating Key Driver Analysis into Cytoscape</vt:lpstr>
      <vt:lpstr>Slide 3</vt:lpstr>
      <vt:lpstr>Exemplar Gene Coexpression Networks A macrophage-enriched metabolic network (MEMN) associated with obesity &amp; diabetes</vt:lpstr>
      <vt:lpstr>A Yeast Gene Bayesian Network</vt:lpstr>
      <vt:lpstr>Key Driver Analysis</vt:lpstr>
      <vt:lpstr>Key drivers for chromatin modification genes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&amp; Key Drivers</dc:title>
  <dc:creator>Zhang, Bin</dc:creator>
  <cp:lastModifiedBy>bzhang2</cp:lastModifiedBy>
  <cp:revision>22</cp:revision>
  <dcterms:created xsi:type="dcterms:W3CDTF">2006-08-16T00:00:00Z</dcterms:created>
  <dcterms:modified xsi:type="dcterms:W3CDTF">2009-12-16T23:49:46Z</dcterms:modified>
</cp:coreProperties>
</file>