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Clr>
                <a:schemeClr val="dk1"/>
              </a:buClr>
              <a:buSzPts val="1100"/>
              <a:buFont typeface="Arial"/>
              <a:buNone/>
            </a:pPr>
            <a:r>
              <a:rPr lang="en" sz="2400">
                <a:solidFill>
                  <a:srgbClr val="333333"/>
                </a:solidFill>
                <a:highlight>
                  <a:schemeClr val="lt1"/>
                </a:highlight>
              </a:rPr>
              <a:t>tell us both what you really </a:t>
            </a:r>
            <a:r>
              <a:rPr b="1" lang="en" sz="2400">
                <a:solidFill>
                  <a:srgbClr val="333333"/>
                </a:solidFill>
                <a:highlight>
                  <a:schemeClr val="lt1"/>
                </a:highlight>
              </a:rPr>
              <a:t>wanted</a:t>
            </a:r>
            <a:r>
              <a:rPr lang="en" sz="2400">
                <a:solidFill>
                  <a:srgbClr val="333333"/>
                </a:solidFill>
                <a:highlight>
                  <a:schemeClr val="lt1"/>
                </a:highlight>
              </a:rPr>
              <a:t> to make and what you've got, why you couldn't get it to work as it wanted and what you would do it you had more time. You'll get partial credit for well-thought out interface that you couldn't implement.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en" sz="1800">
                <a:solidFill>
                  <a:srgbClr val="333333"/>
                </a:solidFill>
              </a:rPr>
              <a:t>Problems:</a:t>
            </a:r>
            <a:endParaRPr b="1" sz="1800">
              <a:solidFill>
                <a:srgbClr val="333333"/>
              </a:solidFill>
            </a:endParaRPr>
          </a:p>
          <a:p>
            <a:pPr indent="0" lvl="0" marL="0" rtl="0">
              <a:lnSpc>
                <a:spcPct val="115000"/>
              </a:lnSpc>
              <a:spcBef>
                <a:spcPts val="0"/>
              </a:spcBef>
              <a:spcAft>
                <a:spcPts val="0"/>
              </a:spcAft>
              <a:buClr>
                <a:schemeClr val="dk1"/>
              </a:buClr>
              <a:buSzPts val="1100"/>
              <a:buFont typeface="Arial"/>
              <a:buNone/>
            </a:pPr>
            <a:r>
              <a:t/>
            </a:r>
            <a:endParaRPr b="1" sz="1800">
              <a:solidFill>
                <a:srgbClr val="333333"/>
              </a:solidFill>
            </a:endParaRPr>
          </a:p>
          <a:p>
            <a:pPr indent="0" lvl="0" marL="0" rtl="0">
              <a:lnSpc>
                <a:spcPct val="115000"/>
              </a:lnSpc>
              <a:spcBef>
                <a:spcPts val="0"/>
              </a:spcBef>
              <a:spcAft>
                <a:spcPts val="0"/>
              </a:spcAft>
              <a:buClr>
                <a:schemeClr val="dk1"/>
              </a:buClr>
              <a:buSzPts val="1100"/>
              <a:buFont typeface="Arial"/>
              <a:buNone/>
            </a:pPr>
            <a:r>
              <a:rPr lang="en" sz="1800">
                <a:solidFill>
                  <a:srgbClr val="333333"/>
                </a:solidFill>
              </a:rPr>
              <a:t>Although there are many websites we could use to find about the players, but we found that none of them are really helpful, since they are mostly unorganized.</a:t>
            </a:r>
            <a:endParaRPr sz="1800">
              <a:solidFill>
                <a:srgbClr val="333333"/>
              </a:solidFill>
            </a:endParaRPr>
          </a:p>
          <a:p>
            <a:pPr indent="0" lvl="0" marL="0" rtl="0">
              <a:lnSpc>
                <a:spcPct val="115000"/>
              </a:lnSpc>
              <a:spcBef>
                <a:spcPts val="0"/>
              </a:spcBef>
              <a:spcAft>
                <a:spcPts val="0"/>
              </a:spcAft>
              <a:buClr>
                <a:schemeClr val="dk1"/>
              </a:buClr>
              <a:buSzPts val="1100"/>
              <a:buFont typeface="Arial"/>
              <a:buNone/>
            </a:pPr>
            <a:r>
              <a:t/>
            </a:r>
            <a:endParaRPr b="1" sz="1800">
              <a:solidFill>
                <a:srgbClr val="333333"/>
              </a:solidFill>
            </a:endParaRPr>
          </a:p>
          <a:p>
            <a:pPr indent="0" lvl="0" marL="0" rtl="0">
              <a:lnSpc>
                <a:spcPct val="115000"/>
              </a:lnSpc>
              <a:spcBef>
                <a:spcPts val="0"/>
              </a:spcBef>
              <a:spcAft>
                <a:spcPts val="0"/>
              </a:spcAft>
              <a:buClr>
                <a:schemeClr val="dk1"/>
              </a:buClr>
              <a:buSzPts val="1100"/>
              <a:buFont typeface="Arial"/>
              <a:buNone/>
            </a:pPr>
            <a:r>
              <a:rPr b="1" lang="en" sz="1800">
                <a:solidFill>
                  <a:srgbClr val="333333"/>
                </a:solidFill>
              </a:rPr>
              <a:t>How the database will help:</a:t>
            </a:r>
            <a:endParaRPr b="1" sz="1800">
              <a:solidFill>
                <a:srgbClr val="333333"/>
              </a:solidFill>
            </a:endParaRPr>
          </a:p>
          <a:p>
            <a:pPr indent="0" lvl="0" marL="0" rtl="0">
              <a:lnSpc>
                <a:spcPct val="115000"/>
              </a:lnSpc>
              <a:spcBef>
                <a:spcPts val="0"/>
              </a:spcBef>
              <a:spcAft>
                <a:spcPts val="0"/>
              </a:spcAft>
              <a:buClr>
                <a:schemeClr val="dk1"/>
              </a:buClr>
              <a:buSzPts val="1100"/>
              <a:buFont typeface="Arial"/>
              <a:buNone/>
            </a:pPr>
            <a:r>
              <a:t/>
            </a:r>
            <a:endParaRPr b="1" sz="1800">
              <a:solidFill>
                <a:srgbClr val="333333"/>
              </a:solidFill>
            </a:endParaRPr>
          </a:p>
          <a:p>
            <a:pPr indent="0" lvl="0" marL="0" rtl="0">
              <a:lnSpc>
                <a:spcPct val="115000"/>
              </a:lnSpc>
              <a:spcBef>
                <a:spcPts val="0"/>
              </a:spcBef>
              <a:spcAft>
                <a:spcPts val="0"/>
              </a:spcAft>
              <a:buClr>
                <a:schemeClr val="dk1"/>
              </a:buClr>
              <a:buSzPts val="1100"/>
              <a:buFont typeface="Arial"/>
              <a:buNone/>
            </a:pPr>
            <a:r>
              <a:rPr lang="en" sz="1800">
                <a:solidFill>
                  <a:srgbClr val="333333"/>
                </a:solidFill>
              </a:rPr>
              <a:t>The main use for the database will be to see player statistics and what teams/leagues they are part of. </a:t>
            </a:r>
            <a:endParaRPr sz="1800">
              <a:solidFill>
                <a:srgbClr val="333333"/>
              </a:solidFill>
            </a:endParaRPr>
          </a:p>
          <a:p>
            <a:pPr indent="0" lvl="0" marL="0" rtl="0">
              <a:lnSpc>
                <a:spcPct val="115000"/>
              </a:lnSpc>
              <a:spcBef>
                <a:spcPts val="0"/>
              </a:spcBef>
              <a:spcAft>
                <a:spcPts val="0"/>
              </a:spcAft>
              <a:buClr>
                <a:schemeClr val="dk1"/>
              </a:buClr>
              <a:buSzPts val="1100"/>
              <a:buFont typeface="Arial"/>
              <a:buNone/>
            </a:pPr>
            <a:r>
              <a:t/>
            </a:r>
            <a:endParaRPr sz="1800">
              <a:solidFill>
                <a:srgbClr val="333333"/>
              </a:solidFill>
            </a:endParaRPr>
          </a:p>
          <a:p>
            <a:pPr indent="0" lvl="0" marL="0" rtl="0">
              <a:lnSpc>
                <a:spcPct val="115000"/>
              </a:lnSpc>
              <a:spcBef>
                <a:spcPts val="0"/>
              </a:spcBef>
              <a:spcAft>
                <a:spcPts val="0"/>
              </a:spcAft>
              <a:buClr>
                <a:schemeClr val="dk1"/>
              </a:buClr>
              <a:buSzPts val="1100"/>
              <a:buFont typeface="Arial"/>
              <a:buNone/>
            </a:pPr>
            <a:r>
              <a:rPr lang="en" sz="1800">
                <a:solidFill>
                  <a:srgbClr val="333333"/>
                </a:solidFill>
              </a:rPr>
              <a:t>Our target would be really wide (for both non-experts and experts). People who do not know soccer could use our database, to find the players’ information, teams, leagues, etc</a:t>
            </a:r>
            <a:endParaRPr sz="1800">
              <a:solidFill>
                <a:srgbClr val="333333"/>
              </a:solidFill>
            </a:endParaRPr>
          </a:p>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idx="1" type="body"/>
          </p:nvPr>
        </p:nvSpPr>
        <p:spPr>
          <a:xfrm>
            <a:off x="311700" y="3500525"/>
            <a:ext cx="8520600" cy="141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rPr>
              <a:t>Info 257 Final Project</a:t>
            </a:r>
            <a:endParaRPr b="1" sz="2400">
              <a:solidFill>
                <a:schemeClr val="dk1"/>
              </a:solidFill>
            </a:endParaRPr>
          </a:p>
          <a:p>
            <a:pPr indent="0" lvl="0" marL="0" rtl="0" algn="ctr">
              <a:spcBef>
                <a:spcPts val="0"/>
              </a:spcBef>
              <a:spcAft>
                <a:spcPts val="0"/>
              </a:spcAft>
              <a:buNone/>
            </a:pPr>
            <a:r>
              <a:t/>
            </a:r>
            <a:endParaRPr>
              <a:solidFill>
                <a:schemeClr val="dk1"/>
              </a:solidFill>
            </a:endParaRPr>
          </a:p>
          <a:p>
            <a:pPr indent="0" lvl="0" marL="0" rtl="0" algn="ctr">
              <a:spcBef>
                <a:spcPts val="0"/>
              </a:spcBef>
              <a:spcAft>
                <a:spcPts val="0"/>
              </a:spcAft>
              <a:buClr>
                <a:schemeClr val="dk1"/>
              </a:buClr>
              <a:buSzPts val="1100"/>
              <a:buFont typeface="Arial"/>
              <a:buNone/>
            </a:pPr>
            <a:r>
              <a:rPr lang="en" sz="1700">
                <a:solidFill>
                  <a:schemeClr val="dk1"/>
                </a:solidFill>
              </a:rPr>
              <a:t>Rishabh Wason, Eugene Lee, Omar Buenrostro, Jin Kweon, Jiyoon (Clover) Jeong</a:t>
            </a:r>
            <a:endParaRPr sz="1700">
              <a:solidFill>
                <a:schemeClr val="dk1"/>
              </a:solidFill>
            </a:endParaRPr>
          </a:p>
          <a:p>
            <a:pPr indent="0" lvl="0" marL="0" algn="ctr">
              <a:spcBef>
                <a:spcPts val="0"/>
              </a:spcBef>
              <a:spcAft>
                <a:spcPts val="1600"/>
              </a:spcAft>
              <a:buNone/>
            </a:pPr>
            <a:r>
              <a:t/>
            </a:r>
            <a:endParaRPr/>
          </a:p>
        </p:txBody>
      </p:sp>
      <p:pic>
        <p:nvPicPr>
          <p:cNvPr id="55" name="Shape 55"/>
          <p:cNvPicPr preferRelativeResize="0"/>
          <p:nvPr/>
        </p:nvPicPr>
        <p:blipFill>
          <a:blip r:embed="rId3">
            <a:alphaModFix/>
          </a:blip>
          <a:stretch>
            <a:fillRect/>
          </a:stretch>
        </p:blipFill>
        <p:spPr>
          <a:xfrm>
            <a:off x="311700" y="152400"/>
            <a:ext cx="8439625" cy="3200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210688" y="279125"/>
            <a:ext cx="87993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2200">
                <a:solidFill>
                  <a:srgbClr val="FF0000"/>
                </a:solidFill>
              </a:rPr>
              <a:t>Query 3: Who are the top 10 highest-paid player for each team?</a:t>
            </a:r>
            <a:endParaRPr b="1" sz="2200">
              <a:solidFill>
                <a:srgbClr val="FF0000"/>
              </a:solidFill>
            </a:endParaRPr>
          </a:p>
        </p:txBody>
      </p:sp>
      <p:pic>
        <p:nvPicPr>
          <p:cNvPr id="108" name="Shape 108"/>
          <p:cNvPicPr preferRelativeResize="0"/>
          <p:nvPr/>
        </p:nvPicPr>
        <p:blipFill>
          <a:blip r:embed="rId3">
            <a:alphaModFix/>
          </a:blip>
          <a:stretch>
            <a:fillRect/>
          </a:stretch>
        </p:blipFill>
        <p:spPr>
          <a:xfrm>
            <a:off x="510438" y="944975"/>
            <a:ext cx="8123126" cy="3892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172350" y="169350"/>
            <a:ext cx="87993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1800">
                <a:solidFill>
                  <a:srgbClr val="FF0000"/>
                </a:solidFill>
              </a:rPr>
              <a:t>Query 4: </a:t>
            </a:r>
            <a:r>
              <a:rPr b="1" lang="en" sz="1800">
                <a:solidFill>
                  <a:srgbClr val="FF0000"/>
                </a:solidFill>
              </a:rPr>
              <a:t>We want a defender, aged between 23 - 28 year-old who is likely to get injured</a:t>
            </a:r>
            <a:endParaRPr b="1" sz="1800">
              <a:solidFill>
                <a:srgbClr val="FF0000"/>
              </a:solidFill>
            </a:endParaRPr>
          </a:p>
        </p:txBody>
      </p:sp>
      <p:pic>
        <p:nvPicPr>
          <p:cNvPr id="114" name="Shape 114"/>
          <p:cNvPicPr preferRelativeResize="0"/>
          <p:nvPr/>
        </p:nvPicPr>
        <p:blipFill>
          <a:blip r:embed="rId3">
            <a:alphaModFix/>
          </a:blip>
          <a:stretch>
            <a:fillRect/>
          </a:stretch>
        </p:blipFill>
        <p:spPr>
          <a:xfrm>
            <a:off x="368038" y="1417150"/>
            <a:ext cx="8407926" cy="2398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400">
                <a:solidFill>
                  <a:srgbClr val="333333"/>
                </a:solidFill>
              </a:rPr>
              <a:t>A demonstration of your user interface for the database.1</a:t>
            </a:r>
            <a:endParaRPr sz="2400">
              <a:solidFill>
                <a:srgbClr val="333333"/>
              </a:solidFill>
            </a:endParaRPr>
          </a:p>
          <a:p>
            <a:pPr indent="0" lvl="0" marL="0">
              <a:spcBef>
                <a:spcPts val="0"/>
              </a:spcBef>
              <a:spcAft>
                <a:spcPts val="0"/>
              </a:spcAft>
              <a:buNone/>
            </a:pPr>
            <a:r>
              <a:t/>
            </a:r>
            <a:endParaRPr sz="2400"/>
          </a:p>
        </p:txBody>
      </p:sp>
      <p:sp>
        <p:nvSpPr>
          <p:cNvPr id="120" name="Shape 1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333333"/>
              </a:buClr>
              <a:buSzPts val="1800"/>
              <a:buChar char="●"/>
            </a:pPr>
            <a:r>
              <a:rPr lang="en">
                <a:solidFill>
                  <a:srgbClr val="333333"/>
                </a:solidFill>
              </a:rPr>
              <a:t>A good starting point is to include table descriptions, SQL queries that match your use cases and their results. A successful demo during your presentation would greatly help on this point.</a:t>
            </a:r>
            <a:endParaRPr>
              <a:solidFill>
                <a:srgbClr val="333333"/>
              </a:solidFill>
            </a:endParaRPr>
          </a:p>
          <a:p>
            <a:pPr indent="0" lvl="0" marL="0" rtl="0">
              <a:spcBef>
                <a:spcPts val="0"/>
              </a:spcBef>
              <a:spcAft>
                <a:spcPts val="0"/>
              </a:spcAft>
              <a:buNone/>
            </a:pPr>
            <a:r>
              <a:t/>
            </a:r>
            <a:endParaRPr>
              <a:solidFill>
                <a:srgbClr val="333333"/>
              </a:solidFill>
            </a:endParaRPr>
          </a:p>
          <a:p>
            <a:pPr indent="-342900" lvl="0" marL="457200" rtl="0">
              <a:spcBef>
                <a:spcPts val="0"/>
              </a:spcBef>
              <a:spcAft>
                <a:spcPts val="0"/>
              </a:spcAft>
              <a:buClr>
                <a:srgbClr val="333333"/>
              </a:buClr>
              <a:buSzPts val="1800"/>
              <a:buChar char="●"/>
            </a:pPr>
            <a:r>
              <a:rPr lang="en">
                <a:solidFill>
                  <a:srgbClr val="333333"/>
                </a:solidFill>
                <a:highlight>
                  <a:srgbClr val="FFFFFF"/>
                </a:highlight>
              </a:rPr>
              <a:t>Please include some screenshots and explain any non-obvious design decisions. Again, the demo should help convince us of this.</a:t>
            </a:r>
            <a:endParaRPr>
              <a:solidFill>
                <a:srgbClr val="333333"/>
              </a:solidFill>
              <a:highlight>
                <a:srgbClr val="FFFFFF"/>
              </a:highlight>
            </a:endParaRPr>
          </a:p>
          <a:p>
            <a:pPr indent="0" lvl="0" marL="0" rtl="0">
              <a:spcBef>
                <a:spcPts val="0"/>
              </a:spcBef>
              <a:spcAft>
                <a:spcPts val="0"/>
              </a:spcAft>
              <a:buNone/>
            </a:pPr>
            <a:r>
              <a:t/>
            </a:r>
            <a:endParaRPr>
              <a:solidFill>
                <a:srgbClr val="333333"/>
              </a:solidFill>
              <a:highlight>
                <a:srgbClr val="FFFFFF"/>
              </a:highlight>
            </a:endParaRPr>
          </a:p>
          <a:p>
            <a:pPr indent="-342900" lvl="0" marL="457200" rtl="0">
              <a:spcBef>
                <a:spcPts val="0"/>
              </a:spcBef>
              <a:spcAft>
                <a:spcPts val="0"/>
              </a:spcAft>
              <a:buClr>
                <a:srgbClr val="333333"/>
              </a:buClr>
              <a:buSzPts val="1800"/>
              <a:buChar char="●"/>
            </a:pPr>
            <a:r>
              <a:rPr lang="en">
                <a:solidFill>
                  <a:srgbClr val="333333"/>
                </a:solidFill>
                <a:highlight>
                  <a:srgbClr val="FFFFFF"/>
                </a:highlight>
              </a:rPr>
              <a:t>As a general rule, asking users to enter IDs of entities does </a:t>
            </a:r>
            <a:r>
              <a:rPr i="1" lang="en">
                <a:solidFill>
                  <a:srgbClr val="333333"/>
                </a:solidFill>
                <a:highlight>
                  <a:srgbClr val="FFFFFF"/>
                </a:highlight>
              </a:rPr>
              <a:t>not</a:t>
            </a:r>
            <a:r>
              <a:rPr lang="en">
                <a:solidFill>
                  <a:srgbClr val="333333"/>
                </a:solidFill>
                <a:highlight>
                  <a:srgbClr val="FFFFFF"/>
                </a:highlight>
              </a:rPr>
              <a:t> make for a usable interface. If your interface requires them to enter IDs, make sure to explain why.</a:t>
            </a:r>
            <a:endParaRPr>
              <a:solidFill>
                <a:srgbClr val="333333"/>
              </a:solidFill>
              <a:highlight>
                <a:srgbClr val="FFFFFF"/>
              </a:highlight>
            </a:endParaRPr>
          </a:p>
          <a:p>
            <a:pPr indent="0" lvl="0" marL="0">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2400">
                <a:solidFill>
                  <a:srgbClr val="333333"/>
                </a:solidFill>
              </a:rPr>
              <a:t>Challenges in Development</a:t>
            </a:r>
            <a:endParaRPr b="1" sz="2400">
              <a:solidFill>
                <a:srgbClr val="333333"/>
              </a:solidFill>
            </a:endParaRPr>
          </a:p>
          <a:p>
            <a:pPr indent="0" lvl="0" marL="0">
              <a:spcBef>
                <a:spcPts val="0"/>
              </a:spcBef>
              <a:spcAft>
                <a:spcPts val="0"/>
              </a:spcAft>
              <a:buNone/>
            </a:pPr>
            <a:r>
              <a:t/>
            </a:r>
            <a:endParaRPr b="1" sz="2400"/>
          </a:p>
        </p:txBody>
      </p:sp>
      <p:sp>
        <p:nvSpPr>
          <p:cNvPr id="126" name="Shape 1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400">
                <a:solidFill>
                  <a:schemeClr val="accent1"/>
                </a:solidFill>
              </a:rPr>
              <a:t>The Database Design</a:t>
            </a:r>
            <a:endParaRPr sz="2400">
              <a:solidFill>
                <a:schemeClr val="accent1"/>
              </a:solidFill>
            </a:endParaRPr>
          </a:p>
          <a:p>
            <a:pPr indent="0" lvl="0" marL="0">
              <a:spcBef>
                <a:spcPts val="0"/>
              </a:spcBef>
              <a:spcAft>
                <a:spcPts val="0"/>
              </a:spcAft>
              <a:buNone/>
            </a:pPr>
            <a:r>
              <a:t/>
            </a:r>
            <a:endParaRPr sz="2400"/>
          </a:p>
        </p:txBody>
      </p:sp>
      <p:pic>
        <p:nvPicPr>
          <p:cNvPr id="61" name="Shape 61"/>
          <p:cNvPicPr preferRelativeResize="0"/>
          <p:nvPr/>
        </p:nvPicPr>
        <p:blipFill>
          <a:blip r:embed="rId3">
            <a:alphaModFix/>
          </a:blip>
          <a:stretch>
            <a:fillRect/>
          </a:stretch>
        </p:blipFill>
        <p:spPr>
          <a:xfrm>
            <a:off x="2035475" y="678125"/>
            <a:ext cx="5276601" cy="42659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nvSpPr>
        <p:spPr>
          <a:xfrm>
            <a:off x="285125" y="244375"/>
            <a:ext cx="3849000" cy="4683900"/>
          </a:xfrm>
          <a:prstGeom prst="rect">
            <a:avLst/>
          </a:prstGeom>
          <a:noFill/>
          <a:ln>
            <a:noFill/>
          </a:ln>
        </p:spPr>
        <p:txBody>
          <a:bodyPr anchorCtr="0" anchor="t" bIns="91425" lIns="91425" spcFirstLastPara="1" rIns="91425" wrap="square" tIns="91425">
            <a:noAutofit/>
          </a:bodyPr>
          <a:lstStyle/>
          <a:p>
            <a:pPr indent="114300" lvl="0" marL="0" marR="0" rtl="0" algn="ctr">
              <a:lnSpc>
                <a:spcPct val="115000"/>
              </a:lnSpc>
              <a:spcBef>
                <a:spcPts val="0"/>
              </a:spcBef>
              <a:spcAft>
                <a:spcPts val="0"/>
              </a:spcAft>
              <a:buClr>
                <a:schemeClr val="dk1"/>
              </a:buClr>
              <a:buSzPts val="1100"/>
              <a:buFont typeface="Arial"/>
              <a:buNone/>
            </a:pPr>
            <a:r>
              <a:t/>
            </a:r>
            <a:endParaRPr b="1" sz="2400">
              <a:solidFill>
                <a:schemeClr val="dk1"/>
              </a:solidFill>
            </a:endParaRPr>
          </a:p>
          <a:p>
            <a:pPr indent="0" lvl="0" marL="0" marR="0" rtl="0" algn="l">
              <a:lnSpc>
                <a:spcPct val="115000"/>
              </a:lnSpc>
              <a:spcBef>
                <a:spcPts val="0"/>
              </a:spcBef>
              <a:spcAft>
                <a:spcPts val="0"/>
              </a:spcAft>
              <a:buNone/>
            </a:pPr>
            <a:r>
              <a:rPr b="1" lang="en" sz="2400">
                <a:solidFill>
                  <a:srgbClr val="0000FF"/>
                </a:solidFill>
              </a:rPr>
              <a:t>Player</a:t>
            </a:r>
            <a:r>
              <a:rPr lang="en" sz="2400">
                <a:solidFill>
                  <a:srgbClr val="0000FF"/>
                </a:solidFill>
              </a:rPr>
              <a:t>s</a:t>
            </a:r>
            <a:r>
              <a:rPr lang="en" sz="2400">
                <a:solidFill>
                  <a:schemeClr val="dk1"/>
                </a:solidFill>
              </a:rPr>
              <a:t> have </a:t>
            </a:r>
            <a:endParaRPr sz="2400">
              <a:solidFill>
                <a:schemeClr val="dk1"/>
              </a:solidFill>
            </a:endParaRPr>
          </a:p>
          <a:p>
            <a:pPr indent="0" lvl="0" marL="0" marR="0" rtl="0" algn="l">
              <a:lnSpc>
                <a:spcPct val="115000"/>
              </a:lnSpc>
              <a:spcBef>
                <a:spcPts val="0"/>
              </a:spcBef>
              <a:spcAft>
                <a:spcPts val="0"/>
              </a:spcAft>
              <a:buNone/>
            </a:pPr>
            <a:r>
              <a:t/>
            </a:r>
            <a:endParaRPr sz="2400">
              <a:solidFill>
                <a:schemeClr val="dk1"/>
              </a:solidFill>
            </a:endParaRPr>
          </a:p>
          <a:p>
            <a:pPr indent="-381000" lvl="0" marL="457200" marR="0" rtl="0" algn="ctr">
              <a:lnSpc>
                <a:spcPct val="115000"/>
              </a:lnSpc>
              <a:spcBef>
                <a:spcPts val="0"/>
              </a:spcBef>
              <a:spcAft>
                <a:spcPts val="0"/>
              </a:spcAft>
              <a:buClr>
                <a:schemeClr val="dk1"/>
              </a:buClr>
              <a:buSzPts val="2400"/>
              <a:buChar char="●"/>
            </a:pPr>
            <a:r>
              <a:rPr b="1" lang="en" sz="2400">
                <a:solidFill>
                  <a:schemeClr val="dk1"/>
                </a:solidFill>
              </a:rPr>
              <a:t>overall stats</a:t>
            </a:r>
            <a:endParaRPr b="1" sz="2400">
              <a:solidFill>
                <a:schemeClr val="dk1"/>
              </a:solidFill>
            </a:endParaRPr>
          </a:p>
          <a:p>
            <a:pPr indent="-381000" lvl="0" marL="457200" marR="0" rtl="0" algn="ctr">
              <a:lnSpc>
                <a:spcPct val="115000"/>
              </a:lnSpc>
              <a:spcBef>
                <a:spcPts val="0"/>
              </a:spcBef>
              <a:spcAft>
                <a:spcPts val="0"/>
              </a:spcAft>
              <a:buClr>
                <a:schemeClr val="dk1"/>
              </a:buClr>
              <a:buSzPts val="2400"/>
              <a:buChar char="●"/>
            </a:pPr>
            <a:r>
              <a:rPr b="1" lang="en" sz="2400">
                <a:solidFill>
                  <a:schemeClr val="dk1"/>
                </a:solidFill>
              </a:rPr>
              <a:t>attacking stats</a:t>
            </a:r>
            <a:endParaRPr b="1" sz="2400">
              <a:solidFill>
                <a:schemeClr val="dk1"/>
              </a:solidFill>
            </a:endParaRPr>
          </a:p>
          <a:p>
            <a:pPr indent="-381000" lvl="0" marL="457200" marR="0" rtl="0" algn="ctr">
              <a:lnSpc>
                <a:spcPct val="115000"/>
              </a:lnSpc>
              <a:spcBef>
                <a:spcPts val="0"/>
              </a:spcBef>
              <a:spcAft>
                <a:spcPts val="0"/>
              </a:spcAft>
              <a:buClr>
                <a:schemeClr val="dk1"/>
              </a:buClr>
              <a:buSzPts val="2400"/>
              <a:buChar char="●"/>
            </a:pPr>
            <a:r>
              <a:rPr b="1" lang="en" sz="2400">
                <a:solidFill>
                  <a:schemeClr val="dk1"/>
                </a:solidFill>
              </a:rPr>
              <a:t>defense stats</a:t>
            </a:r>
            <a:endParaRPr b="1" sz="2400">
              <a:solidFill>
                <a:schemeClr val="dk1"/>
              </a:solidFill>
            </a:endParaRPr>
          </a:p>
          <a:p>
            <a:pPr indent="-381000" lvl="0" marL="457200" marR="0" rtl="0" algn="ctr">
              <a:lnSpc>
                <a:spcPct val="115000"/>
              </a:lnSpc>
              <a:spcBef>
                <a:spcPts val="0"/>
              </a:spcBef>
              <a:spcAft>
                <a:spcPts val="0"/>
              </a:spcAft>
              <a:buClr>
                <a:schemeClr val="dk1"/>
              </a:buClr>
              <a:buSzPts val="2400"/>
              <a:buChar char="●"/>
            </a:pPr>
            <a:r>
              <a:rPr b="1" lang="en" sz="2400">
                <a:solidFill>
                  <a:schemeClr val="dk1"/>
                </a:solidFill>
              </a:rPr>
              <a:t>goalkeeper stats </a:t>
            </a:r>
            <a:endParaRPr b="1" sz="2400">
              <a:solidFill>
                <a:schemeClr val="dk1"/>
              </a:solidFill>
            </a:endParaRPr>
          </a:p>
          <a:p>
            <a:pPr indent="-381000" lvl="0" marL="457200" marR="0" rtl="0" algn="ctr">
              <a:lnSpc>
                <a:spcPct val="115000"/>
              </a:lnSpc>
              <a:spcBef>
                <a:spcPts val="0"/>
              </a:spcBef>
              <a:spcAft>
                <a:spcPts val="0"/>
              </a:spcAft>
              <a:buClr>
                <a:schemeClr val="dk1"/>
              </a:buClr>
              <a:buSzPts val="2400"/>
              <a:buChar char="●"/>
            </a:pPr>
            <a:r>
              <a:rPr b="1" lang="en" sz="2400">
                <a:solidFill>
                  <a:schemeClr val="dk1"/>
                </a:solidFill>
              </a:rPr>
              <a:t>position stats </a:t>
            </a:r>
            <a:endParaRPr b="1" sz="2400">
              <a:solidFill>
                <a:schemeClr val="dk1"/>
              </a:solidFill>
            </a:endParaRPr>
          </a:p>
          <a:p>
            <a:pPr indent="-381000" lvl="0" marL="457200" marR="0" rtl="0" algn="ctr">
              <a:lnSpc>
                <a:spcPct val="115000"/>
              </a:lnSpc>
              <a:spcBef>
                <a:spcPts val="0"/>
              </a:spcBef>
              <a:spcAft>
                <a:spcPts val="0"/>
              </a:spcAft>
              <a:buClr>
                <a:schemeClr val="dk1"/>
              </a:buClr>
              <a:buSzPts val="2400"/>
              <a:buChar char="●"/>
            </a:pPr>
            <a:r>
              <a:rPr b="1" lang="en" sz="2400">
                <a:solidFill>
                  <a:schemeClr val="dk1"/>
                </a:solidFill>
              </a:rPr>
              <a:t>money stats </a:t>
            </a:r>
            <a:endParaRPr b="1" sz="2400">
              <a:solidFill>
                <a:schemeClr val="dk1"/>
              </a:solidFill>
            </a:endParaRPr>
          </a:p>
          <a:p>
            <a:pPr indent="-381000" lvl="0" marL="457200" marR="0" rtl="0" algn="ctr">
              <a:lnSpc>
                <a:spcPct val="115000"/>
              </a:lnSpc>
              <a:spcBef>
                <a:spcPts val="0"/>
              </a:spcBef>
              <a:spcAft>
                <a:spcPts val="0"/>
              </a:spcAft>
              <a:buClr>
                <a:schemeClr val="dk1"/>
              </a:buClr>
              <a:buSzPts val="2400"/>
              <a:buChar char="●"/>
            </a:pPr>
            <a:r>
              <a:rPr b="1" lang="en" sz="2400">
                <a:solidFill>
                  <a:schemeClr val="dk1"/>
                </a:solidFill>
              </a:rPr>
              <a:t>traits </a:t>
            </a:r>
            <a:endParaRPr b="1" sz="2400">
              <a:solidFill>
                <a:schemeClr val="dk1"/>
              </a:solidFill>
            </a:endParaRPr>
          </a:p>
          <a:p>
            <a:pPr indent="-381000" lvl="0" marL="457200" marR="0" rtl="0" algn="ctr">
              <a:lnSpc>
                <a:spcPct val="115000"/>
              </a:lnSpc>
              <a:spcBef>
                <a:spcPts val="0"/>
              </a:spcBef>
              <a:spcAft>
                <a:spcPts val="0"/>
              </a:spcAft>
              <a:buClr>
                <a:schemeClr val="dk1"/>
              </a:buClr>
              <a:buSzPts val="2400"/>
              <a:buChar char="●"/>
            </a:pPr>
            <a:r>
              <a:rPr b="1" lang="en" sz="2400">
                <a:solidFill>
                  <a:schemeClr val="dk1"/>
                </a:solidFill>
              </a:rPr>
              <a:t>specialties</a:t>
            </a:r>
            <a:endParaRPr b="1" sz="2400">
              <a:solidFill>
                <a:schemeClr val="dk1"/>
              </a:solidFill>
            </a:endParaRPr>
          </a:p>
          <a:p>
            <a:pPr indent="0" lvl="0" marL="0" marR="0" rtl="0" algn="ctr">
              <a:lnSpc>
                <a:spcPct val="115000"/>
              </a:lnSpc>
              <a:spcBef>
                <a:spcPts val="0"/>
              </a:spcBef>
              <a:spcAft>
                <a:spcPts val="0"/>
              </a:spcAft>
              <a:buClr>
                <a:schemeClr val="dk1"/>
              </a:buClr>
              <a:buSzPts val="1100"/>
              <a:buFont typeface="Arial"/>
              <a:buNone/>
            </a:pPr>
            <a:r>
              <a:t/>
            </a:r>
            <a:endParaRPr b="1" sz="2400">
              <a:solidFill>
                <a:schemeClr val="dk1"/>
              </a:solidFill>
            </a:endParaRPr>
          </a:p>
          <a:p>
            <a:pPr indent="0" lvl="0" marL="0" marR="0" rtl="0" algn="ctr">
              <a:lnSpc>
                <a:spcPct val="115000"/>
              </a:lnSpc>
              <a:spcBef>
                <a:spcPts val="0"/>
              </a:spcBef>
              <a:spcAft>
                <a:spcPts val="0"/>
              </a:spcAft>
              <a:buClr>
                <a:schemeClr val="dk1"/>
              </a:buClr>
              <a:buSzPts val="1100"/>
              <a:buFont typeface="Arial"/>
              <a:buNone/>
            </a:pPr>
            <a:r>
              <a:t/>
            </a:r>
            <a:endParaRPr b="1" sz="2400">
              <a:solidFill>
                <a:schemeClr val="dk1"/>
              </a:solidFill>
            </a:endParaRPr>
          </a:p>
          <a:p>
            <a:pPr indent="0" lvl="0" marL="0" marR="0" rtl="0" algn="l">
              <a:lnSpc>
                <a:spcPct val="115000"/>
              </a:lnSpc>
              <a:spcBef>
                <a:spcPts val="0"/>
              </a:spcBef>
              <a:spcAft>
                <a:spcPts val="0"/>
              </a:spcAft>
              <a:buNone/>
            </a:pPr>
            <a:r>
              <a:t/>
            </a:r>
            <a:endParaRPr sz="2400">
              <a:solidFill>
                <a:schemeClr val="dk2"/>
              </a:solidFill>
            </a:endParaRPr>
          </a:p>
          <a:p>
            <a:pPr indent="0" lvl="0" marL="0" algn="ctr">
              <a:spcBef>
                <a:spcPts val="0"/>
              </a:spcBef>
              <a:spcAft>
                <a:spcPts val="0"/>
              </a:spcAft>
              <a:buNone/>
            </a:pPr>
            <a:r>
              <a:t/>
            </a:r>
            <a:endParaRPr/>
          </a:p>
        </p:txBody>
      </p:sp>
      <p:sp>
        <p:nvSpPr>
          <p:cNvPr id="67" name="Shape 67"/>
          <p:cNvSpPr txBox="1"/>
          <p:nvPr/>
        </p:nvSpPr>
        <p:spPr>
          <a:xfrm>
            <a:off x="4856775" y="244375"/>
            <a:ext cx="3849000" cy="4683900"/>
          </a:xfrm>
          <a:prstGeom prst="rect">
            <a:avLst/>
          </a:prstGeom>
          <a:noFill/>
          <a:ln>
            <a:noFill/>
          </a:ln>
        </p:spPr>
        <p:txBody>
          <a:bodyPr anchorCtr="0" anchor="t" bIns="91425" lIns="91425" spcFirstLastPara="1" rIns="91425" wrap="square" tIns="91425">
            <a:noAutofit/>
          </a:bodyPr>
          <a:lstStyle/>
          <a:p>
            <a:pPr indent="114300" lvl="0" marL="0" marR="0" rtl="0" algn="ctr">
              <a:lnSpc>
                <a:spcPct val="115000"/>
              </a:lnSpc>
              <a:spcBef>
                <a:spcPts val="0"/>
              </a:spcBef>
              <a:spcAft>
                <a:spcPts val="0"/>
              </a:spcAft>
              <a:buNone/>
            </a:pPr>
            <a:r>
              <a:t/>
            </a:r>
            <a:endParaRPr b="1" sz="2400">
              <a:solidFill>
                <a:schemeClr val="dk1"/>
              </a:solidFill>
            </a:endParaRPr>
          </a:p>
          <a:p>
            <a:pPr indent="0" lvl="0" marL="0" marR="0" rtl="0" algn="l">
              <a:lnSpc>
                <a:spcPct val="115000"/>
              </a:lnSpc>
              <a:spcBef>
                <a:spcPts val="0"/>
              </a:spcBef>
              <a:spcAft>
                <a:spcPts val="0"/>
              </a:spcAft>
              <a:buNone/>
            </a:pPr>
            <a:r>
              <a:rPr b="1" lang="en" sz="2400">
                <a:solidFill>
                  <a:srgbClr val="0000FF"/>
                </a:solidFill>
              </a:rPr>
              <a:t>Players</a:t>
            </a:r>
            <a:r>
              <a:rPr lang="en" sz="2400">
                <a:solidFill>
                  <a:schemeClr val="dk1"/>
                </a:solidFill>
              </a:rPr>
              <a:t> play on </a:t>
            </a:r>
            <a:endParaRPr sz="2400">
              <a:solidFill>
                <a:schemeClr val="dk1"/>
              </a:solidFill>
            </a:endParaRPr>
          </a:p>
          <a:p>
            <a:pPr indent="0" lvl="0" marL="0" marR="0" rtl="0" algn="l">
              <a:lnSpc>
                <a:spcPct val="115000"/>
              </a:lnSpc>
              <a:spcBef>
                <a:spcPts val="0"/>
              </a:spcBef>
              <a:spcAft>
                <a:spcPts val="0"/>
              </a:spcAft>
              <a:buNone/>
            </a:pPr>
            <a:r>
              <a:t/>
            </a:r>
            <a:endParaRPr sz="2400">
              <a:solidFill>
                <a:schemeClr val="dk1"/>
              </a:solidFill>
            </a:endParaRPr>
          </a:p>
          <a:p>
            <a:pPr indent="-381000" lvl="0" marL="457200" marR="0" rtl="0" algn="ctr">
              <a:lnSpc>
                <a:spcPct val="115000"/>
              </a:lnSpc>
              <a:spcBef>
                <a:spcPts val="0"/>
              </a:spcBef>
              <a:spcAft>
                <a:spcPts val="0"/>
              </a:spcAft>
              <a:buClr>
                <a:schemeClr val="dk1"/>
              </a:buClr>
              <a:buSzPts val="2400"/>
              <a:buChar char="●"/>
            </a:pPr>
            <a:r>
              <a:rPr b="1" lang="en" sz="2400">
                <a:solidFill>
                  <a:schemeClr val="dk1"/>
                </a:solidFill>
              </a:rPr>
              <a:t>teams</a:t>
            </a:r>
            <a:r>
              <a:rPr lang="en" sz="2400">
                <a:solidFill>
                  <a:schemeClr val="dk1"/>
                </a:solidFill>
              </a:rPr>
              <a:t> </a:t>
            </a:r>
            <a:endParaRPr sz="2400">
              <a:solidFill>
                <a:schemeClr val="dk1"/>
              </a:solidFill>
            </a:endParaRPr>
          </a:p>
          <a:p>
            <a:pPr indent="-381000" lvl="0" marL="457200" marR="0" rtl="0" algn="ctr">
              <a:lnSpc>
                <a:spcPct val="115000"/>
              </a:lnSpc>
              <a:spcBef>
                <a:spcPts val="0"/>
              </a:spcBef>
              <a:spcAft>
                <a:spcPts val="0"/>
              </a:spcAft>
              <a:buClr>
                <a:schemeClr val="dk1"/>
              </a:buClr>
              <a:buSzPts val="2400"/>
              <a:buChar char="●"/>
            </a:pPr>
            <a:r>
              <a:rPr b="1" lang="en" sz="2400">
                <a:solidFill>
                  <a:schemeClr val="dk1"/>
                </a:solidFill>
              </a:rPr>
              <a:t>leagues</a:t>
            </a:r>
            <a:r>
              <a:rPr lang="en" sz="2400">
                <a:solidFill>
                  <a:schemeClr val="dk1"/>
                </a:solidFill>
              </a:rPr>
              <a:t> </a:t>
            </a:r>
            <a:endParaRPr sz="2400">
              <a:solidFill>
                <a:schemeClr val="dk1"/>
              </a:solidFill>
            </a:endParaRPr>
          </a:p>
          <a:p>
            <a:pPr indent="-381000" lvl="0" marL="457200" marR="0" rtl="0" algn="ctr">
              <a:lnSpc>
                <a:spcPct val="115000"/>
              </a:lnSpc>
              <a:spcBef>
                <a:spcPts val="0"/>
              </a:spcBef>
              <a:spcAft>
                <a:spcPts val="0"/>
              </a:spcAft>
              <a:buClr>
                <a:schemeClr val="dk1"/>
              </a:buClr>
              <a:buSzPts val="2400"/>
              <a:buChar char="●"/>
            </a:pPr>
            <a:r>
              <a:rPr b="1" lang="en" sz="2400">
                <a:solidFill>
                  <a:schemeClr val="dk1"/>
                </a:solidFill>
              </a:rPr>
              <a:t>countries</a:t>
            </a:r>
            <a:endParaRPr sz="2400">
              <a:solidFill>
                <a:schemeClr val="dk2"/>
              </a:solidFill>
            </a:endParaRPr>
          </a:p>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pic>
        <p:nvPicPr>
          <p:cNvPr id="72" name="Shape 72"/>
          <p:cNvPicPr preferRelativeResize="0"/>
          <p:nvPr/>
        </p:nvPicPr>
        <p:blipFill>
          <a:blip r:embed="rId3">
            <a:alphaModFix/>
          </a:blip>
          <a:stretch>
            <a:fillRect/>
          </a:stretch>
        </p:blipFill>
        <p:spPr>
          <a:xfrm>
            <a:off x="2367900" y="172500"/>
            <a:ext cx="6597976" cy="4688775"/>
          </a:xfrm>
          <a:prstGeom prst="rect">
            <a:avLst/>
          </a:prstGeom>
          <a:noFill/>
          <a:ln>
            <a:noFill/>
          </a:ln>
        </p:spPr>
      </p:pic>
      <p:sp>
        <p:nvSpPr>
          <p:cNvPr id="73" name="Shape 73"/>
          <p:cNvSpPr txBox="1"/>
          <p:nvPr/>
        </p:nvSpPr>
        <p:spPr>
          <a:xfrm>
            <a:off x="82000" y="44725"/>
            <a:ext cx="3503700" cy="583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3000" u="sng"/>
              <a:t>Players_bio</a:t>
            </a:r>
            <a:endParaRPr b="1" sz="3000" u="sng"/>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pic>
        <p:nvPicPr>
          <p:cNvPr id="78" name="Shape 78"/>
          <p:cNvPicPr preferRelativeResize="0"/>
          <p:nvPr/>
        </p:nvPicPr>
        <p:blipFill>
          <a:blip r:embed="rId3">
            <a:alphaModFix/>
          </a:blip>
          <a:stretch>
            <a:fillRect/>
          </a:stretch>
        </p:blipFill>
        <p:spPr>
          <a:xfrm>
            <a:off x="2446300" y="132750"/>
            <a:ext cx="6616675" cy="4878000"/>
          </a:xfrm>
          <a:prstGeom prst="rect">
            <a:avLst/>
          </a:prstGeom>
          <a:noFill/>
          <a:ln>
            <a:noFill/>
          </a:ln>
        </p:spPr>
      </p:pic>
      <p:sp>
        <p:nvSpPr>
          <p:cNvPr id="79" name="Shape 79"/>
          <p:cNvSpPr txBox="1"/>
          <p:nvPr/>
        </p:nvSpPr>
        <p:spPr>
          <a:xfrm>
            <a:off x="82000" y="44725"/>
            <a:ext cx="3503700" cy="583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3000" u="sng"/>
              <a:t>Overall_stat</a:t>
            </a:r>
            <a:endParaRPr b="1" sz="3000" u="sng"/>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ctrTitle"/>
          </p:nvPr>
        </p:nvSpPr>
        <p:spPr>
          <a:xfrm>
            <a:off x="0" y="0"/>
            <a:ext cx="5151600" cy="5982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2400">
                <a:solidFill>
                  <a:srgbClr val="FF9900"/>
                </a:solidFill>
              </a:rPr>
              <a:t>Intended Use Cases</a:t>
            </a:r>
            <a:endParaRPr>
              <a:solidFill>
                <a:srgbClr val="FF9900"/>
              </a:solidFill>
            </a:endParaRPr>
          </a:p>
        </p:txBody>
      </p:sp>
      <p:sp>
        <p:nvSpPr>
          <p:cNvPr id="85" name="Shape 85"/>
          <p:cNvSpPr txBox="1"/>
          <p:nvPr>
            <p:ph idx="1" type="subTitle"/>
          </p:nvPr>
        </p:nvSpPr>
        <p:spPr>
          <a:xfrm>
            <a:off x="92600" y="906950"/>
            <a:ext cx="8739600" cy="4063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u="sng">
                <a:solidFill>
                  <a:srgbClr val="333333"/>
                </a:solidFill>
              </a:rPr>
              <a:t>Problems:</a:t>
            </a:r>
            <a:endParaRPr b="1" sz="2400" u="sng">
              <a:solidFill>
                <a:srgbClr val="333333"/>
              </a:solidFill>
            </a:endParaRPr>
          </a:p>
          <a:p>
            <a:pPr indent="0" lvl="0" marL="0" rtl="0" algn="l">
              <a:lnSpc>
                <a:spcPct val="115000"/>
              </a:lnSpc>
              <a:spcBef>
                <a:spcPts val="0"/>
              </a:spcBef>
              <a:spcAft>
                <a:spcPts val="0"/>
              </a:spcAft>
              <a:buClr>
                <a:schemeClr val="dk1"/>
              </a:buClr>
              <a:buSzPts val="1100"/>
              <a:buFont typeface="Arial"/>
              <a:buNone/>
            </a:pPr>
            <a:r>
              <a:t/>
            </a:r>
            <a:endParaRPr b="1" sz="1800">
              <a:solidFill>
                <a:srgbClr val="333333"/>
              </a:solidFill>
            </a:endParaRPr>
          </a:p>
          <a:p>
            <a:pPr indent="-342900" lvl="0" marL="457200" rtl="0" algn="l">
              <a:lnSpc>
                <a:spcPct val="115000"/>
              </a:lnSpc>
              <a:spcBef>
                <a:spcPts val="0"/>
              </a:spcBef>
              <a:spcAft>
                <a:spcPts val="0"/>
              </a:spcAft>
              <a:buClr>
                <a:srgbClr val="333333"/>
              </a:buClr>
              <a:buSzPts val="1800"/>
              <a:buChar char="●"/>
            </a:pPr>
            <a:r>
              <a:rPr lang="en" sz="1800">
                <a:solidFill>
                  <a:srgbClr val="333333"/>
                </a:solidFill>
              </a:rPr>
              <a:t>Lots of resources but unorganized data -&gt; unhelpful!</a:t>
            </a:r>
            <a:endParaRPr sz="1800">
              <a:solidFill>
                <a:srgbClr val="333333"/>
              </a:solidFill>
            </a:endParaRPr>
          </a:p>
          <a:p>
            <a:pPr indent="0" lvl="0" marL="0" rtl="0" algn="l">
              <a:lnSpc>
                <a:spcPct val="115000"/>
              </a:lnSpc>
              <a:spcBef>
                <a:spcPts val="0"/>
              </a:spcBef>
              <a:spcAft>
                <a:spcPts val="0"/>
              </a:spcAft>
              <a:buClr>
                <a:schemeClr val="dk1"/>
              </a:buClr>
              <a:buSzPts val="1100"/>
              <a:buFont typeface="Arial"/>
              <a:buNone/>
            </a:pPr>
            <a:r>
              <a:t/>
            </a:r>
            <a:endParaRPr b="1" sz="1800">
              <a:solidFill>
                <a:srgbClr val="333333"/>
              </a:solidFill>
            </a:endParaRPr>
          </a:p>
          <a:p>
            <a:pPr indent="0" lvl="0" marL="0" rtl="0" algn="l">
              <a:lnSpc>
                <a:spcPct val="115000"/>
              </a:lnSpc>
              <a:spcBef>
                <a:spcPts val="0"/>
              </a:spcBef>
              <a:spcAft>
                <a:spcPts val="0"/>
              </a:spcAft>
              <a:buClr>
                <a:schemeClr val="dk1"/>
              </a:buClr>
              <a:buSzPts val="1100"/>
              <a:buFont typeface="Arial"/>
              <a:buNone/>
            </a:pPr>
            <a:r>
              <a:t/>
            </a:r>
            <a:endParaRPr b="1" sz="1800">
              <a:solidFill>
                <a:srgbClr val="333333"/>
              </a:solidFill>
            </a:endParaRPr>
          </a:p>
          <a:p>
            <a:pPr indent="0" lvl="0" marL="0" rtl="0" algn="l">
              <a:lnSpc>
                <a:spcPct val="115000"/>
              </a:lnSpc>
              <a:spcBef>
                <a:spcPts val="0"/>
              </a:spcBef>
              <a:spcAft>
                <a:spcPts val="0"/>
              </a:spcAft>
              <a:buClr>
                <a:schemeClr val="dk1"/>
              </a:buClr>
              <a:buSzPts val="1100"/>
              <a:buFont typeface="Arial"/>
              <a:buNone/>
            </a:pPr>
            <a:r>
              <a:rPr b="1" lang="en" sz="2400" u="sng">
                <a:solidFill>
                  <a:srgbClr val="333333"/>
                </a:solidFill>
              </a:rPr>
              <a:t>How the database will help:</a:t>
            </a:r>
            <a:endParaRPr b="1" sz="2400" u="sng">
              <a:solidFill>
                <a:srgbClr val="333333"/>
              </a:solidFill>
            </a:endParaRPr>
          </a:p>
          <a:p>
            <a:pPr indent="0" lvl="0" marL="0" rtl="0" algn="l">
              <a:lnSpc>
                <a:spcPct val="115000"/>
              </a:lnSpc>
              <a:spcBef>
                <a:spcPts val="0"/>
              </a:spcBef>
              <a:spcAft>
                <a:spcPts val="0"/>
              </a:spcAft>
              <a:buClr>
                <a:schemeClr val="dk1"/>
              </a:buClr>
              <a:buSzPts val="1100"/>
              <a:buFont typeface="Arial"/>
              <a:buNone/>
            </a:pPr>
            <a:r>
              <a:t/>
            </a:r>
            <a:endParaRPr b="1" sz="1800">
              <a:solidFill>
                <a:srgbClr val="333333"/>
              </a:solidFill>
            </a:endParaRPr>
          </a:p>
          <a:p>
            <a:pPr indent="-342900" lvl="0" marL="457200" rtl="0" algn="l">
              <a:lnSpc>
                <a:spcPct val="115000"/>
              </a:lnSpc>
              <a:spcBef>
                <a:spcPts val="0"/>
              </a:spcBef>
              <a:spcAft>
                <a:spcPts val="0"/>
              </a:spcAft>
              <a:buClr>
                <a:srgbClr val="333333"/>
              </a:buClr>
              <a:buSzPts val="1800"/>
              <a:buChar char="●"/>
            </a:pPr>
            <a:r>
              <a:rPr lang="en" sz="1800">
                <a:solidFill>
                  <a:srgbClr val="333333"/>
                </a:solidFill>
              </a:rPr>
              <a:t>Easily access player information: player statistics, teams, leagues, etc. </a:t>
            </a:r>
            <a:endParaRPr sz="1800">
              <a:solidFill>
                <a:srgbClr val="333333"/>
              </a:solidFill>
            </a:endParaRPr>
          </a:p>
          <a:p>
            <a:pPr indent="-342900" lvl="0" marL="457200" rtl="0" algn="l">
              <a:lnSpc>
                <a:spcPct val="115000"/>
              </a:lnSpc>
              <a:spcBef>
                <a:spcPts val="0"/>
              </a:spcBef>
              <a:spcAft>
                <a:spcPts val="0"/>
              </a:spcAft>
              <a:buClr>
                <a:srgbClr val="333333"/>
              </a:buClr>
              <a:buSzPts val="1800"/>
              <a:buChar char="●"/>
            </a:pPr>
            <a:r>
              <a:rPr lang="en" sz="1800">
                <a:solidFill>
                  <a:srgbClr val="333333"/>
                </a:solidFill>
              </a:rPr>
              <a:t>Wide audience: targeted for both soccer experts and non-experts</a:t>
            </a:r>
            <a:endParaRPr sz="1800">
              <a:solidFill>
                <a:srgbClr val="333333"/>
              </a:solidFill>
            </a:endParaRPr>
          </a:p>
          <a:p>
            <a:pPr indent="-342900" lvl="1" marL="914400" rtl="0" algn="l">
              <a:lnSpc>
                <a:spcPct val="115000"/>
              </a:lnSpc>
              <a:spcBef>
                <a:spcPts val="0"/>
              </a:spcBef>
              <a:spcAft>
                <a:spcPts val="0"/>
              </a:spcAft>
              <a:buClr>
                <a:srgbClr val="333333"/>
              </a:buClr>
              <a:buSzPts val="1800"/>
              <a:buChar char="○"/>
            </a:pPr>
            <a:r>
              <a:rPr lang="en" sz="1800">
                <a:solidFill>
                  <a:srgbClr val="333333"/>
                </a:solidFill>
              </a:rPr>
              <a:t>Even the soccer ignoramus could find player information with little difficulty </a:t>
            </a:r>
            <a:endParaRPr sz="1800">
              <a:solidFill>
                <a:srgbClr val="333333"/>
              </a:solidFill>
            </a:endParaRPr>
          </a:p>
          <a:p>
            <a:pPr indent="0" lvl="0" marL="0" rtl="0" algn="l">
              <a:lnSpc>
                <a:spcPct val="115000"/>
              </a:lnSpc>
              <a:spcBef>
                <a:spcPts val="0"/>
              </a:spcBef>
              <a:spcAft>
                <a:spcPts val="0"/>
              </a:spcAft>
              <a:buClr>
                <a:srgbClr val="000000"/>
              </a:buClr>
              <a:buSzPts val="1100"/>
              <a:buFont typeface="Arial"/>
              <a:buNone/>
            </a:pPr>
            <a:r>
              <a:t/>
            </a:r>
            <a:endParaRPr sz="1800">
              <a:solidFill>
                <a:srgbClr val="333333"/>
              </a:solidFill>
            </a:endParaRPr>
          </a:p>
          <a:p>
            <a:pPr indent="0" lvl="0" marL="0" rtl="0" algn="l">
              <a:lnSpc>
                <a:spcPct val="115000"/>
              </a:lnSpc>
              <a:spcBef>
                <a:spcPts val="0"/>
              </a:spcBef>
              <a:spcAft>
                <a:spcPts val="0"/>
              </a:spcAft>
              <a:buNone/>
            </a:pPr>
            <a:r>
              <a:t/>
            </a:r>
            <a:endParaRPr b="1" sz="1800">
              <a:solidFill>
                <a:srgbClr val="333333"/>
              </a:solidFill>
            </a:endParaRPr>
          </a:p>
          <a:p>
            <a:pPr indent="0" lvl="0" marL="0">
              <a:spcBef>
                <a:spcPts val="0"/>
              </a:spcBef>
              <a:spcAft>
                <a:spcPts val="0"/>
              </a:spcAft>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idx="1" type="subTitle"/>
          </p:nvPr>
        </p:nvSpPr>
        <p:spPr>
          <a:xfrm>
            <a:off x="92600" y="69450"/>
            <a:ext cx="8739600" cy="296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333333"/>
                </a:solidFill>
              </a:rPr>
              <a:t>Use Cases:</a:t>
            </a:r>
            <a:endParaRPr b="1" sz="1800">
              <a:solidFill>
                <a:srgbClr val="333333"/>
              </a:solidFill>
            </a:endParaRPr>
          </a:p>
          <a:p>
            <a:pPr indent="0" lvl="0" marL="0">
              <a:spcBef>
                <a:spcPts val="0"/>
              </a:spcBef>
              <a:spcAft>
                <a:spcPts val="0"/>
              </a:spcAft>
              <a:buNone/>
            </a:pPr>
            <a:r>
              <a:t/>
            </a:r>
            <a:endParaRPr sz="1800"/>
          </a:p>
          <a:p>
            <a:pPr indent="0" lvl="0" marL="0">
              <a:spcBef>
                <a:spcPts val="0"/>
              </a:spcBef>
              <a:spcAft>
                <a:spcPts val="0"/>
              </a:spcAft>
              <a:buNone/>
            </a:pPr>
            <a:r>
              <a:t/>
            </a:r>
            <a:endParaRPr sz="1800"/>
          </a:p>
          <a:p>
            <a:pPr indent="0" lvl="0" marL="0">
              <a:spcBef>
                <a:spcPts val="0"/>
              </a:spcBef>
              <a:spcAft>
                <a:spcPts val="0"/>
              </a:spcAft>
              <a:buNone/>
            </a:pPr>
            <a:r>
              <a:t/>
            </a:r>
            <a:endParaRPr sz="1800"/>
          </a:p>
          <a:p>
            <a:pPr indent="0" lvl="0" marL="0">
              <a:spcBef>
                <a:spcPts val="0"/>
              </a:spcBef>
              <a:spcAft>
                <a:spcPts val="0"/>
              </a:spcAft>
              <a:buNone/>
            </a:pPr>
            <a:r>
              <a:t/>
            </a:r>
            <a:endParaRPr sz="1800"/>
          </a:p>
          <a:p>
            <a:pPr indent="0" lvl="0" marL="0">
              <a:spcBef>
                <a:spcPts val="0"/>
              </a:spcBef>
              <a:spcAft>
                <a:spcPts val="0"/>
              </a:spcAft>
              <a:buNone/>
            </a:pPr>
            <a:r>
              <a:t/>
            </a:r>
            <a:endParaRPr sz="1800"/>
          </a:p>
          <a:p>
            <a:pPr indent="0" lvl="0" marL="0" rtl="0" algn="l">
              <a:spcBef>
                <a:spcPts val="0"/>
              </a:spcBef>
              <a:spcAft>
                <a:spcPts val="0"/>
              </a:spcAft>
              <a:buNone/>
            </a:pPr>
            <a:r>
              <a:rPr lang="en" sz="1800"/>
              <a:t>The world-wide event, FIFA World Cup, is approaching and we would like to come up with the database that could help people find the players they want to support.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2200">
              <a:solidFill>
                <a:srgbClr val="FF0000"/>
              </a:solidFill>
            </a:endParaRPr>
          </a:p>
          <a:p>
            <a:pPr indent="0" lvl="0" marL="0" rtl="0" algn="l">
              <a:spcBef>
                <a:spcPts val="0"/>
              </a:spcBef>
              <a:spcAft>
                <a:spcPts val="0"/>
              </a:spcAft>
              <a:buNone/>
            </a:pPr>
            <a:r>
              <a:t/>
            </a:r>
            <a:endParaRPr sz="1800">
              <a:solidFill>
                <a:srgbClr val="333333"/>
              </a:solidFill>
            </a:endParaRPr>
          </a:p>
          <a:p>
            <a:pPr indent="0" lvl="0" marL="0" rtl="0" algn="l">
              <a:spcBef>
                <a:spcPts val="0"/>
              </a:spcBef>
              <a:spcAft>
                <a:spcPts val="0"/>
              </a:spcAft>
              <a:buNone/>
            </a:pPr>
            <a:r>
              <a:t/>
            </a:r>
            <a:endParaRPr sz="1800">
              <a:solidFill>
                <a:srgbClr val="33333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152400" y="335275"/>
            <a:ext cx="89508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en" sz="1800">
                <a:solidFill>
                  <a:srgbClr val="FF0000"/>
                </a:solidFill>
              </a:rPr>
              <a:t>Query 1: I am interested in finding ten players who are in specific teams and have the same nationality(for example, Spain).</a:t>
            </a:r>
            <a:endParaRPr b="1" sz="1800">
              <a:solidFill>
                <a:srgbClr val="FF0000"/>
              </a:solidFill>
            </a:endParaRPr>
          </a:p>
        </p:txBody>
      </p:sp>
      <p:pic>
        <p:nvPicPr>
          <p:cNvPr id="96" name="Shape 96"/>
          <p:cNvPicPr preferRelativeResize="0"/>
          <p:nvPr/>
        </p:nvPicPr>
        <p:blipFill>
          <a:blip r:embed="rId3">
            <a:alphaModFix/>
          </a:blip>
          <a:stretch>
            <a:fillRect/>
          </a:stretch>
        </p:blipFill>
        <p:spPr>
          <a:xfrm>
            <a:off x="331750" y="1060375"/>
            <a:ext cx="8200575" cy="38848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245500" y="289525"/>
            <a:ext cx="87993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2200">
                <a:solidFill>
                  <a:srgbClr val="FF0000"/>
                </a:solidFill>
              </a:rPr>
              <a:t>Query 2: </a:t>
            </a:r>
            <a:r>
              <a:rPr b="1" lang="en" sz="2200">
                <a:solidFill>
                  <a:srgbClr val="FF0000"/>
                </a:solidFill>
              </a:rPr>
              <a:t>Which country has the most players at foreign clubs?</a:t>
            </a:r>
            <a:endParaRPr b="1" sz="2200">
              <a:solidFill>
                <a:srgbClr val="FF0000"/>
              </a:solidFill>
            </a:endParaRPr>
          </a:p>
        </p:txBody>
      </p:sp>
      <p:pic>
        <p:nvPicPr>
          <p:cNvPr id="102" name="Shape 102"/>
          <p:cNvPicPr preferRelativeResize="0"/>
          <p:nvPr/>
        </p:nvPicPr>
        <p:blipFill>
          <a:blip r:embed="rId3">
            <a:alphaModFix/>
          </a:blip>
          <a:stretch>
            <a:fillRect/>
          </a:stretch>
        </p:blipFill>
        <p:spPr>
          <a:xfrm>
            <a:off x="559825" y="1586200"/>
            <a:ext cx="7754775" cy="2000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