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30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3"/>
    <p:restoredTop sz="63926"/>
  </p:normalViewPr>
  <p:slideViewPr>
    <p:cSldViewPr snapToGrid="0" snapToObjects="1">
      <p:cViewPr>
        <p:scale>
          <a:sx n="107" d="100"/>
          <a:sy n="107" d="100"/>
        </p:scale>
        <p:origin x="856" y="-3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715C1-AD03-134D-8D72-AA4251ACE190}" type="datetimeFigureOut">
              <a:rPr lang="en-US" smtClean="0"/>
              <a:t>12/12/18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FC62E-854E-794C-B4E6-82FFBD234A64}" type="slidenum">
              <a:rPr lang="en-US" smtClean="0"/>
              <a:t>‹#›</a:t>
            </a:fld>
            <a:endParaRPr lang="en-US"/>
          </a:p>
        </p:txBody>
      </p:sp>
    </p:spTree>
    <p:extLst>
      <p:ext uri="{BB962C8B-B14F-4D97-AF65-F5344CB8AC3E}">
        <p14:creationId xmlns:p14="http://schemas.microsoft.com/office/powerpoint/2010/main" val="54204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a:t>
            </a:r>
            <a:r>
              <a:rPr lang="en-US" baseline="0" dirty="0" smtClean="0"/>
              <a:t> is one of the primary reasons why many scientists are interested in researching on such a small portion in our body: brain.</a:t>
            </a:r>
          </a:p>
          <a:p>
            <a:r>
              <a:rPr lang="en-US" baseline="0" dirty="0" smtClean="0"/>
              <a:t>My </a:t>
            </a:r>
            <a:r>
              <a:rPr lang="en-US" baseline="0" dirty="0" smtClean="0"/>
              <a:t>research was focusing on the </a:t>
            </a:r>
            <a:r>
              <a:rPr lang="en-US" baseline="0" dirty="0" err="1" smtClean="0"/>
              <a:t>auditorial</a:t>
            </a:r>
            <a:r>
              <a:rPr lang="en-US" baseline="0" dirty="0" smtClean="0"/>
              <a:t> working memory.</a:t>
            </a:r>
          </a:p>
          <a:p>
            <a:r>
              <a:rPr lang="en-US" baseline="0" dirty="0" smtClean="0"/>
              <a:t>To learn about </a:t>
            </a:r>
            <a:r>
              <a:rPr lang="en-US" baseline="0" dirty="0" err="1" smtClean="0"/>
              <a:t>auditorial</a:t>
            </a:r>
            <a:r>
              <a:rPr lang="en-US" baseline="0" dirty="0" smtClean="0"/>
              <a:t> working memory changes, we study short term effects of brain stimulation with 4 seconds of steady state visual </a:t>
            </a:r>
            <a:r>
              <a:rPr lang="en-US" baseline="0" dirty="0" err="1" smtClean="0"/>
              <a:t>stiumlation</a:t>
            </a:r>
            <a:r>
              <a:rPr lang="en-US" baseline="0" dirty="0" smtClean="0"/>
              <a:t>. </a:t>
            </a:r>
          </a:p>
          <a:p>
            <a:endParaRPr lang="en-US" baseline="0" dirty="0" smtClean="0"/>
          </a:p>
          <a:p>
            <a:r>
              <a:rPr lang="en-US" baseline="0" dirty="0" smtClean="0"/>
              <a:t>Before we actually get into details, we really need to know, there are certain kinds of brain regions and brain streams that has been found closely related to our memory. So, knowing that facts from previous papers, we really want to focus on that green region: dorsal stream. </a:t>
            </a:r>
            <a:endParaRPr lang="en-US" baseline="0" dirty="0" smtClean="0"/>
          </a:p>
          <a:p>
            <a:r>
              <a:rPr lang="en-US" baseline="0" dirty="0" smtClean="0"/>
              <a:t>So</a:t>
            </a:r>
            <a:r>
              <a:rPr lang="en-US" baseline="0" dirty="0" smtClean="0"/>
              <a:t>, our goal is using 5 Hz steady state visual stimulation to train the dorsal stream and this dorsal stream will stimulate one of the brain regions (left </a:t>
            </a:r>
            <a:r>
              <a:rPr lang="en-US" baseline="0" dirty="0" err="1" smtClean="0"/>
              <a:t>intraprietal</a:t>
            </a:r>
            <a:r>
              <a:rPr lang="en-US" baseline="0" dirty="0" smtClean="0"/>
              <a:t> sulcus </a:t>
            </a:r>
            <a:r>
              <a:rPr lang="mr-IN" baseline="0" dirty="0" smtClean="0"/>
              <a:t>–</a:t>
            </a:r>
            <a:r>
              <a:rPr lang="en-US" baseline="0" dirty="0" smtClean="0"/>
              <a:t> point while talking) and look at how people improve the auditory memory performance before and after the train. </a:t>
            </a:r>
          </a:p>
          <a:p>
            <a:endParaRPr lang="en-US" baseline="0" dirty="0" smtClean="0"/>
          </a:p>
          <a:p>
            <a:r>
              <a:rPr lang="en-US" dirty="0" smtClean="0"/>
              <a:t>This study was extended from</a:t>
            </a:r>
            <a:r>
              <a:rPr lang="en-US" baseline="0" dirty="0" smtClean="0"/>
              <a:t> the previous study by one of the postdocs’ in the Sylvain’s lab was </a:t>
            </a:r>
            <a:r>
              <a:rPr lang="en-US" dirty="0" smtClean="0"/>
              <a:t>that Increased activity in the dorsal stream supports correct manipulation of auditory information in memory.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a:t>
            </a:r>
            <a:r>
              <a:rPr lang="en-US" baseline="0" dirty="0" smtClean="0"/>
              <a:t> you could see in the pictures on the bottom left corner</a:t>
            </a:r>
            <a:r>
              <a:rPr lang="en-US" dirty="0" smtClean="0"/>
              <a:t>, we could really see that there are slightly different brain regions are stimulated with different intensity</a:t>
            </a:r>
            <a:r>
              <a:rPr lang="en-US" baseline="0" dirty="0" smtClean="0"/>
              <a:t> based on whether its rotation or random.</a:t>
            </a:r>
          </a:p>
          <a:p>
            <a:r>
              <a:rPr lang="en-US" dirty="0" smtClean="0"/>
              <a:t>And, it gets more</a:t>
            </a:r>
            <a:r>
              <a:rPr lang="en-US" baseline="0" dirty="0" smtClean="0"/>
              <a:t> clear when we get score by comparing rotating </a:t>
            </a:r>
            <a:r>
              <a:rPr lang="en-US" baseline="0" dirty="0" err="1" smtClean="0"/>
              <a:t>v.s</a:t>
            </a:r>
            <a:r>
              <a:rPr lang="en-US" baseline="0" dirty="0" smtClean="0"/>
              <a:t>. no stimulation and random </a:t>
            </a:r>
            <a:r>
              <a:rPr lang="en-US" baseline="0" dirty="0" err="1" smtClean="0"/>
              <a:t>v.s</a:t>
            </a:r>
            <a:r>
              <a:rPr lang="en-US" baseline="0" dirty="0" smtClean="0"/>
              <a:t>. no stimulation.</a:t>
            </a:r>
          </a:p>
          <a:p>
            <a:endParaRPr lang="en-US" baseline="0" dirty="0" smtClean="0"/>
          </a:p>
          <a:p>
            <a:r>
              <a:rPr lang="en-US" dirty="0" smtClean="0"/>
              <a:t>We came with</a:t>
            </a:r>
            <a:r>
              <a:rPr lang="en-US" baseline="0" dirty="0" smtClean="0"/>
              <a:t> the answer that a few seconds of rotating visual stimulation enhances brain oscillations in dorsal stream and thus, it can actually benefit the manipulation abilities in </a:t>
            </a:r>
            <a:r>
              <a:rPr lang="en-US" baseline="0" dirty="0" err="1" smtClean="0"/>
              <a:t>auditorial</a:t>
            </a:r>
            <a:r>
              <a:rPr lang="en-US" baseline="0" dirty="0" smtClean="0"/>
              <a:t> working memory performance than with no stimulation.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So, now we have a big lesson here!  When we go take the final exam for music class, its better for us to stimulate our dorsal stream with some rotating steady state visual stimulations for a few sec before, and it will definitely help you prepare for the exam for sure. </a:t>
            </a:r>
          </a:p>
        </p:txBody>
      </p:sp>
      <p:sp>
        <p:nvSpPr>
          <p:cNvPr id="4" name="Slide Number Placeholder 3"/>
          <p:cNvSpPr>
            <a:spLocks noGrp="1"/>
          </p:cNvSpPr>
          <p:nvPr>
            <p:ph type="sldNum" sz="quarter" idx="10"/>
          </p:nvPr>
        </p:nvSpPr>
        <p:spPr/>
        <p:txBody>
          <a:bodyPr/>
          <a:lstStyle/>
          <a:p>
            <a:fld id="{03AFC62E-854E-794C-B4E6-82FFBD234A64}" type="slidenum">
              <a:rPr lang="en-US" smtClean="0"/>
              <a:t>1</a:t>
            </a:fld>
            <a:endParaRPr lang="en-US"/>
          </a:p>
        </p:txBody>
      </p:sp>
    </p:spTree>
    <p:extLst>
      <p:ext uri="{BB962C8B-B14F-4D97-AF65-F5344CB8AC3E}">
        <p14:creationId xmlns:p14="http://schemas.microsoft.com/office/powerpoint/2010/main" val="10330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46385A-66F7-5047-8004-979DD51026CB}"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1550582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6385A-66F7-5047-8004-979DD51026CB}"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180785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6385A-66F7-5047-8004-979DD51026CB}"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1958631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6385A-66F7-5047-8004-979DD51026CB}"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92509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6385A-66F7-5047-8004-979DD51026CB}" type="datetimeFigureOut">
              <a:rPr lang="en-US" smtClean="0"/>
              <a:t>12/12/18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31980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46385A-66F7-5047-8004-979DD51026CB}" type="datetimeFigureOut">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202762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46385A-66F7-5047-8004-979DD51026CB}" type="datetimeFigureOut">
              <a:rPr lang="en-US" smtClean="0"/>
              <a:t>12/12/18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205607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46385A-66F7-5047-8004-979DD51026CB}" type="datetimeFigureOut">
              <a:rPr lang="en-US" smtClean="0"/>
              <a:t>12/12/18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129376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6385A-66F7-5047-8004-979DD51026CB}" type="datetimeFigureOut">
              <a:rPr lang="en-US" smtClean="0"/>
              <a:t>12/12/18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105617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6385A-66F7-5047-8004-979DD51026CB}" type="datetimeFigureOut">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72895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6385A-66F7-5047-8004-979DD51026CB}" type="datetimeFigureOut">
              <a:rPr lang="en-US" smtClean="0"/>
              <a:t>12/12/18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16EA97-7E25-9340-AEBB-6FF0362A1C0F}" type="slidenum">
              <a:rPr lang="en-US" smtClean="0"/>
              <a:t>‹#›</a:t>
            </a:fld>
            <a:endParaRPr lang="en-US"/>
          </a:p>
        </p:txBody>
      </p:sp>
    </p:spTree>
    <p:extLst>
      <p:ext uri="{BB962C8B-B14F-4D97-AF65-F5344CB8AC3E}">
        <p14:creationId xmlns:p14="http://schemas.microsoft.com/office/powerpoint/2010/main" val="10864350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6385A-66F7-5047-8004-979DD51026CB}" type="datetimeFigureOut">
              <a:rPr lang="en-US" smtClean="0"/>
              <a:t>12/12/18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16EA97-7E25-9340-AEBB-6FF0362A1C0F}" type="slidenum">
              <a:rPr lang="en-US" smtClean="0"/>
              <a:t>‹#›</a:t>
            </a:fld>
            <a:endParaRPr lang="en-US"/>
          </a:p>
        </p:txBody>
      </p:sp>
    </p:spTree>
    <p:extLst>
      <p:ext uri="{BB962C8B-B14F-4D97-AF65-F5344CB8AC3E}">
        <p14:creationId xmlns:p14="http://schemas.microsoft.com/office/powerpoint/2010/main" val="1430385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53" y="130629"/>
            <a:ext cx="11851574" cy="6578930"/>
          </a:xfrm>
        </p:spPr>
        <p:txBody>
          <a:bodyPr/>
          <a:lstStyle/>
          <a:p>
            <a:pPr marL="0" indent="0">
              <a:buNone/>
            </a:pPr>
            <a:r>
              <a:rPr lang="en-US" b="1" dirty="0" smtClean="0"/>
              <a:t>Analysis on longitudinal study of the “short-term” effects of brain stimulation with steady state visual </a:t>
            </a:r>
            <a:r>
              <a:rPr lang="en-US" b="1" dirty="0"/>
              <a:t>stimulation </a:t>
            </a:r>
            <a:r>
              <a:rPr lang="en-US" b="1" dirty="0" smtClean="0"/>
              <a:t>on working memory performances in healthy volunteers</a:t>
            </a:r>
          </a:p>
          <a:p>
            <a:pPr marL="514350" indent="-514350">
              <a:buAutoNum type="arabicPeriod"/>
            </a:pPr>
            <a:endParaRPr lang="en-US" b="1" dirty="0" smtClean="0"/>
          </a:p>
          <a:p>
            <a:pPr marL="514350" indent="-514350">
              <a:buAutoNum type="arabicPeriod"/>
            </a:pPr>
            <a:endParaRPr lang="en-US" b="1" dirty="0" smtClean="0"/>
          </a:p>
          <a:p>
            <a:pPr marL="514350" indent="-514350">
              <a:buAutoNum type="arabicPeriod"/>
            </a:pPr>
            <a:endParaRPr lang="en-US" b="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7796"/>
          <a:stretch/>
        </p:blipFill>
        <p:spPr>
          <a:xfrm>
            <a:off x="5267747" y="942354"/>
            <a:ext cx="6702580" cy="2810249"/>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33" y="3964517"/>
            <a:ext cx="5136285" cy="2751689"/>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53" y="1337711"/>
            <a:ext cx="5003800" cy="2414892"/>
          </a:xfrm>
          <a:prstGeom prst="rect">
            <a:avLst/>
          </a:prstGeom>
        </p:spPr>
      </p:pic>
      <p:pic>
        <p:nvPicPr>
          <p:cNvPr id="18" name="Image 4"/>
          <p:cNvPicPr>
            <a:picLocks noChangeAspect="1"/>
          </p:cNvPicPr>
          <p:nvPr/>
        </p:nvPicPr>
        <p:blipFill rotWithShape="1">
          <a:blip r:embed="rId6"/>
          <a:srcRect r="12418" b="17039"/>
          <a:stretch/>
        </p:blipFill>
        <p:spPr>
          <a:xfrm>
            <a:off x="5300276" y="4556058"/>
            <a:ext cx="1725608" cy="2061553"/>
          </a:xfrm>
          <a:prstGeom prst="rect">
            <a:avLst/>
          </a:prstGeom>
        </p:spPr>
      </p:pic>
      <p:sp>
        <p:nvSpPr>
          <p:cNvPr id="19" name="ZoneTexte 20"/>
          <p:cNvSpPr txBox="1">
            <a:spLocks noChangeArrowheads="1"/>
          </p:cNvSpPr>
          <p:nvPr/>
        </p:nvSpPr>
        <p:spPr bwMode="auto">
          <a:xfrm>
            <a:off x="5217809" y="4368773"/>
            <a:ext cx="1929117" cy="374571"/>
          </a:xfrm>
          <a:prstGeom prst="roundRect">
            <a:avLst/>
          </a:prstGeom>
          <a:noFill/>
          <a:ln w="9525">
            <a:noFill/>
            <a:miter lim="800000"/>
            <a:headEnd/>
            <a:tailEnd/>
          </a:ln>
        </p:spPr>
        <p:txBody>
          <a:bodyPr wrap="square">
            <a:spAutoFit/>
          </a:bodyPr>
          <a:lstStyle>
            <a:defPPr>
              <a:defRPr lang="fr-FR"/>
            </a:defPPr>
            <a:lvl1pPr algn="ctr">
              <a:defRPr sz="2400">
                <a:latin typeface="Arial" pitchFamily="34" charset="0"/>
                <a:cs typeface="Arial" pitchFamily="34" charset="0"/>
              </a:defRPr>
            </a:lvl1pPr>
          </a:lstStyle>
          <a:p>
            <a:r>
              <a:rPr lang="fr-FR" sz="1600" dirty="0" err="1"/>
              <a:t>Rotate</a:t>
            </a:r>
            <a:r>
              <a:rPr lang="fr-FR" sz="1600" dirty="0"/>
              <a:t> vs no </a:t>
            </a:r>
            <a:r>
              <a:rPr lang="fr-FR" sz="1600" dirty="0" err="1"/>
              <a:t>stim</a:t>
            </a:r>
            <a:endParaRPr lang="fr-FR" sz="1600" dirty="0"/>
          </a:p>
        </p:txBody>
      </p:sp>
      <p:pic>
        <p:nvPicPr>
          <p:cNvPr id="20" name="Image 5"/>
          <p:cNvPicPr>
            <a:picLocks noChangeAspect="1"/>
          </p:cNvPicPr>
          <p:nvPr/>
        </p:nvPicPr>
        <p:blipFill rotWithShape="1">
          <a:blip r:embed="rId7"/>
          <a:srcRect r="17632" b="20602"/>
          <a:stretch/>
        </p:blipFill>
        <p:spPr>
          <a:xfrm>
            <a:off x="7381065" y="4564328"/>
            <a:ext cx="1732216" cy="2014151"/>
          </a:xfrm>
          <a:prstGeom prst="rect">
            <a:avLst/>
          </a:prstGeom>
        </p:spPr>
      </p:pic>
      <p:sp>
        <p:nvSpPr>
          <p:cNvPr id="21" name="ZoneTexte 20"/>
          <p:cNvSpPr txBox="1">
            <a:spLocks noChangeArrowheads="1"/>
          </p:cNvSpPr>
          <p:nvPr/>
        </p:nvSpPr>
        <p:spPr bwMode="auto">
          <a:xfrm>
            <a:off x="7182317" y="4368772"/>
            <a:ext cx="2198443" cy="374571"/>
          </a:xfrm>
          <a:prstGeom prst="roundRect">
            <a:avLst/>
          </a:prstGeom>
          <a:noFill/>
          <a:ln w="9525">
            <a:noFill/>
            <a:miter lim="800000"/>
            <a:headEnd/>
            <a:tailEnd/>
          </a:ln>
        </p:spPr>
        <p:txBody>
          <a:bodyPr wrap="square">
            <a:spAutoFit/>
          </a:bodyPr>
          <a:lstStyle>
            <a:defPPr>
              <a:defRPr lang="fr-FR"/>
            </a:defPPr>
            <a:lvl1pPr algn="ctr">
              <a:defRPr sz="2400">
                <a:latin typeface="Arial" pitchFamily="34" charset="0"/>
                <a:cs typeface="Arial" pitchFamily="34" charset="0"/>
              </a:defRPr>
            </a:lvl1pPr>
          </a:lstStyle>
          <a:p>
            <a:r>
              <a:rPr lang="fr-FR" sz="1600" dirty="0" err="1" smtClean="0"/>
              <a:t>Random</a:t>
            </a:r>
            <a:r>
              <a:rPr lang="fr-FR" sz="1600" dirty="0" smtClean="0"/>
              <a:t> </a:t>
            </a:r>
            <a:r>
              <a:rPr lang="fr-FR" sz="1600" dirty="0"/>
              <a:t>vs no </a:t>
            </a:r>
            <a:r>
              <a:rPr lang="fr-FR" sz="1600" dirty="0" err="1"/>
              <a:t>stim</a:t>
            </a:r>
            <a:endParaRPr lang="fr-FR" sz="1600" dirty="0"/>
          </a:p>
        </p:txBody>
      </p:sp>
      <p:pic>
        <p:nvPicPr>
          <p:cNvPr id="22" name="Image 9"/>
          <p:cNvPicPr>
            <a:picLocks noChangeAspect="1"/>
          </p:cNvPicPr>
          <p:nvPr/>
        </p:nvPicPr>
        <p:blipFill rotWithShape="1">
          <a:blip r:embed="rId8"/>
          <a:srcRect l="1" r="15043" b="19993"/>
          <a:stretch/>
        </p:blipFill>
        <p:spPr>
          <a:xfrm>
            <a:off x="9559604" y="4609230"/>
            <a:ext cx="1767163" cy="1969249"/>
          </a:xfrm>
          <a:prstGeom prst="rect">
            <a:avLst/>
          </a:prstGeom>
        </p:spPr>
      </p:pic>
      <p:sp>
        <p:nvSpPr>
          <p:cNvPr id="23" name="ZoneTexte 20"/>
          <p:cNvSpPr txBox="1">
            <a:spLocks noChangeArrowheads="1"/>
          </p:cNvSpPr>
          <p:nvPr/>
        </p:nvSpPr>
        <p:spPr bwMode="auto">
          <a:xfrm>
            <a:off x="9468462" y="4379300"/>
            <a:ext cx="1949449" cy="374571"/>
          </a:xfrm>
          <a:prstGeom prst="roundRect">
            <a:avLst/>
          </a:prstGeom>
          <a:noFill/>
          <a:ln w="9525">
            <a:noFill/>
            <a:miter lim="800000"/>
            <a:headEnd/>
            <a:tailEnd/>
          </a:ln>
        </p:spPr>
        <p:txBody>
          <a:bodyPr wrap="square">
            <a:spAutoFit/>
          </a:bodyPr>
          <a:lstStyle>
            <a:defPPr>
              <a:defRPr lang="fr-FR"/>
            </a:defPPr>
            <a:lvl1pPr algn="ctr">
              <a:defRPr sz="2400">
                <a:latin typeface="Arial" pitchFamily="34" charset="0"/>
                <a:cs typeface="Arial" pitchFamily="34" charset="0"/>
              </a:defRPr>
            </a:lvl1pPr>
          </a:lstStyle>
          <a:p>
            <a:r>
              <a:rPr lang="fr-FR" sz="1600" dirty="0" err="1"/>
              <a:t>Rotate</a:t>
            </a:r>
            <a:r>
              <a:rPr lang="fr-FR" sz="1600" dirty="0"/>
              <a:t> vs </a:t>
            </a:r>
            <a:r>
              <a:rPr lang="fr-FR" sz="1600" dirty="0" err="1" smtClean="0"/>
              <a:t>Random</a:t>
            </a:r>
            <a:endParaRPr lang="fr-FR" sz="1600" dirty="0"/>
          </a:p>
        </p:txBody>
      </p:sp>
      <p:pic>
        <p:nvPicPr>
          <p:cNvPr id="24" name="Image 42"/>
          <p:cNvPicPr>
            <a:picLocks noChangeAspect="1"/>
          </p:cNvPicPr>
          <p:nvPr/>
        </p:nvPicPr>
        <p:blipFill rotWithShape="1">
          <a:blip r:embed="rId9"/>
          <a:srcRect l="81302" t="68731"/>
          <a:stretch/>
        </p:blipFill>
        <p:spPr>
          <a:xfrm>
            <a:off x="11410472" y="4960493"/>
            <a:ext cx="522011" cy="1411363"/>
          </a:xfrm>
          <a:prstGeom prst="rect">
            <a:avLst/>
          </a:prstGeom>
        </p:spPr>
      </p:pic>
    </p:spTree>
    <p:extLst>
      <p:ext uri="{BB962C8B-B14F-4D97-AF65-F5344CB8AC3E}">
        <p14:creationId xmlns:p14="http://schemas.microsoft.com/office/powerpoint/2010/main" val="5363388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13594</TotalTime>
  <Words>396</Words>
  <Application>Microsoft Macintosh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Mangal</vt:lpstr>
      <vt:lpstr>Arial</vt:lpstr>
      <vt:lpstr>Office Theme</vt:lpstr>
      <vt:lpstr>PowerPoint Presentation</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Yong Jin Kweon</dc:creator>
  <cp:lastModifiedBy>Yong Jin Kweon</cp:lastModifiedBy>
  <cp:revision>543</cp:revision>
  <dcterms:created xsi:type="dcterms:W3CDTF">2018-09-05T19:20:10Z</dcterms:created>
  <dcterms:modified xsi:type="dcterms:W3CDTF">2018-12-13T02:42:11Z</dcterms:modified>
</cp:coreProperties>
</file>