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4" r:id="rId3"/>
    <p:sldId id="257" r:id="rId4"/>
    <p:sldId id="258" r:id="rId5"/>
    <p:sldId id="260" r:id="rId6"/>
    <p:sldId id="261" r:id="rId7"/>
    <p:sldId id="285" r:id="rId8"/>
    <p:sldId id="293" r:id="rId9"/>
    <p:sldId id="294" r:id="rId10"/>
    <p:sldId id="291" r:id="rId11"/>
    <p:sldId id="292" r:id="rId12"/>
    <p:sldId id="286" r:id="rId13"/>
    <p:sldId id="297" r:id="rId14"/>
    <p:sldId id="298" r:id="rId15"/>
    <p:sldId id="295" r:id="rId16"/>
    <p:sldId id="296" r:id="rId17"/>
    <p:sldId id="287" r:id="rId18"/>
    <p:sldId id="299" r:id="rId19"/>
    <p:sldId id="288" r:id="rId20"/>
    <p:sldId id="301" r:id="rId21"/>
    <p:sldId id="30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2" autoAdjust="0"/>
    <p:restoredTop sz="76979" autoAdjust="0"/>
  </p:normalViewPr>
  <p:slideViewPr>
    <p:cSldViewPr snapToGrid="0">
      <p:cViewPr varScale="1">
        <p:scale>
          <a:sx n="106" d="100"/>
          <a:sy n="106" d="100"/>
        </p:scale>
        <p:origin x="216" y="2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79C229-E47A-44C4-8F9C-34712344B6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xmlns="" id="{9C2C801A-0B37-41EB-829B-070AE0709A5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9252A-5AC1-44DE-B07F-C64043997970}" type="datetimeFigureOut">
              <a:rPr lang="en-CA" smtClean="0"/>
              <a:t>2019-03-11</a:t>
            </a:fld>
            <a:endParaRPr lang="en-CA"/>
          </a:p>
        </p:txBody>
      </p:sp>
      <p:sp>
        <p:nvSpPr>
          <p:cNvPr id="4" name="Slide Image Placeholder 3">
            <a:extLst>
              <a:ext uri="{FF2B5EF4-FFF2-40B4-BE49-F238E27FC236}">
                <a16:creationId xmlns:a16="http://schemas.microsoft.com/office/drawing/2014/main" xmlns="" id="{5D29DF33-A239-478C-AF06-2B779EE2FAD1}"/>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a:extLst>
              <a:ext uri="{FF2B5EF4-FFF2-40B4-BE49-F238E27FC236}">
                <a16:creationId xmlns:a16="http://schemas.microsoft.com/office/drawing/2014/main" xmlns="" id="{135C885B-6050-4AB9-8059-0BB92D79E21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a:extLst>
              <a:ext uri="{FF2B5EF4-FFF2-40B4-BE49-F238E27FC236}">
                <a16:creationId xmlns:a16="http://schemas.microsoft.com/office/drawing/2014/main" xmlns="" id="{1768503D-8A98-475A-AA69-B70EE27A3F7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a:extLst>
              <a:ext uri="{FF2B5EF4-FFF2-40B4-BE49-F238E27FC236}">
                <a16:creationId xmlns:a16="http://schemas.microsoft.com/office/drawing/2014/main" xmlns="" id="{83E923AF-38A8-43F9-BF7A-DA55565E4832}"/>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21237C-5201-4726-9D8F-2BB8D107254B}" type="slidenum">
              <a:rPr lang="en-CA" smtClean="0"/>
              <a:t>‹#›</a:t>
            </a:fld>
            <a:endParaRPr lang="en-CA"/>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721237C-5201-4726-9D8F-2BB8D107254B}" type="slidenum">
              <a:rPr lang="en-CA" smtClean="0"/>
              <a:t>1</a:t>
            </a:fld>
            <a:endParaRPr lang="en-CA"/>
          </a:p>
        </p:txBody>
      </p:sp>
    </p:spTree>
    <p:extLst>
      <p:ext uri="{BB962C8B-B14F-4D97-AF65-F5344CB8AC3E}">
        <p14:creationId xmlns:p14="http://schemas.microsoft.com/office/powerpoint/2010/main" val="8922927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Yeah, so clustering</a:t>
            </a:r>
            <a:r>
              <a:rPr lang="en-US" baseline="0" dirty="0" smtClean="0"/>
              <a:t> helps us for sample or variable partitioning. </a:t>
            </a:r>
          </a:p>
          <a:p>
            <a:r>
              <a:rPr lang="en-US" baseline="0" dirty="0" smtClean="0"/>
              <a:t>You know when we think of clustering, we think of </a:t>
            </a:r>
            <a:r>
              <a:rPr lang="en-US" baseline="0" dirty="0" err="1" smtClean="0"/>
              <a:t>hierarchial</a:t>
            </a:r>
            <a:r>
              <a:rPr lang="en-US" baseline="0" dirty="0" smtClean="0"/>
              <a:t> </a:t>
            </a:r>
            <a:r>
              <a:rPr lang="en-US" baseline="0" dirty="0" err="1" smtClean="0"/>
              <a:t>clusterinng</a:t>
            </a:r>
            <a:r>
              <a:rPr lang="en-US" baseline="0" dirty="0" smtClean="0"/>
              <a:t> with either classification or regression tree, K means clustering, model based clustering with different distance measures. </a:t>
            </a:r>
          </a:p>
          <a:p>
            <a:r>
              <a:rPr lang="en-US" baseline="0" dirty="0" smtClean="0"/>
              <a:t>However, the datasets from multi-omics can have complex structures, and so we need other way. </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721237C-5201-4726-9D8F-2BB8D107254B}" type="slidenum">
              <a:rPr lang="en-CA" smtClean="0"/>
              <a:t>12</a:t>
            </a:fld>
            <a:endParaRPr lang="en-CA"/>
          </a:p>
        </p:txBody>
      </p:sp>
    </p:spTree>
    <p:extLst>
      <p:ext uri="{BB962C8B-B14F-4D97-AF65-F5344CB8AC3E}">
        <p14:creationId xmlns:p14="http://schemas.microsoft.com/office/powerpoint/2010/main" val="1090581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when we want to perform cluster analysis on two different datasets, we can try to concatenate them and use cluster algorithms we know of.</a:t>
            </a:r>
          </a:p>
          <a:p>
            <a:endParaRPr lang="en-US" baseline="0" dirty="0" smtClean="0"/>
          </a:p>
          <a:p>
            <a:r>
              <a:rPr lang="en-US" baseline="0" dirty="0" smtClean="0"/>
              <a:t>So, we get the cluster, and try to distinguish the patterns, and we might </a:t>
            </a:r>
            <a:r>
              <a:rPr lang="en-US" baseline="0" dirty="0" err="1" smtClean="0"/>
              <a:t>wanna</a:t>
            </a:r>
            <a:r>
              <a:rPr lang="en-US" baseline="0" dirty="0" smtClean="0"/>
              <a:t> just say that there is inter-dataset similarity between </a:t>
            </a:r>
            <a:r>
              <a:rPr lang="en-US" baseline="0" dirty="0" err="1" smtClean="0"/>
              <a:t>messanger</a:t>
            </a:r>
            <a:r>
              <a:rPr lang="en-US" baseline="0" dirty="0" smtClean="0"/>
              <a:t> RNA and protein datasets. </a:t>
            </a:r>
          </a:p>
          <a:p>
            <a:r>
              <a:rPr lang="en-US" baseline="0" dirty="0" smtClean="0"/>
              <a:t>However, it is not true! It is true that the cluster has genes with similar behaviors to one another in two different datasets, but it does NOT mean that there is relationships between each other from two different datasets. </a:t>
            </a:r>
          </a:p>
          <a:p>
            <a:endParaRPr lang="en-US" baseline="0" dirty="0" smtClean="0"/>
          </a:p>
          <a:p>
            <a:r>
              <a:rPr lang="en-US" baseline="0" dirty="0" smtClean="0"/>
              <a:t>So, we cannot necessarily find groups of genes that show </a:t>
            </a:r>
            <a:r>
              <a:rPr lang="en-US" baseline="0" dirty="0" err="1" smtClean="0"/>
              <a:t>simiar</a:t>
            </a:r>
            <a:r>
              <a:rPr lang="en-US" baseline="0" dirty="0" smtClean="0"/>
              <a:t> correlated behaviors over two different datasets. </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7721237C-5201-4726-9D8F-2BB8D107254B}" type="slidenum">
              <a:rPr lang="en-CA" smtClean="0"/>
              <a:t>13</a:t>
            </a:fld>
            <a:endParaRPr lang="en-CA"/>
          </a:p>
        </p:txBody>
      </p:sp>
    </p:spTree>
    <p:extLst>
      <p:ext uri="{BB962C8B-B14F-4D97-AF65-F5344CB8AC3E}">
        <p14:creationId xmlns:p14="http://schemas.microsoft.com/office/powerpoint/2010/main" val="1863149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the</a:t>
            </a:r>
            <a:r>
              <a:rPr lang="en-US" baseline="0" dirty="0" smtClean="0"/>
              <a:t> new method proposed was using iterative maximum likelihood and maybe include penalized terms, with stochastic clustering method called “SOM”</a:t>
            </a:r>
          </a:p>
          <a:p>
            <a:endParaRPr lang="en-US" baseline="0" dirty="0" smtClean="0"/>
          </a:p>
          <a:p>
            <a:r>
              <a:rPr lang="en-US" baseline="0" dirty="0" smtClean="0"/>
              <a:t>So, SOM is a stochastic clustering method to reduce the number of dimensions and at the same time preserve the local structure of gene expressions. </a:t>
            </a:r>
          </a:p>
          <a:p>
            <a:r>
              <a:rPr lang="en-US" baseline="0" dirty="0" smtClean="0"/>
              <a:t>So, this helps us get the error matric based on similarity between nodes and identify border between each other iteratively </a:t>
            </a:r>
          </a:p>
          <a:p>
            <a:endParaRPr lang="en-US" baseline="0" dirty="0" smtClean="0"/>
          </a:p>
          <a:p>
            <a:r>
              <a:rPr lang="en-US" baseline="0" dirty="0" err="1" smtClean="0"/>
              <a:t>AutoSOM</a:t>
            </a:r>
            <a:r>
              <a:rPr lang="en-US" baseline="0" dirty="0" smtClean="0"/>
              <a:t> uses density </a:t>
            </a:r>
            <a:r>
              <a:rPr lang="en-US" baseline="0" dirty="0" err="1" smtClean="0"/>
              <a:t>eualization</a:t>
            </a:r>
            <a:r>
              <a:rPr lang="en-US" baseline="0" dirty="0" smtClean="0"/>
              <a:t>, meaning it uses this graphical feature output from SOM and rescale them, and they treat nodes of high errors with high density and thus force those nodes separated from each other. And, they treat nodes with low error with low density and force them to aggregate each other. </a:t>
            </a:r>
          </a:p>
          <a:p>
            <a:endParaRPr lang="en-US" baseline="0" dirty="0" smtClean="0"/>
          </a:p>
          <a:p>
            <a:r>
              <a:rPr lang="en-US" baseline="0" dirty="0" smtClean="0"/>
              <a:t>And, then, they perform tree algorithm with the rescaled nodes. </a:t>
            </a:r>
          </a:p>
          <a:p>
            <a:endParaRPr lang="en-US" baseline="0" dirty="0" smtClean="0"/>
          </a:p>
          <a:p>
            <a:r>
              <a:rPr lang="en-US" baseline="0" dirty="0" smtClean="0"/>
              <a:t>*By the way, for the penalization, they propose three different functions: lasso, elastic net, and fused lasso to control the # of clusters. </a:t>
            </a:r>
            <a:endParaRPr lang="en-US" dirty="0"/>
          </a:p>
        </p:txBody>
      </p:sp>
      <p:sp>
        <p:nvSpPr>
          <p:cNvPr id="4" name="Slide Number Placeholder 3"/>
          <p:cNvSpPr>
            <a:spLocks noGrp="1"/>
          </p:cNvSpPr>
          <p:nvPr>
            <p:ph type="sldNum" sz="quarter" idx="10"/>
          </p:nvPr>
        </p:nvSpPr>
        <p:spPr/>
        <p:txBody>
          <a:bodyPr/>
          <a:lstStyle/>
          <a:p>
            <a:fld id="{7721237C-5201-4726-9D8F-2BB8D107254B}" type="slidenum">
              <a:rPr lang="en-CA" smtClean="0"/>
              <a:t>14</a:t>
            </a:fld>
            <a:endParaRPr lang="en-CA"/>
          </a:p>
        </p:txBody>
      </p:sp>
    </p:spTree>
    <p:extLst>
      <p:ext uri="{BB962C8B-B14F-4D97-AF65-F5344CB8AC3E}">
        <p14:creationId xmlns:p14="http://schemas.microsoft.com/office/powerpoint/2010/main" val="1331966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focused</a:t>
            </a:r>
            <a:r>
              <a:rPr lang="en-US" baseline="0" dirty="0" smtClean="0"/>
              <a:t> on 5 statistics and implementation performances.</a:t>
            </a:r>
          </a:p>
          <a:p>
            <a:endParaRPr lang="en-US" baseline="0" dirty="0" smtClean="0"/>
          </a:p>
          <a:p>
            <a:r>
              <a:rPr lang="en-US" baseline="0" dirty="0" smtClean="0"/>
              <a:t>Autosome does not need any prior knowledge of # of clusters and it is less sensitive to outliers. </a:t>
            </a:r>
          </a:p>
          <a:p>
            <a:r>
              <a:rPr lang="en-US" baseline="0" dirty="0" smtClean="0"/>
              <a:t>And, it goes through error matrix, density equalization algorithm, minimum spanning tree, and it identifies objective # of clusters based on the threshold of P value.</a:t>
            </a:r>
          </a:p>
          <a:p>
            <a:r>
              <a:rPr lang="en-US" dirty="0" smtClean="0"/>
              <a:t>And, its</a:t>
            </a:r>
            <a:r>
              <a:rPr lang="en-US" baseline="0" dirty="0" smtClean="0"/>
              <a:t> good at handling both clean and noisy gene expressions.</a:t>
            </a:r>
            <a:endParaRPr lang="en-US" dirty="0" smtClean="0"/>
          </a:p>
          <a:p>
            <a:endParaRPr lang="en-US" dirty="0" smtClean="0"/>
          </a:p>
          <a:p>
            <a:r>
              <a:rPr lang="en-US" dirty="0" smtClean="0"/>
              <a:t>It can only </a:t>
            </a:r>
            <a:r>
              <a:rPr lang="en-US" baseline="0" dirty="0" smtClean="0"/>
              <a:t> be used in continuous data.</a:t>
            </a:r>
          </a:p>
          <a:p>
            <a:endParaRPr lang="en-US" dirty="0"/>
          </a:p>
        </p:txBody>
      </p:sp>
      <p:sp>
        <p:nvSpPr>
          <p:cNvPr id="4" name="Slide Number Placeholder 3"/>
          <p:cNvSpPr>
            <a:spLocks noGrp="1"/>
          </p:cNvSpPr>
          <p:nvPr>
            <p:ph type="sldNum" sz="quarter" idx="10"/>
          </p:nvPr>
        </p:nvSpPr>
        <p:spPr/>
        <p:txBody>
          <a:bodyPr/>
          <a:lstStyle/>
          <a:p>
            <a:fld id="{7721237C-5201-4726-9D8F-2BB8D107254B}" type="slidenum">
              <a:rPr lang="en-CA" smtClean="0"/>
              <a:t>15</a:t>
            </a:fld>
            <a:endParaRPr lang="en-CA"/>
          </a:p>
        </p:txBody>
      </p:sp>
    </p:spTree>
    <p:extLst>
      <p:ext uri="{BB962C8B-B14F-4D97-AF65-F5344CB8AC3E}">
        <p14:creationId xmlns:p14="http://schemas.microsoft.com/office/powerpoint/2010/main" val="21008655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7721237C-5201-4726-9D8F-2BB8D107254B}" type="slidenum">
              <a:rPr lang="en-CA" smtClean="0"/>
              <a:t>16</a:t>
            </a:fld>
            <a:endParaRPr lang="en-CA"/>
          </a:p>
        </p:txBody>
      </p:sp>
    </p:spTree>
    <p:extLst>
      <p:ext uri="{BB962C8B-B14F-4D97-AF65-F5344CB8AC3E}">
        <p14:creationId xmlns:p14="http://schemas.microsoft.com/office/powerpoint/2010/main" val="1042782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Ranking based maximal first order partial correlation coefficients</a:t>
            </a:r>
            <a:r>
              <a:rPr lang="en-US" baseline="0" dirty="0" smtClean="0"/>
              <a:t> and adjusted RV help finding the associations between </a:t>
            </a:r>
            <a:r>
              <a:rPr lang="en-US" baseline="0" dirty="0" err="1" smtClean="0"/>
              <a:t>netwroks</a:t>
            </a:r>
            <a:r>
              <a:rPr lang="en-US" baseline="0" dirty="0" smtClean="0"/>
              <a:t> (these are not looking for causal relations of the data, but associations)</a:t>
            </a:r>
          </a:p>
          <a:p>
            <a:pPr marL="228600" indent="-228600">
              <a:buAutoNum type="arabicPeriod"/>
            </a:pPr>
            <a:endParaRPr lang="en-US" baseline="0" dirty="0" smtClean="0"/>
          </a:p>
          <a:p>
            <a:pPr marL="228600" indent="-228600">
              <a:buAutoNum type="arabicPeriod"/>
            </a:pPr>
            <a:r>
              <a:rPr lang="en-US" baseline="0" dirty="0" smtClean="0"/>
              <a:t>Multiplex fusion algorithms helps understand the structure of networks.</a:t>
            </a:r>
          </a:p>
          <a:p>
            <a:pPr marL="228600" indent="-228600">
              <a:buAutoNum type="arabicPeriod"/>
            </a:pPr>
            <a:endParaRPr lang="en-US" baseline="0" dirty="0" smtClean="0"/>
          </a:p>
          <a:p>
            <a:pPr marL="0" indent="0">
              <a:buNone/>
            </a:pPr>
            <a:r>
              <a:rPr lang="en-US" baseline="0" dirty="0" smtClean="0"/>
              <a:t>Since Zhou is working on this method, and he has talked about it a lot, I am going to skip it. </a:t>
            </a:r>
            <a:endParaRPr lang="en-US" dirty="0" smtClean="0"/>
          </a:p>
        </p:txBody>
      </p:sp>
      <p:sp>
        <p:nvSpPr>
          <p:cNvPr id="4" name="Slide Number Placeholder 3"/>
          <p:cNvSpPr>
            <a:spLocks noGrp="1"/>
          </p:cNvSpPr>
          <p:nvPr>
            <p:ph type="sldNum" sz="quarter" idx="10"/>
          </p:nvPr>
        </p:nvSpPr>
        <p:spPr/>
        <p:txBody>
          <a:bodyPr/>
          <a:lstStyle/>
          <a:p>
            <a:fld id="{7721237C-5201-4726-9D8F-2BB8D107254B}" type="slidenum">
              <a:rPr lang="en-CA" smtClean="0"/>
              <a:t>17</a:t>
            </a:fld>
            <a:endParaRPr lang="en-CA"/>
          </a:p>
        </p:txBody>
      </p:sp>
    </p:spTree>
    <p:extLst>
      <p:ext uri="{BB962C8B-B14F-4D97-AF65-F5344CB8AC3E}">
        <p14:creationId xmlns:p14="http://schemas.microsoft.com/office/powerpoint/2010/main" val="891667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7721237C-5201-4726-9D8F-2BB8D107254B}" type="slidenum">
              <a:rPr lang="en-CA" smtClean="0"/>
              <a:t>18</a:t>
            </a:fld>
            <a:endParaRPr lang="en-CA"/>
          </a:p>
        </p:txBody>
      </p:sp>
    </p:spTree>
    <p:extLst>
      <p:ext uri="{BB962C8B-B14F-4D97-AF65-F5344CB8AC3E}">
        <p14:creationId xmlns:p14="http://schemas.microsoft.com/office/powerpoint/2010/main" val="370185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I want to talk about parallel and sequential regressions, as I</a:t>
            </a:r>
            <a:r>
              <a:rPr lang="en-US" baseline="0" dirty="0" smtClean="0"/>
              <a:t> spent decent amount of time talking about PLS from my projects.</a:t>
            </a:r>
          </a:p>
          <a:p>
            <a:pPr marL="0" indent="0">
              <a:buNone/>
            </a:pPr>
            <a:endParaRPr lang="en-US" baseline="0" dirty="0" smtClean="0"/>
          </a:p>
          <a:p>
            <a:pPr marL="0" indent="0">
              <a:buNone/>
            </a:pPr>
            <a:endParaRPr lang="en-US" baseline="0" dirty="0" smtClean="0"/>
          </a:p>
        </p:txBody>
      </p:sp>
      <p:sp>
        <p:nvSpPr>
          <p:cNvPr id="4" name="Slide Number Placeholder 3"/>
          <p:cNvSpPr>
            <a:spLocks noGrp="1"/>
          </p:cNvSpPr>
          <p:nvPr>
            <p:ph type="sldNum" sz="quarter" idx="10"/>
          </p:nvPr>
        </p:nvSpPr>
        <p:spPr/>
        <p:txBody>
          <a:bodyPr/>
          <a:lstStyle/>
          <a:p>
            <a:fld id="{7721237C-5201-4726-9D8F-2BB8D107254B}" type="slidenum">
              <a:rPr lang="en-CA" smtClean="0"/>
              <a:t>19</a:t>
            </a:fld>
            <a:endParaRPr lang="en-CA"/>
          </a:p>
        </p:txBody>
      </p:sp>
    </p:spTree>
    <p:extLst>
      <p:ext uri="{BB962C8B-B14F-4D97-AF65-F5344CB8AC3E}">
        <p14:creationId xmlns:p14="http://schemas.microsoft.com/office/powerpoint/2010/main" val="1730503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Parallel regression allows </a:t>
            </a:r>
            <a:r>
              <a:rPr lang="en-CA" dirty="0" smtClean="0">
                <a:latin typeface="Arial" charset="0"/>
                <a:ea typeface="Arial" charset="0"/>
                <a:cs typeface="Arial" charset="0"/>
              </a:rPr>
              <a:t>estimation of relations between different omics responses and explanatory variables simultaneously. </a:t>
            </a: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latin typeface="Arial" charset="0"/>
                <a:ea typeface="Arial" charset="0"/>
                <a:cs typeface="Arial" charset="0"/>
              </a:rPr>
              <a:t>So, for example,</a:t>
            </a:r>
            <a:r>
              <a:rPr lang="en-CA" baseline="0" dirty="0" smtClean="0">
                <a:latin typeface="Arial" charset="0"/>
                <a:ea typeface="Arial" charset="0"/>
                <a:cs typeface="Arial" charset="0"/>
              </a:rPr>
              <a:t> in the pathway level analysis, when datasets have different types of variables in the same pathway, it can be useful. </a:t>
            </a:r>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latin typeface="Arial" charset="0"/>
              <a:ea typeface="Arial" charset="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latin typeface="Arial" charset="0"/>
              <a:ea typeface="Arial" charset="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latin typeface="Arial" charset="0"/>
              <a:ea typeface="Arial" charset="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sequential regression literally </a:t>
            </a:r>
            <a:r>
              <a:rPr lang="en-US" baseline="0" dirty="0" err="1" smtClean="0"/>
              <a:t>peforms</a:t>
            </a:r>
            <a:r>
              <a:rPr lang="en-US" baseline="0" dirty="0" smtClean="0"/>
              <a:t> </a:t>
            </a:r>
            <a:r>
              <a:rPr lang="en-US" baseline="0" dirty="0" err="1" smtClean="0"/>
              <a:t>seuqnetial</a:t>
            </a:r>
            <a:r>
              <a:rPr lang="en-US" baseline="0" dirty="0" smtClean="0"/>
              <a:t> analytical approaches: it uses random forest to screen variables from each omics dataset, then, they use integrated linkage map (quantity trait linkage), and then, final selected gene, protein and metabolites are used to </a:t>
            </a:r>
            <a:r>
              <a:rPr lang="en-US" baseline="0" dirty="0" err="1" smtClean="0"/>
              <a:t>contruct</a:t>
            </a:r>
            <a:r>
              <a:rPr lang="en-US" baseline="0" dirty="0" smtClean="0"/>
              <a:t> the networks. </a:t>
            </a:r>
          </a:p>
          <a:p>
            <a:pPr marL="0" marR="0" indent="0" algn="l" defTabSz="914400" rtl="0" eaLnBrk="1" fontAlgn="auto" latinLnBrk="0" hangingPunct="1">
              <a:lnSpc>
                <a:spcPct val="100000"/>
              </a:lnSpc>
              <a:spcBef>
                <a:spcPts val="0"/>
              </a:spcBef>
              <a:spcAft>
                <a:spcPts val="0"/>
              </a:spcAft>
              <a:buClrTx/>
              <a:buSzTx/>
              <a:buFontTx/>
              <a:buNone/>
              <a:tabLst/>
              <a:defRPr/>
            </a:pPr>
            <a:endParaRPr lang="en-CA" baseline="0" dirty="0" smtClean="0">
              <a:latin typeface="Arial" charset="0"/>
              <a:ea typeface="Arial" charset="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latin typeface="Arial" charset="0"/>
                <a:ea typeface="Arial" charset="0"/>
                <a:cs typeface="Arial" charset="0"/>
              </a:rPr>
              <a:t>Sequential</a:t>
            </a:r>
            <a:r>
              <a:rPr lang="en-CA" baseline="0" dirty="0" smtClean="0">
                <a:latin typeface="Arial" charset="0"/>
                <a:ea typeface="Arial" charset="0"/>
                <a:cs typeface="Arial" charset="0"/>
              </a:rPr>
              <a:t> model can be helpful in biological enrichment analysis when each platform has many variables. This allows correct selected genes, proteins, metabolites to be included in the network constructions at the final </a:t>
            </a:r>
            <a:r>
              <a:rPr lang="en-CA" baseline="0" smtClean="0">
                <a:latin typeface="Arial" charset="0"/>
                <a:ea typeface="Arial" charset="0"/>
                <a:cs typeface="Arial" charset="0"/>
              </a:rPr>
              <a:t>step/last stage</a:t>
            </a:r>
            <a:endParaRPr lang="en-CA" dirty="0" smtClean="0">
              <a:latin typeface="Arial" charset="0"/>
              <a:ea typeface="Arial" charset="0"/>
              <a:cs typeface="Arial" charset="0"/>
            </a:endParaRPr>
          </a:p>
          <a:p>
            <a:pPr marL="0" indent="0">
              <a:buNone/>
            </a:pPr>
            <a:endParaRPr lang="en-US" dirty="0" smtClean="0"/>
          </a:p>
        </p:txBody>
      </p:sp>
      <p:sp>
        <p:nvSpPr>
          <p:cNvPr id="4" name="Slide Number Placeholder 3"/>
          <p:cNvSpPr>
            <a:spLocks noGrp="1"/>
          </p:cNvSpPr>
          <p:nvPr>
            <p:ph type="sldNum" sz="quarter" idx="10"/>
          </p:nvPr>
        </p:nvSpPr>
        <p:spPr/>
        <p:txBody>
          <a:bodyPr/>
          <a:lstStyle/>
          <a:p>
            <a:fld id="{7721237C-5201-4726-9D8F-2BB8D107254B}" type="slidenum">
              <a:rPr lang="en-CA" smtClean="0"/>
              <a:t>20</a:t>
            </a:fld>
            <a:endParaRPr lang="en-CA"/>
          </a:p>
        </p:txBody>
      </p:sp>
    </p:spTree>
    <p:extLst>
      <p:ext uri="{BB962C8B-B14F-4D97-AF65-F5344CB8AC3E}">
        <p14:creationId xmlns:p14="http://schemas.microsoft.com/office/powerpoint/2010/main" val="8848866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7721237C-5201-4726-9D8F-2BB8D107254B}" type="slidenum">
              <a:rPr lang="en-CA" smtClean="0"/>
              <a:t>21</a:t>
            </a:fld>
            <a:endParaRPr lang="en-CA"/>
          </a:p>
        </p:txBody>
      </p:sp>
    </p:spTree>
    <p:extLst>
      <p:ext uri="{BB962C8B-B14F-4D97-AF65-F5344CB8AC3E}">
        <p14:creationId xmlns:p14="http://schemas.microsoft.com/office/powerpoint/2010/main" val="1377140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we apply statistics in different fields including</a:t>
            </a:r>
            <a:r>
              <a:rPr lang="en-US" baseline="0" dirty="0" smtClean="0"/>
              <a:t> biology</a:t>
            </a:r>
            <a:r>
              <a:rPr lang="en-US" dirty="0" smtClean="0"/>
              <a:t>, there a lot of things we should be closely</a:t>
            </a:r>
            <a:r>
              <a:rPr lang="en-US" baseline="0" dirty="0" smtClean="0"/>
              <a:t> careful of/pay attention to. </a:t>
            </a:r>
          </a:p>
          <a:p>
            <a:endParaRPr lang="en-US" baseline="0" dirty="0" smtClean="0"/>
          </a:p>
          <a:p>
            <a:r>
              <a:rPr lang="en-US" baseline="0" dirty="0" smtClean="0"/>
              <a:t>For example, when we make a guess based on our data, we need to use the correct models to get the right answer.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when we look at the data, we need </a:t>
            </a:r>
            <a:r>
              <a:rPr lang="en-US" dirty="0" smtClean="0"/>
              <a:t>clear reference</a:t>
            </a:r>
            <a:r>
              <a:rPr lang="en-US" baseline="0" dirty="0" smtClean="0"/>
              <a:t> to compare, right ways to get the data, unbiased interpretations, etc. </a:t>
            </a:r>
          </a:p>
          <a:p>
            <a:endParaRPr lang="en-US" dirty="0"/>
          </a:p>
        </p:txBody>
      </p:sp>
      <p:sp>
        <p:nvSpPr>
          <p:cNvPr id="4" name="Slide Number Placeholder 3"/>
          <p:cNvSpPr>
            <a:spLocks noGrp="1"/>
          </p:cNvSpPr>
          <p:nvPr>
            <p:ph type="sldNum" sz="quarter" idx="10"/>
          </p:nvPr>
        </p:nvSpPr>
        <p:spPr/>
        <p:txBody>
          <a:bodyPr/>
          <a:lstStyle/>
          <a:p>
            <a:fld id="{7721237C-5201-4726-9D8F-2BB8D107254B}" type="slidenum">
              <a:rPr lang="en-CA" smtClean="0"/>
              <a:t>2</a:t>
            </a:fld>
            <a:endParaRPr lang="en-CA"/>
          </a:p>
        </p:txBody>
      </p:sp>
    </p:spTree>
    <p:extLst>
      <p:ext uri="{BB962C8B-B14F-4D97-AF65-F5344CB8AC3E}">
        <p14:creationId xmlns:p14="http://schemas.microsoft.com/office/powerpoint/2010/main" val="8696426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investigate the</a:t>
            </a:r>
            <a:r>
              <a:rPr lang="en-US" baseline="0" dirty="0" smtClean="0"/>
              <a:t> complex molecular system in modern biological science and sets foundations for systematic learning for precision medicine</a:t>
            </a:r>
          </a:p>
          <a:p>
            <a:pPr marL="228600" indent="-228600">
              <a:buAutoNum type="arabicPeriod"/>
            </a:pPr>
            <a:endParaRPr lang="en-US" baseline="0" dirty="0" smtClean="0"/>
          </a:p>
          <a:p>
            <a:pPr marL="228600" indent="-228600">
              <a:buAutoNum type="arabicPeriod"/>
            </a:pPr>
            <a:r>
              <a:rPr lang="en-US" dirty="0" smtClean="0"/>
              <a:t>this is generalizable to other disciplines with complex systematic structures, and it</a:t>
            </a:r>
            <a:r>
              <a:rPr lang="en-US" baseline="0" dirty="0" smtClean="0"/>
              <a:t> integrated different types of information for inferences and decision makings</a:t>
            </a:r>
            <a:endParaRPr lang="en-US" dirty="0"/>
          </a:p>
        </p:txBody>
      </p:sp>
      <p:sp>
        <p:nvSpPr>
          <p:cNvPr id="4" name="Slide Number Placeholder 3"/>
          <p:cNvSpPr>
            <a:spLocks noGrp="1"/>
          </p:cNvSpPr>
          <p:nvPr>
            <p:ph type="sldNum" sz="quarter" idx="10"/>
          </p:nvPr>
        </p:nvSpPr>
        <p:spPr/>
        <p:txBody>
          <a:bodyPr/>
          <a:lstStyle/>
          <a:p>
            <a:fld id="{7721237C-5201-4726-9D8F-2BB8D107254B}" type="slidenum">
              <a:rPr lang="en-CA" smtClean="0"/>
              <a:t>4</a:t>
            </a:fld>
            <a:endParaRPr lang="en-CA"/>
          </a:p>
        </p:txBody>
      </p:sp>
    </p:spTree>
    <p:extLst>
      <p:ext uri="{BB962C8B-B14F-4D97-AF65-F5344CB8AC3E}">
        <p14:creationId xmlns:p14="http://schemas.microsoft.com/office/powerpoint/2010/main" val="81598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721237C-5201-4726-9D8F-2BB8D107254B}" type="slidenum">
              <a:rPr lang="en-CA" smtClean="0"/>
              <a:t>5</a:t>
            </a:fld>
            <a:endParaRPr lang="en-CA"/>
          </a:p>
        </p:txBody>
      </p:sp>
    </p:spTree>
    <p:extLst>
      <p:ext uri="{BB962C8B-B14F-4D97-AF65-F5344CB8AC3E}">
        <p14:creationId xmlns:p14="http://schemas.microsoft.com/office/powerpoint/2010/main" val="57700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helping us to reduce the dimension. Dimension reduction helps us identify the hidden structures. And, PCA and factor analysis are popular statistical techniques for reducing dimensions.</a:t>
            </a:r>
          </a:p>
          <a:p>
            <a:endParaRPr lang="en-US" baseline="0" dirty="0" smtClean="0"/>
          </a:p>
          <a:p>
            <a:r>
              <a:rPr lang="en-US" baseline="0" dirty="0" smtClean="0"/>
              <a:t>So, </a:t>
            </a:r>
            <a:r>
              <a:rPr lang="en-US" baseline="0" dirty="0" err="1" smtClean="0"/>
              <a:t>cPCA</a:t>
            </a:r>
            <a:r>
              <a:rPr lang="en-US" baseline="0" dirty="0" smtClean="0"/>
              <a:t> is an extension of PCA that we can use for pairs of data sets. So, </a:t>
            </a:r>
            <a:r>
              <a:rPr lang="en-US" baseline="0" dirty="0" err="1" smtClean="0"/>
              <a:t>cPCA</a:t>
            </a:r>
            <a:r>
              <a:rPr lang="en-US" baseline="0" dirty="0" smtClean="0"/>
              <a:t> guarantees the orthogonality of global scores only and tends to find common patterns in the data sets. Thus, it is good when we try to find the joint patterns in multiple data sets. </a:t>
            </a:r>
          </a:p>
          <a:p>
            <a:endParaRPr lang="en-US" baseline="0" dirty="0" smtClean="0"/>
          </a:p>
          <a:p>
            <a:r>
              <a:rPr lang="en-US" baseline="0" dirty="0" smtClean="0"/>
              <a:t>MBPCA and </a:t>
            </a:r>
            <a:r>
              <a:rPr lang="en-US" baseline="0" dirty="0" err="1" smtClean="0"/>
              <a:t>cPCA</a:t>
            </a:r>
            <a:r>
              <a:rPr lang="en-US" baseline="0" dirty="0" smtClean="0"/>
              <a:t> can both use NIPLAS (nonlinear iterative partial least square), one of the deflation strategies, to identify hidden structures in a specific order. (go to the next slide)</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721237C-5201-4726-9D8F-2BB8D107254B}" type="slidenum">
              <a:rPr lang="en-CA" smtClean="0"/>
              <a:t>7</a:t>
            </a:fld>
            <a:endParaRPr lang="en-CA"/>
          </a:p>
        </p:txBody>
      </p:sp>
    </p:spTree>
    <p:extLst>
      <p:ext uri="{BB962C8B-B14F-4D97-AF65-F5344CB8AC3E}">
        <p14:creationId xmlns:p14="http://schemas.microsoft.com/office/powerpoint/2010/main" val="1936867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NIPLAs helps to find the parameters of</a:t>
            </a:r>
            <a:r>
              <a:rPr lang="en-US" baseline="0" dirty="0" smtClean="0"/>
              <a:t> block and global loadings and scores. </a:t>
            </a:r>
          </a:p>
          <a:p>
            <a:endParaRPr lang="en-US" baseline="0" dirty="0" smtClean="0"/>
          </a:p>
          <a:p>
            <a:r>
              <a:rPr lang="en-US" baseline="0" dirty="0" smtClean="0"/>
              <a:t>So, it starts with the random global score vector, t. </a:t>
            </a:r>
          </a:p>
          <a:p>
            <a:r>
              <a:rPr lang="en-US" baseline="0" dirty="0" smtClean="0"/>
              <a:t>The data block X, in our case the datasets for gene and protein expression with metabolite regress on t, and we get the principal loading </a:t>
            </a:r>
            <a:r>
              <a:rPr lang="en-US" baseline="0" dirty="0" err="1" smtClean="0"/>
              <a:t>Pb</a:t>
            </a:r>
            <a:r>
              <a:rPr lang="en-US" baseline="0" dirty="0" smtClean="0"/>
              <a:t>. And, this loading is the weight of each variable contributing to the latent structures. </a:t>
            </a:r>
          </a:p>
          <a:p>
            <a:r>
              <a:rPr lang="en-US" baseline="0" dirty="0" smtClean="0"/>
              <a:t>WE multiply this loadings with the original dataset, and then, we call it block score </a:t>
            </a:r>
            <a:r>
              <a:rPr lang="en-US" baseline="0" dirty="0" err="1" smtClean="0"/>
              <a:t>matraix</a:t>
            </a:r>
            <a:r>
              <a:rPr lang="en-US" baseline="0" dirty="0" smtClean="0"/>
              <a:t>. And, we regress this score matrix T on our global loading t, and get weight. And, we get new global score. </a:t>
            </a:r>
          </a:p>
          <a:p>
            <a:r>
              <a:rPr lang="en-US" baseline="0" dirty="0" smtClean="0"/>
              <a:t>And, we repeat this  many times.</a:t>
            </a:r>
          </a:p>
        </p:txBody>
      </p:sp>
      <p:sp>
        <p:nvSpPr>
          <p:cNvPr id="4" name="Slide Number Placeholder 3"/>
          <p:cNvSpPr>
            <a:spLocks noGrp="1"/>
          </p:cNvSpPr>
          <p:nvPr>
            <p:ph type="sldNum" sz="quarter" idx="10"/>
          </p:nvPr>
        </p:nvSpPr>
        <p:spPr/>
        <p:txBody>
          <a:bodyPr/>
          <a:lstStyle/>
          <a:p>
            <a:fld id="{7721237C-5201-4726-9D8F-2BB8D107254B}" type="slidenum">
              <a:rPr lang="en-CA" smtClean="0"/>
              <a:t>8</a:t>
            </a:fld>
            <a:endParaRPr lang="en-CA"/>
          </a:p>
        </p:txBody>
      </p:sp>
    </p:spTree>
    <p:extLst>
      <p:ext uri="{BB962C8B-B14F-4D97-AF65-F5344CB8AC3E}">
        <p14:creationId xmlns:p14="http://schemas.microsoft.com/office/powerpoint/2010/main" val="297412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And, let’s look at Multiple factor analysis in real quick with one example. </a:t>
            </a:r>
          </a:p>
          <a:p>
            <a:r>
              <a:rPr lang="en-US" baseline="0" dirty="0" smtClean="0"/>
              <a:t>This MFA can be used in both qualitative and quantitative datasets. However, since we are thinking of using it omics data sets, and since omics are made of numbers, I will talk about the quantitative example here.</a:t>
            </a:r>
          </a:p>
          <a:p>
            <a:endParaRPr lang="en-US" baseline="0" dirty="0" smtClean="0"/>
          </a:p>
          <a:p>
            <a:r>
              <a:rPr lang="en-US" baseline="0" dirty="0" smtClean="0"/>
              <a:t>In quantitative data sets, we can really think of MFA as an extension of PCA. Then, we can ask a question here. How, can MFA benefit us better in analyzing omics.</a:t>
            </a:r>
          </a:p>
          <a:p>
            <a:r>
              <a:rPr lang="en-US" baseline="0" dirty="0" smtClean="0"/>
              <a:t>So, if we look at the table on the left hand side, A and B are belonged to group 1, and C1 and C2 are belonged to group 2, and these two groups are uncorrelated.</a:t>
            </a:r>
          </a:p>
          <a:p>
            <a:endParaRPr lang="en-US" baseline="0" dirty="0" smtClean="0"/>
          </a:p>
          <a:p>
            <a:r>
              <a:rPr lang="en-US" baseline="0" dirty="0" smtClean="0"/>
              <a:t>So, let’s look at how inertia is distributed in the first axis F1. In PCA, since A and B are uncorrelated, inertia is uniformly distributed in the plane made of A and B, and thus inertia concentrated on in one direction.</a:t>
            </a:r>
          </a:p>
          <a:p>
            <a:r>
              <a:rPr lang="en-US" baseline="0" dirty="0" smtClean="0"/>
              <a:t>However, if we use MFA, the contribution of the group to inertia of the first axis is equal. </a:t>
            </a:r>
          </a:p>
          <a:p>
            <a:endParaRPr lang="en-US" baseline="0" dirty="0" smtClean="0"/>
          </a:p>
          <a:p>
            <a:r>
              <a:rPr lang="en-US" baseline="0" dirty="0" smtClean="0"/>
              <a:t>If we look at the second axis, we can see that the group 1 is the only one contributing to the 2</a:t>
            </a:r>
            <a:r>
              <a:rPr lang="en-US" baseline="30000" dirty="0" smtClean="0"/>
              <a:t>nd</a:t>
            </a:r>
            <a:r>
              <a:rPr lang="en-US" baseline="0" dirty="0" smtClean="0"/>
              <a:t> axis, which makes sense, since group2 is 1 dimension, but the group1 is 2 dimension.</a:t>
            </a:r>
          </a:p>
        </p:txBody>
      </p:sp>
      <p:sp>
        <p:nvSpPr>
          <p:cNvPr id="4" name="Slide Number Placeholder 3"/>
          <p:cNvSpPr>
            <a:spLocks noGrp="1"/>
          </p:cNvSpPr>
          <p:nvPr>
            <p:ph type="sldNum" sz="quarter" idx="10"/>
          </p:nvPr>
        </p:nvSpPr>
        <p:spPr/>
        <p:txBody>
          <a:bodyPr/>
          <a:lstStyle/>
          <a:p>
            <a:fld id="{7721237C-5201-4726-9D8F-2BB8D107254B}" type="slidenum">
              <a:rPr lang="en-CA" smtClean="0"/>
              <a:t>9</a:t>
            </a:fld>
            <a:endParaRPr lang="en-CA"/>
          </a:p>
        </p:txBody>
      </p:sp>
    </p:spTree>
    <p:extLst>
      <p:ext uri="{BB962C8B-B14F-4D97-AF65-F5344CB8AC3E}">
        <p14:creationId xmlns:p14="http://schemas.microsoft.com/office/powerpoint/2010/main" val="951305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would not go over nonnegative</a:t>
            </a:r>
            <a:r>
              <a:rPr lang="en-US" baseline="0" dirty="0" smtClean="0"/>
              <a:t> matrix </a:t>
            </a:r>
            <a:r>
              <a:rPr lang="en-US" baseline="0" dirty="0" err="1" smtClean="0"/>
              <a:t>facotrization</a:t>
            </a:r>
            <a:r>
              <a:rPr lang="en-US" baseline="0" dirty="0" smtClean="0"/>
              <a:t>, but that is one way to reduce dimension for a single dataset, and you can think of it as a PCA with nonnegative constrain instead of making orthogonal.</a:t>
            </a:r>
          </a:p>
          <a:p>
            <a:endParaRPr lang="en-US" baseline="0" dirty="0" smtClean="0"/>
          </a:p>
          <a:p>
            <a:r>
              <a:rPr lang="en-US" baseline="0" dirty="0" smtClean="0"/>
              <a:t>And, actually let’s go back to the biology. </a:t>
            </a:r>
          </a:p>
          <a:p>
            <a:r>
              <a:rPr lang="en-US" baseline="0" dirty="0" err="1" smtClean="0"/>
              <a:t>cPCA</a:t>
            </a:r>
            <a:r>
              <a:rPr lang="en-US" baseline="0" dirty="0" smtClean="0"/>
              <a:t> is for more uniformly organized datasets.</a:t>
            </a:r>
          </a:p>
          <a:p>
            <a:r>
              <a:rPr lang="en-US" baseline="0" dirty="0" smtClean="0"/>
              <a:t>MBPCA can handle data with larger inter platform </a:t>
            </a:r>
            <a:r>
              <a:rPr lang="en-US" baseline="0" dirty="0" err="1" smtClean="0"/>
              <a:t>variabiltiy</a:t>
            </a:r>
            <a:r>
              <a:rPr lang="en-US" baseline="0" dirty="0" smtClean="0"/>
              <a:t>, meaning that it can handle data with more complex </a:t>
            </a:r>
            <a:r>
              <a:rPr lang="en-US" baseline="0" dirty="0" err="1" smtClean="0"/>
              <a:t>expriements</a:t>
            </a:r>
            <a:r>
              <a:rPr lang="en-US" baseline="0" dirty="0" smtClean="0"/>
              <a:t>.</a:t>
            </a:r>
          </a:p>
          <a:p>
            <a:r>
              <a:rPr lang="en-US" baseline="0" dirty="0" smtClean="0"/>
              <a:t>MFA is useful when we have biological knowledge to interpret hidden common factors. </a:t>
            </a:r>
          </a:p>
        </p:txBody>
      </p:sp>
      <p:sp>
        <p:nvSpPr>
          <p:cNvPr id="4" name="Slide Number Placeholder 3"/>
          <p:cNvSpPr>
            <a:spLocks noGrp="1"/>
          </p:cNvSpPr>
          <p:nvPr>
            <p:ph type="sldNum" sz="quarter" idx="10"/>
          </p:nvPr>
        </p:nvSpPr>
        <p:spPr/>
        <p:txBody>
          <a:bodyPr/>
          <a:lstStyle/>
          <a:p>
            <a:fld id="{7721237C-5201-4726-9D8F-2BB8D107254B}" type="slidenum">
              <a:rPr lang="en-CA" smtClean="0"/>
              <a:t>10</a:t>
            </a:fld>
            <a:endParaRPr lang="en-CA"/>
          </a:p>
        </p:txBody>
      </p:sp>
    </p:spTree>
    <p:extLst>
      <p:ext uri="{BB962C8B-B14F-4D97-AF65-F5344CB8AC3E}">
        <p14:creationId xmlns:p14="http://schemas.microsoft.com/office/powerpoint/2010/main" val="303276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smtClean="0"/>
          </a:p>
        </p:txBody>
      </p:sp>
      <p:sp>
        <p:nvSpPr>
          <p:cNvPr id="4" name="Slide Number Placeholder 3"/>
          <p:cNvSpPr>
            <a:spLocks noGrp="1"/>
          </p:cNvSpPr>
          <p:nvPr>
            <p:ph type="sldNum" sz="quarter" idx="10"/>
          </p:nvPr>
        </p:nvSpPr>
        <p:spPr/>
        <p:txBody>
          <a:bodyPr/>
          <a:lstStyle/>
          <a:p>
            <a:fld id="{7721237C-5201-4726-9D8F-2BB8D107254B}" type="slidenum">
              <a:rPr lang="en-CA" smtClean="0"/>
              <a:t>11</a:t>
            </a:fld>
            <a:endParaRPr lang="en-CA"/>
          </a:p>
        </p:txBody>
      </p:sp>
    </p:spTree>
    <p:extLst>
      <p:ext uri="{BB962C8B-B14F-4D97-AF65-F5344CB8AC3E}">
        <p14:creationId xmlns:p14="http://schemas.microsoft.com/office/powerpoint/2010/main" val="1412594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45BBD9-2DA1-4C03-A5DF-7FAD326BF2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xmlns="" id="{6163ED41-B37C-4F1B-9F99-F7DDD0C26A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xmlns="" id="{7CFB8E63-DA0A-44AB-98D4-17FE12D86D5C}"/>
              </a:ext>
            </a:extLst>
          </p:cNvPr>
          <p:cNvSpPr>
            <a:spLocks noGrp="1"/>
          </p:cNvSpPr>
          <p:nvPr>
            <p:ph type="dt" sz="half" idx="10"/>
          </p:nvPr>
        </p:nvSpPr>
        <p:spPr/>
        <p:txBody>
          <a:bodyPr/>
          <a:lstStyle/>
          <a:p>
            <a:fld id="{A103B71C-8710-A246-AF20-0055AC3E2B9B}" type="datetime1">
              <a:rPr lang="en-US" smtClean="0"/>
              <a:t>3/13/19</a:t>
            </a:fld>
            <a:endParaRPr lang="en-CA"/>
          </a:p>
        </p:txBody>
      </p:sp>
      <p:sp>
        <p:nvSpPr>
          <p:cNvPr id="5" name="Footer Placeholder 4">
            <a:extLst>
              <a:ext uri="{FF2B5EF4-FFF2-40B4-BE49-F238E27FC236}">
                <a16:creationId xmlns:a16="http://schemas.microsoft.com/office/drawing/2014/main" xmlns="" id="{28E76744-2A04-4BF3-A6B3-57150D2EBBB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4D81C1F2-88AC-417F-B5DA-20E7FE53EE49}"/>
              </a:ext>
            </a:extLst>
          </p:cNvPr>
          <p:cNvSpPr>
            <a:spLocks noGrp="1"/>
          </p:cNvSpPr>
          <p:nvPr>
            <p:ph type="sldNum" sz="quarter" idx="12"/>
          </p:nvPr>
        </p:nvSpPr>
        <p:spPr/>
        <p:txBody>
          <a:bodyPr/>
          <a:lstStyle/>
          <a:p>
            <a:fld id="{0566EF29-5206-4BDC-9785-664EE4B849B5}" type="slidenum">
              <a:rPr lang="en-CA" smtClean="0"/>
              <a:t>‹#›</a:t>
            </a:fld>
            <a:endParaRPr lang="en-CA"/>
          </a:p>
        </p:txBody>
      </p:sp>
    </p:spTree>
    <p:extLst>
      <p:ext uri="{BB962C8B-B14F-4D97-AF65-F5344CB8AC3E}">
        <p14:creationId xmlns:p14="http://schemas.microsoft.com/office/powerpoint/2010/main" val="2690382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EC4FEF-790A-44D2-8CFC-F9D499FB33D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B9D98177-0493-4394-BB74-6F5F95C4D68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3CFE9E4D-B359-4FB7-8CE7-9FFF43E476F1}"/>
              </a:ext>
            </a:extLst>
          </p:cNvPr>
          <p:cNvSpPr>
            <a:spLocks noGrp="1"/>
          </p:cNvSpPr>
          <p:nvPr>
            <p:ph type="dt" sz="half" idx="10"/>
          </p:nvPr>
        </p:nvSpPr>
        <p:spPr/>
        <p:txBody>
          <a:bodyPr/>
          <a:lstStyle/>
          <a:p>
            <a:fld id="{CE5E03B8-3721-6740-8622-60D08421D95E}" type="datetime1">
              <a:rPr lang="en-US" smtClean="0"/>
              <a:t>3/13/19</a:t>
            </a:fld>
            <a:endParaRPr lang="en-CA"/>
          </a:p>
        </p:txBody>
      </p:sp>
      <p:sp>
        <p:nvSpPr>
          <p:cNvPr id="5" name="Footer Placeholder 4">
            <a:extLst>
              <a:ext uri="{FF2B5EF4-FFF2-40B4-BE49-F238E27FC236}">
                <a16:creationId xmlns:a16="http://schemas.microsoft.com/office/drawing/2014/main" xmlns="" id="{253C02B3-644F-46D9-80BD-76D47751B14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0F01EBE6-6BCE-4F28-96BD-38494F252827}"/>
              </a:ext>
            </a:extLst>
          </p:cNvPr>
          <p:cNvSpPr>
            <a:spLocks noGrp="1"/>
          </p:cNvSpPr>
          <p:nvPr>
            <p:ph type="sldNum" sz="quarter" idx="12"/>
          </p:nvPr>
        </p:nvSpPr>
        <p:spPr/>
        <p:txBody>
          <a:bodyPr/>
          <a:lstStyle/>
          <a:p>
            <a:fld id="{0566EF29-5206-4BDC-9785-664EE4B849B5}" type="slidenum">
              <a:rPr lang="en-CA" smtClean="0"/>
              <a:t>‹#›</a:t>
            </a:fld>
            <a:endParaRPr lang="en-CA"/>
          </a:p>
        </p:txBody>
      </p:sp>
    </p:spTree>
    <p:extLst>
      <p:ext uri="{BB962C8B-B14F-4D97-AF65-F5344CB8AC3E}">
        <p14:creationId xmlns:p14="http://schemas.microsoft.com/office/powerpoint/2010/main" val="3609483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186B2D3-14AC-4BC3-B423-8839B53F32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xmlns="" id="{491EAD1B-2EC6-4607-9CA9-5501376FFB7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820DECCE-9A03-47A2-8EF3-E419DC57A13E}"/>
              </a:ext>
            </a:extLst>
          </p:cNvPr>
          <p:cNvSpPr>
            <a:spLocks noGrp="1"/>
          </p:cNvSpPr>
          <p:nvPr>
            <p:ph type="dt" sz="half" idx="10"/>
          </p:nvPr>
        </p:nvSpPr>
        <p:spPr/>
        <p:txBody>
          <a:bodyPr/>
          <a:lstStyle/>
          <a:p>
            <a:fld id="{267468AE-AA38-6B41-ADAA-A292561AC405}" type="datetime1">
              <a:rPr lang="en-US" smtClean="0"/>
              <a:t>3/13/19</a:t>
            </a:fld>
            <a:endParaRPr lang="en-CA"/>
          </a:p>
        </p:txBody>
      </p:sp>
      <p:sp>
        <p:nvSpPr>
          <p:cNvPr id="5" name="Footer Placeholder 4">
            <a:extLst>
              <a:ext uri="{FF2B5EF4-FFF2-40B4-BE49-F238E27FC236}">
                <a16:creationId xmlns:a16="http://schemas.microsoft.com/office/drawing/2014/main" xmlns="" id="{5455FEC1-EBD2-4FC6-9A9D-0DB3B64C0F2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32AF5282-3C81-45A5-999D-1B9AA3DB75AB}"/>
              </a:ext>
            </a:extLst>
          </p:cNvPr>
          <p:cNvSpPr>
            <a:spLocks noGrp="1"/>
          </p:cNvSpPr>
          <p:nvPr>
            <p:ph type="sldNum" sz="quarter" idx="12"/>
          </p:nvPr>
        </p:nvSpPr>
        <p:spPr/>
        <p:txBody>
          <a:bodyPr/>
          <a:lstStyle/>
          <a:p>
            <a:fld id="{0566EF29-5206-4BDC-9785-664EE4B849B5}" type="slidenum">
              <a:rPr lang="en-CA" smtClean="0"/>
              <a:t>‹#›</a:t>
            </a:fld>
            <a:endParaRPr lang="en-CA"/>
          </a:p>
        </p:txBody>
      </p:sp>
    </p:spTree>
    <p:extLst>
      <p:ext uri="{BB962C8B-B14F-4D97-AF65-F5344CB8AC3E}">
        <p14:creationId xmlns:p14="http://schemas.microsoft.com/office/powerpoint/2010/main" val="886605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376E04-1E2A-4B36-BE20-17BF06DD8A2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A36B2C0C-2E6A-4620-B21A-B389A4C5FA1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EA47C05A-2862-4A28-889B-7E98501E7C5E}"/>
              </a:ext>
            </a:extLst>
          </p:cNvPr>
          <p:cNvSpPr>
            <a:spLocks noGrp="1"/>
          </p:cNvSpPr>
          <p:nvPr>
            <p:ph type="dt" sz="half" idx="10"/>
          </p:nvPr>
        </p:nvSpPr>
        <p:spPr/>
        <p:txBody>
          <a:bodyPr/>
          <a:lstStyle/>
          <a:p>
            <a:fld id="{10047AA9-F93C-9146-8914-7703C33B947F}" type="datetime1">
              <a:rPr lang="en-US" smtClean="0"/>
              <a:t>3/13/19</a:t>
            </a:fld>
            <a:endParaRPr lang="en-CA"/>
          </a:p>
        </p:txBody>
      </p:sp>
      <p:sp>
        <p:nvSpPr>
          <p:cNvPr id="5" name="Footer Placeholder 4">
            <a:extLst>
              <a:ext uri="{FF2B5EF4-FFF2-40B4-BE49-F238E27FC236}">
                <a16:creationId xmlns:a16="http://schemas.microsoft.com/office/drawing/2014/main" xmlns="" id="{1A053D0F-02FB-42E0-8477-9AEC5BE15B5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3572EC13-442D-4EB6-9000-808AD307D66A}"/>
              </a:ext>
            </a:extLst>
          </p:cNvPr>
          <p:cNvSpPr>
            <a:spLocks noGrp="1"/>
          </p:cNvSpPr>
          <p:nvPr>
            <p:ph type="sldNum" sz="quarter" idx="12"/>
          </p:nvPr>
        </p:nvSpPr>
        <p:spPr/>
        <p:txBody>
          <a:bodyPr/>
          <a:lstStyle/>
          <a:p>
            <a:fld id="{0566EF29-5206-4BDC-9785-664EE4B849B5}" type="slidenum">
              <a:rPr lang="en-CA" smtClean="0"/>
              <a:t>‹#›</a:t>
            </a:fld>
            <a:endParaRPr lang="en-CA"/>
          </a:p>
        </p:txBody>
      </p:sp>
    </p:spTree>
    <p:extLst>
      <p:ext uri="{BB962C8B-B14F-4D97-AF65-F5344CB8AC3E}">
        <p14:creationId xmlns:p14="http://schemas.microsoft.com/office/powerpoint/2010/main" val="2697954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78DF1A-3F16-47D8-A2C2-765D9319CC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xmlns="" id="{F064160E-F879-4F73-9DB0-E694A00095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7D622C4A-E9DC-49CA-803C-12582B169CC4}"/>
              </a:ext>
            </a:extLst>
          </p:cNvPr>
          <p:cNvSpPr>
            <a:spLocks noGrp="1"/>
          </p:cNvSpPr>
          <p:nvPr>
            <p:ph type="dt" sz="half" idx="10"/>
          </p:nvPr>
        </p:nvSpPr>
        <p:spPr/>
        <p:txBody>
          <a:bodyPr/>
          <a:lstStyle/>
          <a:p>
            <a:fld id="{7863A725-ABE6-CA40-AD94-62384188894B}" type="datetime1">
              <a:rPr lang="en-US" smtClean="0"/>
              <a:t>3/13/19</a:t>
            </a:fld>
            <a:endParaRPr lang="en-CA"/>
          </a:p>
        </p:txBody>
      </p:sp>
      <p:sp>
        <p:nvSpPr>
          <p:cNvPr id="5" name="Footer Placeholder 4">
            <a:extLst>
              <a:ext uri="{FF2B5EF4-FFF2-40B4-BE49-F238E27FC236}">
                <a16:creationId xmlns:a16="http://schemas.microsoft.com/office/drawing/2014/main" xmlns="" id="{6A7EAC6C-B214-42AE-980B-58920B73E8D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xmlns="" id="{3D2FE1BA-5218-4E59-A2AF-9632A281CD8B}"/>
              </a:ext>
            </a:extLst>
          </p:cNvPr>
          <p:cNvSpPr>
            <a:spLocks noGrp="1"/>
          </p:cNvSpPr>
          <p:nvPr>
            <p:ph type="sldNum" sz="quarter" idx="12"/>
          </p:nvPr>
        </p:nvSpPr>
        <p:spPr/>
        <p:txBody>
          <a:bodyPr/>
          <a:lstStyle/>
          <a:p>
            <a:fld id="{0566EF29-5206-4BDC-9785-664EE4B849B5}" type="slidenum">
              <a:rPr lang="en-CA" smtClean="0"/>
              <a:t>‹#›</a:t>
            </a:fld>
            <a:endParaRPr lang="en-CA"/>
          </a:p>
        </p:txBody>
      </p:sp>
    </p:spTree>
    <p:extLst>
      <p:ext uri="{BB962C8B-B14F-4D97-AF65-F5344CB8AC3E}">
        <p14:creationId xmlns:p14="http://schemas.microsoft.com/office/powerpoint/2010/main" val="1122116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02F0F4-54DA-4E8A-ACC0-EDC88F2E6F7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A566CAF3-05A9-4F54-924D-2AAB18FD7A0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xmlns="" id="{7016159F-B6EC-40A5-A641-31A5991BB3C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xmlns="" id="{4AEA8AD4-E4B7-4205-89AE-793D3C1F7E0D}"/>
              </a:ext>
            </a:extLst>
          </p:cNvPr>
          <p:cNvSpPr>
            <a:spLocks noGrp="1"/>
          </p:cNvSpPr>
          <p:nvPr>
            <p:ph type="dt" sz="half" idx="10"/>
          </p:nvPr>
        </p:nvSpPr>
        <p:spPr/>
        <p:txBody>
          <a:bodyPr/>
          <a:lstStyle/>
          <a:p>
            <a:fld id="{1B445FFE-423C-B34F-9BDE-2D55314451A4}" type="datetime1">
              <a:rPr lang="en-US" smtClean="0"/>
              <a:t>3/13/19</a:t>
            </a:fld>
            <a:endParaRPr lang="en-CA"/>
          </a:p>
        </p:txBody>
      </p:sp>
      <p:sp>
        <p:nvSpPr>
          <p:cNvPr id="6" name="Footer Placeholder 5">
            <a:extLst>
              <a:ext uri="{FF2B5EF4-FFF2-40B4-BE49-F238E27FC236}">
                <a16:creationId xmlns:a16="http://schemas.microsoft.com/office/drawing/2014/main" xmlns="" id="{9EB082B5-837B-4736-9171-F25D35EF8E1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F60BB8E5-6C5E-4C28-A67F-96E9DC4B9501}"/>
              </a:ext>
            </a:extLst>
          </p:cNvPr>
          <p:cNvSpPr>
            <a:spLocks noGrp="1"/>
          </p:cNvSpPr>
          <p:nvPr>
            <p:ph type="sldNum" sz="quarter" idx="12"/>
          </p:nvPr>
        </p:nvSpPr>
        <p:spPr/>
        <p:txBody>
          <a:bodyPr/>
          <a:lstStyle/>
          <a:p>
            <a:fld id="{0566EF29-5206-4BDC-9785-664EE4B849B5}" type="slidenum">
              <a:rPr lang="en-CA" smtClean="0"/>
              <a:t>‹#›</a:t>
            </a:fld>
            <a:endParaRPr lang="en-CA"/>
          </a:p>
        </p:txBody>
      </p:sp>
    </p:spTree>
    <p:extLst>
      <p:ext uri="{BB962C8B-B14F-4D97-AF65-F5344CB8AC3E}">
        <p14:creationId xmlns:p14="http://schemas.microsoft.com/office/powerpoint/2010/main" val="358020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0AEA0A-52C7-4581-9A66-EC530DEE41B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14512552-3D08-4391-B072-B7CC7B2800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E0889BDA-D3D3-481B-8112-40D788C0DCE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xmlns="" id="{B36163AC-0369-45EE-B06E-786C73A89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6E6EB7A3-FF03-4A87-B594-17CE7E53C68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xmlns="" id="{E1D84432-F940-4826-9101-751525A964A3}"/>
              </a:ext>
            </a:extLst>
          </p:cNvPr>
          <p:cNvSpPr>
            <a:spLocks noGrp="1"/>
          </p:cNvSpPr>
          <p:nvPr>
            <p:ph type="dt" sz="half" idx="10"/>
          </p:nvPr>
        </p:nvSpPr>
        <p:spPr/>
        <p:txBody>
          <a:bodyPr/>
          <a:lstStyle/>
          <a:p>
            <a:fld id="{F881F140-E73B-4245-B057-DC844CB182EF}" type="datetime1">
              <a:rPr lang="en-US" smtClean="0"/>
              <a:t>3/13/19</a:t>
            </a:fld>
            <a:endParaRPr lang="en-CA"/>
          </a:p>
        </p:txBody>
      </p:sp>
      <p:sp>
        <p:nvSpPr>
          <p:cNvPr id="8" name="Footer Placeholder 7">
            <a:extLst>
              <a:ext uri="{FF2B5EF4-FFF2-40B4-BE49-F238E27FC236}">
                <a16:creationId xmlns:a16="http://schemas.microsoft.com/office/drawing/2014/main" xmlns="" id="{C65ABAD1-EC20-414F-A20F-83223F68990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xmlns="" id="{D402C12C-68BF-4796-A803-05E59F3655CE}"/>
              </a:ext>
            </a:extLst>
          </p:cNvPr>
          <p:cNvSpPr>
            <a:spLocks noGrp="1"/>
          </p:cNvSpPr>
          <p:nvPr>
            <p:ph type="sldNum" sz="quarter" idx="12"/>
          </p:nvPr>
        </p:nvSpPr>
        <p:spPr/>
        <p:txBody>
          <a:bodyPr/>
          <a:lstStyle/>
          <a:p>
            <a:fld id="{0566EF29-5206-4BDC-9785-664EE4B849B5}" type="slidenum">
              <a:rPr lang="en-CA" smtClean="0"/>
              <a:t>‹#›</a:t>
            </a:fld>
            <a:endParaRPr lang="en-CA"/>
          </a:p>
        </p:txBody>
      </p:sp>
    </p:spTree>
    <p:extLst>
      <p:ext uri="{BB962C8B-B14F-4D97-AF65-F5344CB8AC3E}">
        <p14:creationId xmlns:p14="http://schemas.microsoft.com/office/powerpoint/2010/main" val="3737709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E77788-F4F9-4D11-8871-A71F0735FFE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xmlns="" id="{2511F0C4-055C-4AD2-8EC3-333FE09580BB}"/>
              </a:ext>
            </a:extLst>
          </p:cNvPr>
          <p:cNvSpPr>
            <a:spLocks noGrp="1"/>
          </p:cNvSpPr>
          <p:nvPr>
            <p:ph type="dt" sz="half" idx="10"/>
          </p:nvPr>
        </p:nvSpPr>
        <p:spPr/>
        <p:txBody>
          <a:bodyPr/>
          <a:lstStyle/>
          <a:p>
            <a:fld id="{8B9892A1-87DD-7C4A-A135-E2DA9E6DCFAA}" type="datetime1">
              <a:rPr lang="en-US" smtClean="0"/>
              <a:t>3/13/19</a:t>
            </a:fld>
            <a:endParaRPr lang="en-CA"/>
          </a:p>
        </p:txBody>
      </p:sp>
      <p:sp>
        <p:nvSpPr>
          <p:cNvPr id="4" name="Footer Placeholder 3">
            <a:extLst>
              <a:ext uri="{FF2B5EF4-FFF2-40B4-BE49-F238E27FC236}">
                <a16:creationId xmlns:a16="http://schemas.microsoft.com/office/drawing/2014/main" xmlns="" id="{BFE96337-C685-46E6-B6F8-C2A157F488CB}"/>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xmlns="" id="{5A5FD037-DE98-4476-829C-C5155C930165}"/>
              </a:ext>
            </a:extLst>
          </p:cNvPr>
          <p:cNvSpPr>
            <a:spLocks noGrp="1"/>
          </p:cNvSpPr>
          <p:nvPr>
            <p:ph type="sldNum" sz="quarter" idx="12"/>
          </p:nvPr>
        </p:nvSpPr>
        <p:spPr/>
        <p:txBody>
          <a:bodyPr/>
          <a:lstStyle/>
          <a:p>
            <a:fld id="{0566EF29-5206-4BDC-9785-664EE4B849B5}" type="slidenum">
              <a:rPr lang="en-CA" smtClean="0"/>
              <a:t>‹#›</a:t>
            </a:fld>
            <a:endParaRPr lang="en-CA"/>
          </a:p>
        </p:txBody>
      </p:sp>
    </p:spTree>
    <p:extLst>
      <p:ext uri="{BB962C8B-B14F-4D97-AF65-F5344CB8AC3E}">
        <p14:creationId xmlns:p14="http://schemas.microsoft.com/office/powerpoint/2010/main" val="373595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6984B22-A160-4357-8BDA-7C36EBE4449B}"/>
              </a:ext>
            </a:extLst>
          </p:cNvPr>
          <p:cNvSpPr>
            <a:spLocks noGrp="1"/>
          </p:cNvSpPr>
          <p:nvPr>
            <p:ph type="dt" sz="half" idx="10"/>
          </p:nvPr>
        </p:nvSpPr>
        <p:spPr/>
        <p:txBody>
          <a:bodyPr/>
          <a:lstStyle/>
          <a:p>
            <a:fld id="{DF9E6F7E-DC79-D941-856A-B67455A3CB33}" type="datetime1">
              <a:rPr lang="en-US" smtClean="0"/>
              <a:t>3/13/19</a:t>
            </a:fld>
            <a:endParaRPr lang="en-CA"/>
          </a:p>
        </p:txBody>
      </p:sp>
      <p:sp>
        <p:nvSpPr>
          <p:cNvPr id="3" name="Footer Placeholder 2">
            <a:extLst>
              <a:ext uri="{FF2B5EF4-FFF2-40B4-BE49-F238E27FC236}">
                <a16:creationId xmlns:a16="http://schemas.microsoft.com/office/drawing/2014/main" xmlns="" id="{B29810D8-9E45-4226-B053-0CD74D344465}"/>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xmlns="" id="{ACC33651-FEAE-4F8F-B241-C74998AA4E84}"/>
              </a:ext>
            </a:extLst>
          </p:cNvPr>
          <p:cNvSpPr>
            <a:spLocks noGrp="1"/>
          </p:cNvSpPr>
          <p:nvPr>
            <p:ph type="sldNum" sz="quarter" idx="12"/>
          </p:nvPr>
        </p:nvSpPr>
        <p:spPr/>
        <p:txBody>
          <a:bodyPr/>
          <a:lstStyle/>
          <a:p>
            <a:fld id="{0566EF29-5206-4BDC-9785-664EE4B849B5}" type="slidenum">
              <a:rPr lang="en-CA" smtClean="0"/>
              <a:t>‹#›</a:t>
            </a:fld>
            <a:endParaRPr lang="en-CA"/>
          </a:p>
        </p:txBody>
      </p:sp>
    </p:spTree>
    <p:extLst>
      <p:ext uri="{BB962C8B-B14F-4D97-AF65-F5344CB8AC3E}">
        <p14:creationId xmlns:p14="http://schemas.microsoft.com/office/powerpoint/2010/main" val="1067983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4AC9D9-CC97-4E27-8FC8-43D6E0E1D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xmlns="" id="{840B25B2-AFD6-42E3-9F6D-E4B9F7B1B8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xmlns="" id="{08EDE128-35A3-4093-B401-0A45B09F72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E662D4AA-481C-41D7-9BED-B9DA2F9AAE75}"/>
              </a:ext>
            </a:extLst>
          </p:cNvPr>
          <p:cNvSpPr>
            <a:spLocks noGrp="1"/>
          </p:cNvSpPr>
          <p:nvPr>
            <p:ph type="dt" sz="half" idx="10"/>
          </p:nvPr>
        </p:nvSpPr>
        <p:spPr/>
        <p:txBody>
          <a:bodyPr/>
          <a:lstStyle/>
          <a:p>
            <a:fld id="{0738DC8D-49B0-2344-8482-33448C2FC594}" type="datetime1">
              <a:rPr lang="en-US" smtClean="0"/>
              <a:t>3/13/19</a:t>
            </a:fld>
            <a:endParaRPr lang="en-CA"/>
          </a:p>
        </p:txBody>
      </p:sp>
      <p:sp>
        <p:nvSpPr>
          <p:cNvPr id="6" name="Footer Placeholder 5">
            <a:extLst>
              <a:ext uri="{FF2B5EF4-FFF2-40B4-BE49-F238E27FC236}">
                <a16:creationId xmlns:a16="http://schemas.microsoft.com/office/drawing/2014/main" xmlns="" id="{DB885A17-B478-4E96-AC26-A2ADC2FC335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A1EFDD17-2C73-47B2-A5C6-4FC61F86C3E1}"/>
              </a:ext>
            </a:extLst>
          </p:cNvPr>
          <p:cNvSpPr>
            <a:spLocks noGrp="1"/>
          </p:cNvSpPr>
          <p:nvPr>
            <p:ph type="sldNum" sz="quarter" idx="12"/>
          </p:nvPr>
        </p:nvSpPr>
        <p:spPr/>
        <p:txBody>
          <a:bodyPr/>
          <a:lstStyle/>
          <a:p>
            <a:fld id="{0566EF29-5206-4BDC-9785-664EE4B849B5}" type="slidenum">
              <a:rPr lang="en-CA" smtClean="0"/>
              <a:t>‹#›</a:t>
            </a:fld>
            <a:endParaRPr lang="en-CA"/>
          </a:p>
        </p:txBody>
      </p:sp>
    </p:spTree>
    <p:extLst>
      <p:ext uri="{BB962C8B-B14F-4D97-AF65-F5344CB8AC3E}">
        <p14:creationId xmlns:p14="http://schemas.microsoft.com/office/powerpoint/2010/main" val="2342717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67316E-BFF1-4DDC-BBEC-ED64F8E17D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xmlns="" id="{44420F80-5CC6-4546-AB19-0CA52A578F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xmlns="" id="{739FFF3C-8952-4360-9DCF-13A8FC99D8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C80EA9E4-CDC1-46F2-B563-EEE202189F7F}"/>
              </a:ext>
            </a:extLst>
          </p:cNvPr>
          <p:cNvSpPr>
            <a:spLocks noGrp="1"/>
          </p:cNvSpPr>
          <p:nvPr>
            <p:ph type="dt" sz="half" idx="10"/>
          </p:nvPr>
        </p:nvSpPr>
        <p:spPr/>
        <p:txBody>
          <a:bodyPr/>
          <a:lstStyle/>
          <a:p>
            <a:fld id="{E6B4C5B6-AFC7-B14E-8A0E-535AAB816F8C}" type="datetime1">
              <a:rPr lang="en-US" smtClean="0"/>
              <a:t>3/13/19</a:t>
            </a:fld>
            <a:endParaRPr lang="en-CA"/>
          </a:p>
        </p:txBody>
      </p:sp>
      <p:sp>
        <p:nvSpPr>
          <p:cNvPr id="6" name="Footer Placeholder 5">
            <a:extLst>
              <a:ext uri="{FF2B5EF4-FFF2-40B4-BE49-F238E27FC236}">
                <a16:creationId xmlns:a16="http://schemas.microsoft.com/office/drawing/2014/main" xmlns="" id="{B3D8309C-521C-4407-AB2D-378D13C6774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xmlns="" id="{0254A980-9B1D-4C56-9397-0CB490E27D92}"/>
              </a:ext>
            </a:extLst>
          </p:cNvPr>
          <p:cNvSpPr>
            <a:spLocks noGrp="1"/>
          </p:cNvSpPr>
          <p:nvPr>
            <p:ph type="sldNum" sz="quarter" idx="12"/>
          </p:nvPr>
        </p:nvSpPr>
        <p:spPr/>
        <p:txBody>
          <a:bodyPr/>
          <a:lstStyle/>
          <a:p>
            <a:fld id="{0566EF29-5206-4BDC-9785-664EE4B849B5}" type="slidenum">
              <a:rPr lang="en-CA" smtClean="0"/>
              <a:t>‹#›</a:t>
            </a:fld>
            <a:endParaRPr lang="en-CA"/>
          </a:p>
        </p:txBody>
      </p:sp>
    </p:spTree>
    <p:extLst>
      <p:ext uri="{BB962C8B-B14F-4D97-AF65-F5344CB8AC3E}">
        <p14:creationId xmlns:p14="http://schemas.microsoft.com/office/powerpoint/2010/main" val="39564873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E11B9C37-FA1F-49EB-A32B-A865286D4D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xmlns="" id="{09EF003D-26FE-4CC4-9942-60FB1FD495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xmlns="" id="{ED309B2C-0304-47AC-9C8D-9B1AC3AD36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B62E0-C1CB-A341-9B7D-33D5881CB707}" type="datetime1">
              <a:rPr lang="en-US" smtClean="0"/>
              <a:t>3/13/19</a:t>
            </a:fld>
            <a:endParaRPr lang="en-CA"/>
          </a:p>
        </p:txBody>
      </p:sp>
      <p:sp>
        <p:nvSpPr>
          <p:cNvPr id="5" name="Footer Placeholder 4">
            <a:extLst>
              <a:ext uri="{FF2B5EF4-FFF2-40B4-BE49-F238E27FC236}">
                <a16:creationId xmlns:a16="http://schemas.microsoft.com/office/drawing/2014/main" xmlns="" id="{27A54CFE-DFBB-41BD-AFA8-CA4BD57179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xmlns="" id="{2DA7B928-C20A-4226-A492-BEE1405CD5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66EF29-5206-4BDC-9785-664EE4B849B5}" type="slidenum">
              <a:rPr lang="en-CA" smtClean="0"/>
              <a:t>‹#›</a:t>
            </a:fld>
            <a:endParaRPr lang="en-CA"/>
          </a:p>
        </p:txBody>
      </p:sp>
    </p:spTree>
    <p:extLst>
      <p:ext uri="{BB962C8B-B14F-4D97-AF65-F5344CB8AC3E}">
        <p14:creationId xmlns:p14="http://schemas.microsoft.com/office/powerpoint/2010/main" val="316740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4" Type="http://schemas.openxmlformats.org/officeDocument/2006/relationships/image" Target="../media/image3.jpe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1DCD1DA7-32D1-485E-BFCE-0B7F18D0EF8B}"/>
              </a:ext>
            </a:extLst>
          </p:cNvPr>
          <p:cNvSpPr>
            <a:spLocks noGrp="1"/>
          </p:cNvSpPr>
          <p:nvPr>
            <p:ph type="subTitle" idx="1"/>
          </p:nvPr>
        </p:nvSpPr>
        <p:spPr>
          <a:xfrm>
            <a:off x="1356049" y="5447143"/>
            <a:ext cx="9144000" cy="806304"/>
          </a:xfrm>
        </p:spPr>
        <p:txBody>
          <a:bodyPr>
            <a:normAutofit fontScale="92500" lnSpcReduction="10000"/>
          </a:bodyPr>
          <a:lstStyle/>
          <a:p>
            <a:r>
              <a:rPr lang="en-CA" dirty="0" smtClean="0">
                <a:latin typeface="Arial" charset="0"/>
                <a:ea typeface="Arial" charset="0"/>
                <a:cs typeface="Arial" charset="0"/>
              </a:rPr>
              <a:t>Jin Kweon</a:t>
            </a:r>
            <a:endParaRPr lang="en-CA" dirty="0">
              <a:latin typeface="Arial" charset="0"/>
              <a:ea typeface="Arial" charset="0"/>
              <a:cs typeface="Arial" charset="0"/>
            </a:endParaRPr>
          </a:p>
          <a:p>
            <a:r>
              <a:rPr lang="en-CA" dirty="0" smtClean="0">
                <a:latin typeface="Arial" charset="0"/>
                <a:ea typeface="Arial" charset="0"/>
                <a:cs typeface="Arial" charset="0"/>
              </a:rPr>
              <a:t>03/15 </a:t>
            </a:r>
            <a:r>
              <a:rPr lang="en-CA" dirty="0">
                <a:latin typeface="Arial" charset="0"/>
                <a:ea typeface="Arial" charset="0"/>
                <a:cs typeface="Arial" charset="0"/>
              </a:rPr>
              <a:t>2019</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54889"/>
            <a:ext cx="12192000" cy="2495216"/>
          </a:xfrm>
          <a:prstGeom prst="rect">
            <a:avLst/>
          </a:prstGeom>
        </p:spPr>
      </p:pic>
      <p:sp>
        <p:nvSpPr>
          <p:cNvPr id="5" name="Slide Number Placeholder 4"/>
          <p:cNvSpPr>
            <a:spLocks noGrp="1"/>
          </p:cNvSpPr>
          <p:nvPr>
            <p:ph type="sldNum" sz="quarter" idx="12"/>
          </p:nvPr>
        </p:nvSpPr>
        <p:spPr/>
        <p:txBody>
          <a:bodyPr/>
          <a:lstStyle/>
          <a:p>
            <a:fld id="{0566EF29-5206-4BDC-9785-664EE4B849B5}" type="slidenum">
              <a:rPr lang="en-CA" smtClean="0"/>
              <a:t>1</a:t>
            </a:fld>
            <a:endParaRPr lang="en-CA"/>
          </a:p>
        </p:txBody>
      </p:sp>
    </p:spTree>
    <p:extLst>
      <p:ext uri="{BB962C8B-B14F-4D97-AF65-F5344CB8AC3E}">
        <p14:creationId xmlns:p14="http://schemas.microsoft.com/office/powerpoint/2010/main" val="42088946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782DBE8-A3EA-4425-B706-B2270BD71648}"/>
              </a:ext>
            </a:extLst>
          </p:cNvPr>
          <p:cNvSpPr txBox="1">
            <a:spLocks/>
          </p:cNvSpPr>
          <p:nvPr/>
        </p:nvSpPr>
        <p:spPr>
          <a:xfrm>
            <a:off x="200526" y="1244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charset="0"/>
                <a:ea typeface="Arial" charset="0"/>
                <a:cs typeface="Arial" charset="0"/>
              </a:rPr>
              <a:t>Exploratory methods</a:t>
            </a:r>
            <a:endParaRPr lang="en-CA" b="1" dirty="0">
              <a:latin typeface="Arial" charset="0"/>
              <a:ea typeface="Arial" charset="0"/>
              <a:cs typeface="Arial" charset="0"/>
            </a:endParaRPr>
          </a:p>
        </p:txBody>
      </p:sp>
      <p:sp>
        <p:nvSpPr>
          <p:cNvPr id="8" name="Content Placeholder 2">
            <a:extLst>
              <a:ext uri="{FF2B5EF4-FFF2-40B4-BE49-F238E27FC236}">
                <a16:creationId xmlns:a16="http://schemas.microsoft.com/office/drawing/2014/main" xmlns="" id="{22213B11-411C-455E-B4C2-89762C483824}"/>
              </a:ext>
            </a:extLst>
          </p:cNvPr>
          <p:cNvSpPr txBox="1">
            <a:spLocks/>
          </p:cNvSpPr>
          <p:nvPr/>
        </p:nvSpPr>
        <p:spPr>
          <a:xfrm>
            <a:off x="990600" y="1710612"/>
            <a:ext cx="10515600" cy="4618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err="1" smtClean="0">
                <a:latin typeface="Arial" charset="0"/>
                <a:ea typeface="Arial" charset="0"/>
                <a:cs typeface="Arial" charset="0"/>
              </a:rPr>
              <a:t>cPCA</a:t>
            </a:r>
            <a:r>
              <a:rPr lang="en-CA" dirty="0">
                <a:latin typeface="Arial" charset="0"/>
                <a:ea typeface="Arial" charset="0"/>
                <a:cs typeface="Arial" charset="0"/>
              </a:rPr>
              <a:t> </a:t>
            </a:r>
            <a:r>
              <a:rPr lang="en-CA" dirty="0" smtClean="0">
                <a:latin typeface="Arial" charset="0"/>
                <a:ea typeface="Arial" charset="0"/>
                <a:cs typeface="Arial" charset="0"/>
              </a:rPr>
              <a:t>-  uniformly curated datasets </a:t>
            </a:r>
          </a:p>
          <a:p>
            <a:endParaRPr lang="en-CA" dirty="0">
              <a:latin typeface="Arial" charset="0"/>
              <a:ea typeface="Arial" charset="0"/>
              <a:cs typeface="Arial" charset="0"/>
            </a:endParaRPr>
          </a:p>
          <a:p>
            <a:r>
              <a:rPr lang="en-CA" dirty="0" smtClean="0">
                <a:latin typeface="Arial" charset="0"/>
                <a:ea typeface="Arial" charset="0"/>
                <a:cs typeface="Arial" charset="0"/>
              </a:rPr>
              <a:t>MBPCA </a:t>
            </a:r>
            <a:r>
              <a:rPr lang="en-US" dirty="0" smtClean="0">
                <a:latin typeface="Arial" charset="0"/>
                <a:ea typeface="Arial" charset="0"/>
                <a:cs typeface="Arial" charset="0"/>
              </a:rPr>
              <a:t>-</a:t>
            </a:r>
            <a:r>
              <a:rPr lang="en-CA" dirty="0" smtClean="0">
                <a:latin typeface="Arial" charset="0"/>
                <a:ea typeface="Arial" charset="0"/>
                <a:cs typeface="Arial" charset="0"/>
              </a:rPr>
              <a:t> large inter-platform variability</a:t>
            </a:r>
          </a:p>
          <a:p>
            <a:endParaRPr lang="en-CA" dirty="0">
              <a:latin typeface="Arial" charset="0"/>
              <a:ea typeface="Arial" charset="0"/>
              <a:cs typeface="Arial" charset="0"/>
            </a:endParaRPr>
          </a:p>
          <a:p>
            <a:r>
              <a:rPr lang="en-CA" dirty="0" smtClean="0">
                <a:latin typeface="Arial" charset="0"/>
                <a:ea typeface="Arial" charset="0"/>
                <a:cs typeface="Arial" charset="0"/>
              </a:rPr>
              <a:t>MFA </a:t>
            </a:r>
            <a:r>
              <a:rPr lang="en-US" dirty="0">
                <a:latin typeface="Arial" charset="0"/>
                <a:ea typeface="Arial" charset="0"/>
                <a:cs typeface="Arial" charset="0"/>
              </a:rPr>
              <a:t>-</a:t>
            </a:r>
            <a:r>
              <a:rPr lang="en-CA" dirty="0" smtClean="0">
                <a:latin typeface="Arial" charset="0"/>
                <a:ea typeface="Arial" charset="0"/>
                <a:cs typeface="Arial" charset="0"/>
              </a:rPr>
              <a:t> biological </a:t>
            </a:r>
            <a:r>
              <a:rPr lang="en-CA" dirty="0" err="1" smtClean="0">
                <a:latin typeface="Arial" charset="0"/>
                <a:ea typeface="Arial" charset="0"/>
                <a:cs typeface="Arial" charset="0"/>
              </a:rPr>
              <a:t>knonwledge</a:t>
            </a:r>
            <a:r>
              <a:rPr lang="en-CA" dirty="0" smtClean="0">
                <a:latin typeface="Arial" charset="0"/>
                <a:ea typeface="Arial" charset="0"/>
                <a:cs typeface="Arial" charset="0"/>
              </a:rPr>
              <a:t> </a:t>
            </a:r>
          </a:p>
          <a:p>
            <a:endParaRPr lang="en-CA" dirty="0">
              <a:latin typeface="Arial" charset="0"/>
              <a:ea typeface="Arial" charset="0"/>
              <a:cs typeface="Arial" charset="0"/>
            </a:endParaRPr>
          </a:p>
          <a:p>
            <a:endParaRPr lang="en-CA" dirty="0">
              <a:latin typeface="Arial" charset="0"/>
              <a:ea typeface="Arial" charset="0"/>
              <a:cs typeface="Arial" charset="0"/>
            </a:endParaRPr>
          </a:p>
          <a:p>
            <a:endParaRPr lang="en-CA" dirty="0">
              <a:latin typeface="Arial" charset="0"/>
              <a:ea typeface="Arial" charset="0"/>
              <a:cs typeface="Arial" charset="0"/>
            </a:endParaRPr>
          </a:p>
          <a:p>
            <a:endParaRPr lang="en-CA" dirty="0">
              <a:latin typeface="Arial" charset="0"/>
              <a:ea typeface="Arial" charset="0"/>
              <a:cs typeface="Arial" charset="0"/>
            </a:endParaRPr>
          </a:p>
        </p:txBody>
      </p:sp>
      <p:sp>
        <p:nvSpPr>
          <p:cNvPr id="3" name="Slide Number Placeholder 2"/>
          <p:cNvSpPr>
            <a:spLocks noGrp="1"/>
          </p:cNvSpPr>
          <p:nvPr>
            <p:ph type="sldNum" sz="quarter" idx="12"/>
          </p:nvPr>
        </p:nvSpPr>
        <p:spPr/>
        <p:txBody>
          <a:bodyPr/>
          <a:lstStyle/>
          <a:p>
            <a:fld id="{0566EF29-5206-4BDC-9785-664EE4B849B5}" type="slidenum">
              <a:rPr lang="en-CA" smtClean="0"/>
              <a:t>10</a:t>
            </a:fld>
            <a:endParaRPr lang="en-CA"/>
          </a:p>
        </p:txBody>
      </p:sp>
    </p:spTree>
    <p:extLst>
      <p:ext uri="{BB962C8B-B14F-4D97-AF65-F5344CB8AC3E}">
        <p14:creationId xmlns:p14="http://schemas.microsoft.com/office/powerpoint/2010/main" val="5244027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782DBE8-A3EA-4425-B706-B2270BD71648}"/>
              </a:ext>
            </a:extLst>
          </p:cNvPr>
          <p:cNvSpPr txBox="1">
            <a:spLocks/>
          </p:cNvSpPr>
          <p:nvPr/>
        </p:nvSpPr>
        <p:spPr>
          <a:xfrm>
            <a:off x="200526" y="1244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charset="0"/>
                <a:ea typeface="Arial" charset="0"/>
                <a:cs typeface="Arial" charset="0"/>
              </a:rPr>
              <a:t>Packages</a:t>
            </a:r>
            <a:endParaRPr lang="en-CA" b="1" dirty="0">
              <a:latin typeface="Arial" charset="0"/>
              <a:ea typeface="Arial" charset="0"/>
              <a:cs typeface="Arial" charset="0"/>
            </a:endParaRPr>
          </a:p>
        </p:txBody>
      </p:sp>
      <p:sp>
        <p:nvSpPr>
          <p:cNvPr id="8" name="Content Placeholder 2">
            <a:extLst>
              <a:ext uri="{FF2B5EF4-FFF2-40B4-BE49-F238E27FC236}">
                <a16:creationId xmlns:a16="http://schemas.microsoft.com/office/drawing/2014/main" xmlns="" id="{22213B11-411C-455E-B4C2-89762C483824}"/>
              </a:ext>
            </a:extLst>
          </p:cNvPr>
          <p:cNvSpPr txBox="1">
            <a:spLocks/>
          </p:cNvSpPr>
          <p:nvPr/>
        </p:nvSpPr>
        <p:spPr>
          <a:xfrm>
            <a:off x="990600" y="1710612"/>
            <a:ext cx="10515600" cy="4618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err="1" smtClean="0">
                <a:latin typeface="Arial" charset="0"/>
                <a:ea typeface="Arial" charset="0"/>
                <a:cs typeface="Arial" charset="0"/>
              </a:rPr>
              <a:t>cPCA</a:t>
            </a:r>
            <a:r>
              <a:rPr lang="en-CA" dirty="0" smtClean="0">
                <a:latin typeface="Arial" charset="0"/>
                <a:ea typeface="Arial" charset="0"/>
                <a:cs typeface="Arial" charset="0"/>
              </a:rPr>
              <a:t>: </a:t>
            </a:r>
            <a:r>
              <a:rPr lang="en-CA" dirty="0" err="1" smtClean="0">
                <a:latin typeface="Arial" charset="0"/>
                <a:ea typeface="Arial" charset="0"/>
                <a:cs typeface="Arial" charset="0"/>
              </a:rPr>
              <a:t>cpca</a:t>
            </a:r>
            <a:r>
              <a:rPr lang="en-CA" dirty="0" smtClean="0">
                <a:latin typeface="Arial" charset="0"/>
                <a:ea typeface="Arial" charset="0"/>
                <a:cs typeface="Arial" charset="0"/>
              </a:rPr>
              <a:t>, “</a:t>
            </a:r>
            <a:r>
              <a:rPr lang="en-CA" dirty="0" err="1" smtClean="0">
                <a:latin typeface="Arial" charset="0"/>
                <a:ea typeface="Arial" charset="0"/>
                <a:cs typeface="Arial" charset="0"/>
              </a:rPr>
              <a:t>mogsa</a:t>
            </a:r>
            <a:r>
              <a:rPr lang="en-CA" dirty="0" smtClean="0">
                <a:latin typeface="Arial" charset="0"/>
                <a:ea typeface="Arial" charset="0"/>
                <a:cs typeface="Arial" charset="0"/>
              </a:rPr>
              <a:t>” in R</a:t>
            </a:r>
          </a:p>
          <a:p>
            <a:endParaRPr lang="en-CA" dirty="0" smtClean="0">
              <a:latin typeface="Arial" charset="0"/>
              <a:ea typeface="Arial" charset="0"/>
              <a:cs typeface="Arial" charset="0"/>
            </a:endParaRPr>
          </a:p>
          <a:p>
            <a:r>
              <a:rPr lang="en-CA" dirty="0" smtClean="0">
                <a:latin typeface="Arial" charset="0"/>
                <a:ea typeface="Arial" charset="0"/>
                <a:cs typeface="Arial" charset="0"/>
              </a:rPr>
              <a:t>NMF: </a:t>
            </a:r>
            <a:r>
              <a:rPr lang="en-CA" dirty="0" err="1" smtClean="0">
                <a:latin typeface="Arial" charset="0"/>
                <a:ea typeface="Arial" charset="0"/>
                <a:cs typeface="Arial" charset="0"/>
              </a:rPr>
              <a:t>nmf</a:t>
            </a:r>
            <a:r>
              <a:rPr lang="en-CA" dirty="0" smtClean="0">
                <a:latin typeface="Arial" charset="0"/>
                <a:ea typeface="Arial" charset="0"/>
                <a:cs typeface="Arial" charset="0"/>
              </a:rPr>
              <a:t>, “</a:t>
            </a:r>
            <a:r>
              <a:rPr lang="en-CA" dirty="0" err="1" smtClean="0">
                <a:latin typeface="Arial" charset="0"/>
                <a:ea typeface="Arial" charset="0"/>
                <a:cs typeface="Arial" charset="0"/>
              </a:rPr>
              <a:t>nmf</a:t>
            </a:r>
            <a:r>
              <a:rPr lang="en-CA" dirty="0" smtClean="0">
                <a:latin typeface="Arial" charset="0"/>
                <a:ea typeface="Arial" charset="0"/>
                <a:cs typeface="Arial" charset="0"/>
              </a:rPr>
              <a:t>” in R</a:t>
            </a:r>
          </a:p>
          <a:p>
            <a:endParaRPr lang="en-CA" dirty="0">
              <a:latin typeface="Arial" charset="0"/>
              <a:ea typeface="Arial" charset="0"/>
              <a:cs typeface="Arial" charset="0"/>
            </a:endParaRPr>
          </a:p>
          <a:p>
            <a:r>
              <a:rPr lang="en-CA" dirty="0" smtClean="0">
                <a:latin typeface="Arial" charset="0"/>
                <a:ea typeface="Arial" charset="0"/>
                <a:cs typeface="Arial" charset="0"/>
              </a:rPr>
              <a:t>MBPCA: </a:t>
            </a:r>
            <a:r>
              <a:rPr lang="en-CA" dirty="0" err="1" smtClean="0">
                <a:latin typeface="Arial" charset="0"/>
                <a:ea typeface="Arial" charset="0"/>
                <a:cs typeface="Arial" charset="0"/>
              </a:rPr>
              <a:t>mbpcaiv</a:t>
            </a:r>
            <a:r>
              <a:rPr lang="en-CA" dirty="0" smtClean="0">
                <a:latin typeface="Arial" charset="0"/>
                <a:ea typeface="Arial" charset="0"/>
                <a:cs typeface="Arial" charset="0"/>
              </a:rPr>
              <a:t>, “ade4” in R</a:t>
            </a:r>
          </a:p>
          <a:p>
            <a:endParaRPr lang="en-CA" dirty="0">
              <a:latin typeface="Arial" charset="0"/>
              <a:ea typeface="Arial" charset="0"/>
              <a:cs typeface="Arial" charset="0"/>
            </a:endParaRPr>
          </a:p>
          <a:p>
            <a:r>
              <a:rPr lang="en-CA" dirty="0" smtClean="0">
                <a:latin typeface="Arial" charset="0"/>
                <a:ea typeface="Arial" charset="0"/>
                <a:cs typeface="Arial" charset="0"/>
              </a:rPr>
              <a:t>MFA: MFA, “</a:t>
            </a:r>
            <a:r>
              <a:rPr lang="en-CA" dirty="0" err="1" smtClean="0">
                <a:latin typeface="Arial" charset="0"/>
                <a:ea typeface="Arial" charset="0"/>
                <a:cs typeface="Arial" charset="0"/>
              </a:rPr>
              <a:t>FactoMineR</a:t>
            </a:r>
            <a:r>
              <a:rPr lang="en-CA" dirty="0" smtClean="0">
                <a:latin typeface="Arial" charset="0"/>
                <a:ea typeface="Arial" charset="0"/>
                <a:cs typeface="Arial" charset="0"/>
              </a:rPr>
              <a:t>” in R</a:t>
            </a:r>
          </a:p>
          <a:p>
            <a:endParaRPr lang="en-CA" dirty="0">
              <a:latin typeface="Arial" charset="0"/>
              <a:ea typeface="Arial" charset="0"/>
              <a:cs typeface="Arial" charset="0"/>
            </a:endParaRPr>
          </a:p>
          <a:p>
            <a:endParaRPr lang="en-CA" dirty="0" smtClean="0">
              <a:latin typeface="Arial" charset="0"/>
              <a:ea typeface="Arial" charset="0"/>
              <a:cs typeface="Arial" charset="0"/>
            </a:endParaRPr>
          </a:p>
          <a:p>
            <a:endParaRPr lang="en-CA" dirty="0">
              <a:latin typeface="Arial" charset="0"/>
              <a:ea typeface="Arial" charset="0"/>
              <a:cs typeface="Arial" charset="0"/>
            </a:endParaRPr>
          </a:p>
          <a:p>
            <a:endParaRPr lang="en-CA" dirty="0" smtClean="0">
              <a:latin typeface="Arial" charset="0"/>
              <a:ea typeface="Arial" charset="0"/>
              <a:cs typeface="Arial" charset="0"/>
            </a:endParaRPr>
          </a:p>
          <a:p>
            <a:endParaRPr lang="en-CA" dirty="0">
              <a:latin typeface="Arial" charset="0"/>
              <a:ea typeface="Arial" charset="0"/>
              <a:cs typeface="Arial" charset="0"/>
            </a:endParaRPr>
          </a:p>
          <a:p>
            <a:endParaRPr lang="en-CA"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0566EF29-5206-4BDC-9785-664EE4B849B5}" type="slidenum">
              <a:rPr lang="en-CA" smtClean="0"/>
              <a:t>11</a:t>
            </a:fld>
            <a:endParaRPr lang="en-CA"/>
          </a:p>
        </p:txBody>
      </p:sp>
    </p:spTree>
    <p:extLst>
      <p:ext uri="{BB962C8B-B14F-4D97-AF65-F5344CB8AC3E}">
        <p14:creationId xmlns:p14="http://schemas.microsoft.com/office/powerpoint/2010/main" val="17371602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782DBE8-A3EA-4425-B706-B2270BD71648}"/>
              </a:ext>
            </a:extLst>
          </p:cNvPr>
          <p:cNvSpPr txBox="1">
            <a:spLocks/>
          </p:cNvSpPr>
          <p:nvPr/>
        </p:nvSpPr>
        <p:spPr>
          <a:xfrm>
            <a:off x="200526" y="1244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charset="0"/>
                <a:ea typeface="Arial" charset="0"/>
                <a:cs typeface="Arial" charset="0"/>
              </a:rPr>
              <a:t>Clustering methods</a:t>
            </a:r>
            <a:endParaRPr lang="en-CA" b="1" dirty="0">
              <a:latin typeface="Arial" charset="0"/>
              <a:ea typeface="Arial" charset="0"/>
              <a:cs typeface="Arial" charset="0"/>
            </a:endParaRPr>
          </a:p>
        </p:txBody>
      </p:sp>
      <p:sp>
        <p:nvSpPr>
          <p:cNvPr id="8" name="Content Placeholder 2">
            <a:extLst>
              <a:ext uri="{FF2B5EF4-FFF2-40B4-BE49-F238E27FC236}">
                <a16:creationId xmlns:a16="http://schemas.microsoft.com/office/drawing/2014/main" xmlns="" id="{22213B11-411C-455E-B4C2-89762C483824}"/>
              </a:ext>
            </a:extLst>
          </p:cNvPr>
          <p:cNvSpPr txBox="1">
            <a:spLocks/>
          </p:cNvSpPr>
          <p:nvPr/>
        </p:nvSpPr>
        <p:spPr>
          <a:xfrm>
            <a:off x="990600" y="1710612"/>
            <a:ext cx="10515600" cy="4618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smtClean="0">
                <a:latin typeface="Arial" charset="0"/>
                <a:ea typeface="Arial" charset="0"/>
                <a:cs typeface="Arial" charset="0"/>
              </a:rPr>
              <a:t>Auto self-organizing map (</a:t>
            </a:r>
            <a:r>
              <a:rPr lang="en-CA" dirty="0" err="1" smtClean="0">
                <a:latin typeface="Arial" charset="0"/>
                <a:ea typeface="Arial" charset="0"/>
                <a:cs typeface="Arial" charset="0"/>
              </a:rPr>
              <a:t>AutoSOME</a:t>
            </a:r>
            <a:r>
              <a:rPr lang="en-CA" dirty="0" smtClean="0">
                <a:latin typeface="Arial" charset="0"/>
                <a:ea typeface="Arial" charset="0"/>
                <a:cs typeface="Arial" charset="0"/>
              </a:rPr>
              <a:t>) with iterative maximum likelihood</a:t>
            </a:r>
          </a:p>
          <a:p>
            <a:endParaRPr lang="en-CA" dirty="0" smtClean="0">
              <a:latin typeface="Arial" charset="0"/>
              <a:ea typeface="Arial" charset="0"/>
              <a:cs typeface="Arial" charset="0"/>
            </a:endParaRPr>
          </a:p>
          <a:p>
            <a:r>
              <a:rPr lang="en-CA" dirty="0" smtClean="0">
                <a:latin typeface="Arial" charset="0"/>
                <a:ea typeface="Arial" charset="0"/>
                <a:cs typeface="Arial" charset="0"/>
              </a:rPr>
              <a:t>Regularization in feature selections</a:t>
            </a:r>
          </a:p>
          <a:p>
            <a:endParaRPr lang="en-CA" dirty="0">
              <a:latin typeface="Arial" charset="0"/>
              <a:ea typeface="Arial" charset="0"/>
              <a:cs typeface="Arial" charset="0"/>
            </a:endParaRPr>
          </a:p>
          <a:p>
            <a:endParaRPr lang="en-CA" dirty="0">
              <a:latin typeface="Arial" charset="0"/>
              <a:ea typeface="Arial" charset="0"/>
              <a:cs typeface="Arial" charset="0"/>
            </a:endParaRPr>
          </a:p>
          <a:p>
            <a:endParaRPr lang="en-CA" dirty="0">
              <a:latin typeface="Arial" charset="0"/>
              <a:ea typeface="Arial" charset="0"/>
              <a:cs typeface="Arial" charset="0"/>
            </a:endParaRPr>
          </a:p>
          <a:p>
            <a:endParaRPr lang="en-CA" dirty="0">
              <a:latin typeface="Arial" charset="0"/>
              <a:ea typeface="Arial" charset="0"/>
              <a:cs typeface="Arial" charset="0"/>
            </a:endParaRPr>
          </a:p>
          <a:p>
            <a:endParaRPr lang="en-CA"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0566EF29-5206-4BDC-9785-664EE4B849B5}" type="slidenum">
              <a:rPr lang="en-CA" smtClean="0"/>
              <a:t>12</a:t>
            </a:fld>
            <a:endParaRPr lang="en-CA"/>
          </a:p>
        </p:txBody>
      </p:sp>
    </p:spTree>
    <p:extLst>
      <p:ext uri="{BB962C8B-B14F-4D97-AF65-F5344CB8AC3E}">
        <p14:creationId xmlns:p14="http://schemas.microsoft.com/office/powerpoint/2010/main" val="1145763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782DBE8-A3EA-4425-B706-B2270BD71648}"/>
              </a:ext>
            </a:extLst>
          </p:cNvPr>
          <p:cNvSpPr txBox="1">
            <a:spLocks/>
          </p:cNvSpPr>
          <p:nvPr/>
        </p:nvSpPr>
        <p:spPr>
          <a:xfrm>
            <a:off x="200526" y="1244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charset="0"/>
                <a:ea typeface="Arial" charset="0"/>
                <a:cs typeface="Arial" charset="0"/>
              </a:rPr>
              <a:t>Naïve approach</a:t>
            </a:r>
            <a:endParaRPr lang="en-CA" b="1" dirty="0">
              <a:latin typeface="Arial" charset="0"/>
              <a:ea typeface="Arial" charset="0"/>
              <a:cs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450056"/>
            <a:ext cx="7504029" cy="341277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37095" y="3550652"/>
            <a:ext cx="3873834" cy="3149600"/>
          </a:xfrm>
          <a:prstGeom prst="rect">
            <a:avLst/>
          </a:prstGeom>
        </p:spPr>
      </p:pic>
      <p:sp>
        <p:nvSpPr>
          <p:cNvPr id="10" name="Bent Arrow 9"/>
          <p:cNvSpPr/>
          <p:nvPr/>
        </p:nvSpPr>
        <p:spPr>
          <a:xfrm rot="5400000">
            <a:off x="7592428" y="2402140"/>
            <a:ext cx="1060113" cy="123691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Slide Number Placeholder 10"/>
          <p:cNvSpPr>
            <a:spLocks noGrp="1"/>
          </p:cNvSpPr>
          <p:nvPr>
            <p:ph type="sldNum" sz="quarter" idx="12"/>
          </p:nvPr>
        </p:nvSpPr>
        <p:spPr/>
        <p:txBody>
          <a:bodyPr/>
          <a:lstStyle/>
          <a:p>
            <a:fld id="{0566EF29-5206-4BDC-9785-664EE4B849B5}" type="slidenum">
              <a:rPr lang="en-CA" smtClean="0"/>
              <a:t>13</a:t>
            </a:fld>
            <a:endParaRPr lang="en-CA"/>
          </a:p>
        </p:txBody>
      </p:sp>
      <p:sp>
        <p:nvSpPr>
          <p:cNvPr id="12" name="TextBox 11"/>
          <p:cNvSpPr txBox="1"/>
          <p:nvPr/>
        </p:nvSpPr>
        <p:spPr>
          <a:xfrm>
            <a:off x="9667374" y="242941"/>
            <a:ext cx="2574758" cy="369332"/>
          </a:xfrm>
          <a:prstGeom prst="rect">
            <a:avLst/>
          </a:prstGeom>
          <a:noFill/>
        </p:spPr>
        <p:txBody>
          <a:bodyPr wrap="square" rtlCol="0">
            <a:spAutoFit/>
          </a:bodyPr>
          <a:lstStyle/>
          <a:p>
            <a:r>
              <a:rPr lang="en-US" dirty="0" smtClean="0"/>
              <a:t>Mayer, B., et. al. (2011)</a:t>
            </a:r>
            <a:endParaRPr lang="en-US" dirty="0"/>
          </a:p>
        </p:txBody>
      </p:sp>
    </p:spTree>
    <p:extLst>
      <p:ext uri="{BB962C8B-B14F-4D97-AF65-F5344CB8AC3E}">
        <p14:creationId xmlns:p14="http://schemas.microsoft.com/office/powerpoint/2010/main" val="7864269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782DBE8-A3EA-4425-B706-B2270BD71648}"/>
              </a:ext>
            </a:extLst>
          </p:cNvPr>
          <p:cNvSpPr txBox="1">
            <a:spLocks/>
          </p:cNvSpPr>
          <p:nvPr/>
        </p:nvSpPr>
        <p:spPr>
          <a:xfrm>
            <a:off x="236621" y="-92075"/>
            <a:ext cx="10515600" cy="111475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charset="0"/>
                <a:ea typeface="Arial" charset="0"/>
                <a:cs typeface="Arial" charset="0"/>
              </a:rPr>
              <a:t>AutoSOME</a:t>
            </a:r>
            <a:endParaRPr lang="en-CA" b="1" dirty="0">
              <a:latin typeface="Arial" charset="0"/>
              <a:ea typeface="Arial" charset="0"/>
              <a:cs typeface="Arial"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0358" y="727116"/>
            <a:ext cx="9091863" cy="6130884"/>
          </a:xfrm>
          <a:prstGeom prst="rect">
            <a:avLst/>
          </a:prstGeom>
        </p:spPr>
      </p:pic>
      <p:sp>
        <p:nvSpPr>
          <p:cNvPr id="3" name="Slide Number Placeholder 2"/>
          <p:cNvSpPr>
            <a:spLocks noGrp="1"/>
          </p:cNvSpPr>
          <p:nvPr>
            <p:ph type="sldNum" sz="quarter" idx="12"/>
          </p:nvPr>
        </p:nvSpPr>
        <p:spPr/>
        <p:txBody>
          <a:bodyPr/>
          <a:lstStyle/>
          <a:p>
            <a:fld id="{0566EF29-5206-4BDC-9785-664EE4B849B5}" type="slidenum">
              <a:rPr lang="en-CA" smtClean="0"/>
              <a:t>14</a:t>
            </a:fld>
            <a:endParaRPr lang="en-CA"/>
          </a:p>
        </p:txBody>
      </p:sp>
      <p:sp>
        <p:nvSpPr>
          <p:cNvPr id="4" name="TextBox 3"/>
          <p:cNvSpPr txBox="1"/>
          <p:nvPr/>
        </p:nvSpPr>
        <p:spPr>
          <a:xfrm>
            <a:off x="9601200" y="5987018"/>
            <a:ext cx="2574758" cy="369332"/>
          </a:xfrm>
          <a:prstGeom prst="rect">
            <a:avLst/>
          </a:prstGeom>
          <a:noFill/>
        </p:spPr>
        <p:txBody>
          <a:bodyPr wrap="square" rtlCol="0">
            <a:spAutoFit/>
          </a:bodyPr>
          <a:lstStyle/>
          <a:p>
            <a:r>
              <a:rPr lang="en-US" dirty="0" smtClean="0"/>
              <a:t>Zeng, I.S.L., et al. (2018)</a:t>
            </a:r>
            <a:endParaRPr lang="en-US" dirty="0"/>
          </a:p>
        </p:txBody>
      </p:sp>
    </p:spTree>
    <p:extLst>
      <p:ext uri="{BB962C8B-B14F-4D97-AF65-F5344CB8AC3E}">
        <p14:creationId xmlns:p14="http://schemas.microsoft.com/office/powerpoint/2010/main" val="3569497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782DBE8-A3EA-4425-B706-B2270BD71648}"/>
              </a:ext>
            </a:extLst>
          </p:cNvPr>
          <p:cNvSpPr txBox="1">
            <a:spLocks/>
          </p:cNvSpPr>
          <p:nvPr/>
        </p:nvSpPr>
        <p:spPr>
          <a:xfrm>
            <a:off x="200526" y="1244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charset="0"/>
                <a:ea typeface="Arial" charset="0"/>
                <a:cs typeface="Arial" charset="0"/>
              </a:rPr>
              <a:t>AutoSOME cluster</a:t>
            </a:r>
            <a:endParaRPr lang="en-CA" b="1" dirty="0">
              <a:latin typeface="Arial" charset="0"/>
              <a:ea typeface="Arial" charset="0"/>
              <a:cs typeface="Arial" charset="0"/>
            </a:endParaRPr>
          </a:p>
        </p:txBody>
      </p:sp>
      <p:sp>
        <p:nvSpPr>
          <p:cNvPr id="8" name="Content Placeholder 2">
            <a:extLst>
              <a:ext uri="{FF2B5EF4-FFF2-40B4-BE49-F238E27FC236}">
                <a16:creationId xmlns:a16="http://schemas.microsoft.com/office/drawing/2014/main" xmlns="" id="{22213B11-411C-455E-B4C2-89762C483824}"/>
              </a:ext>
            </a:extLst>
          </p:cNvPr>
          <p:cNvSpPr txBox="1">
            <a:spLocks/>
          </p:cNvSpPr>
          <p:nvPr/>
        </p:nvSpPr>
        <p:spPr>
          <a:xfrm>
            <a:off x="990600" y="1710612"/>
            <a:ext cx="10515600" cy="4618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smtClean="0">
                <a:latin typeface="Arial" charset="0"/>
                <a:ea typeface="Arial" charset="0"/>
                <a:cs typeface="Arial" charset="0"/>
              </a:rPr>
              <a:t>Outlier detections</a:t>
            </a:r>
            <a:r>
              <a:rPr lang="en-CA" dirty="0" smtClean="0">
                <a:solidFill>
                  <a:srgbClr val="FF0000"/>
                </a:solidFill>
                <a:latin typeface="Arial" charset="0"/>
                <a:ea typeface="Arial" charset="0"/>
                <a:cs typeface="Arial" charset="0"/>
              </a:rPr>
              <a:t> </a:t>
            </a:r>
            <a:r>
              <a:rPr lang="mr-IN" dirty="0" smtClean="0">
                <a:solidFill>
                  <a:srgbClr val="FF0000"/>
                </a:solidFill>
                <a:latin typeface="Arial" charset="0"/>
                <a:ea typeface="Arial" charset="0"/>
                <a:cs typeface="Arial" charset="0"/>
              </a:rPr>
              <a:t>–</a:t>
            </a:r>
            <a:r>
              <a:rPr lang="en-CA" dirty="0" smtClean="0">
                <a:solidFill>
                  <a:srgbClr val="FF0000"/>
                </a:solidFill>
                <a:latin typeface="Arial" charset="0"/>
                <a:ea typeface="Arial" charset="0"/>
                <a:cs typeface="Arial" charset="0"/>
              </a:rPr>
              <a:t> Good!</a:t>
            </a:r>
            <a:endParaRPr lang="en-CA" dirty="0" smtClean="0">
              <a:latin typeface="Arial" charset="0"/>
              <a:ea typeface="Arial" charset="0"/>
              <a:cs typeface="Arial" charset="0"/>
            </a:endParaRPr>
          </a:p>
          <a:p>
            <a:endParaRPr lang="en-CA" dirty="0">
              <a:latin typeface="Arial" charset="0"/>
              <a:ea typeface="Arial" charset="0"/>
              <a:cs typeface="Arial" charset="0"/>
            </a:endParaRPr>
          </a:p>
          <a:p>
            <a:r>
              <a:rPr lang="en-CA" dirty="0" smtClean="0">
                <a:latin typeface="Arial" charset="0"/>
                <a:ea typeface="Arial" charset="0"/>
                <a:cs typeface="Arial" charset="0"/>
              </a:rPr>
              <a:t>Provide # of clusters objectively </a:t>
            </a:r>
            <a:r>
              <a:rPr lang="mr-IN" dirty="0">
                <a:solidFill>
                  <a:srgbClr val="FF0000"/>
                </a:solidFill>
                <a:latin typeface="Arial" charset="0"/>
                <a:ea typeface="Arial" charset="0"/>
                <a:cs typeface="Arial" charset="0"/>
              </a:rPr>
              <a:t>–</a:t>
            </a:r>
            <a:r>
              <a:rPr lang="en-CA" dirty="0">
                <a:solidFill>
                  <a:srgbClr val="FF0000"/>
                </a:solidFill>
                <a:latin typeface="Arial" charset="0"/>
                <a:ea typeface="Arial" charset="0"/>
                <a:cs typeface="Arial" charset="0"/>
              </a:rPr>
              <a:t> Good</a:t>
            </a:r>
            <a:r>
              <a:rPr lang="en-CA" dirty="0" smtClean="0">
                <a:solidFill>
                  <a:srgbClr val="FF0000"/>
                </a:solidFill>
                <a:latin typeface="Arial" charset="0"/>
                <a:ea typeface="Arial" charset="0"/>
                <a:cs typeface="Arial" charset="0"/>
              </a:rPr>
              <a:t>!</a:t>
            </a:r>
            <a:endParaRPr lang="en-CA" dirty="0" smtClean="0">
              <a:latin typeface="Arial" charset="0"/>
              <a:ea typeface="Arial" charset="0"/>
              <a:cs typeface="Arial" charset="0"/>
            </a:endParaRPr>
          </a:p>
          <a:p>
            <a:endParaRPr lang="en-CA" dirty="0">
              <a:latin typeface="Arial" charset="0"/>
              <a:ea typeface="Arial" charset="0"/>
              <a:cs typeface="Arial" charset="0"/>
            </a:endParaRPr>
          </a:p>
          <a:p>
            <a:r>
              <a:rPr lang="en-CA" dirty="0" smtClean="0">
                <a:latin typeface="Arial" charset="0"/>
                <a:ea typeface="Arial" charset="0"/>
                <a:cs typeface="Arial" charset="0"/>
              </a:rPr>
              <a:t>Provide uncertainty measure </a:t>
            </a:r>
            <a:r>
              <a:rPr lang="mr-IN" dirty="0">
                <a:solidFill>
                  <a:srgbClr val="FF0000"/>
                </a:solidFill>
                <a:latin typeface="Arial" charset="0"/>
                <a:ea typeface="Arial" charset="0"/>
                <a:cs typeface="Arial" charset="0"/>
              </a:rPr>
              <a:t>–</a:t>
            </a:r>
            <a:r>
              <a:rPr lang="en-CA" dirty="0">
                <a:solidFill>
                  <a:srgbClr val="FF0000"/>
                </a:solidFill>
                <a:latin typeface="Arial" charset="0"/>
                <a:ea typeface="Arial" charset="0"/>
                <a:cs typeface="Arial" charset="0"/>
              </a:rPr>
              <a:t> Good</a:t>
            </a:r>
            <a:r>
              <a:rPr lang="en-CA" dirty="0" smtClean="0">
                <a:solidFill>
                  <a:srgbClr val="FF0000"/>
                </a:solidFill>
                <a:latin typeface="Arial" charset="0"/>
                <a:ea typeface="Arial" charset="0"/>
                <a:cs typeface="Arial" charset="0"/>
              </a:rPr>
              <a:t>!</a:t>
            </a:r>
            <a:endParaRPr lang="en-CA" dirty="0" smtClean="0">
              <a:latin typeface="Arial" charset="0"/>
              <a:ea typeface="Arial" charset="0"/>
              <a:cs typeface="Arial" charset="0"/>
            </a:endParaRPr>
          </a:p>
          <a:p>
            <a:endParaRPr lang="en-CA" dirty="0">
              <a:latin typeface="Arial" charset="0"/>
              <a:ea typeface="Arial" charset="0"/>
              <a:cs typeface="Arial" charset="0"/>
            </a:endParaRPr>
          </a:p>
          <a:p>
            <a:r>
              <a:rPr lang="en-CA" dirty="0" smtClean="0">
                <a:latin typeface="Arial" charset="0"/>
                <a:ea typeface="Arial" charset="0"/>
                <a:cs typeface="Arial" charset="0"/>
              </a:rPr>
              <a:t>Handle mixed types of data variables </a:t>
            </a:r>
            <a:r>
              <a:rPr lang="mr-IN" dirty="0">
                <a:solidFill>
                  <a:srgbClr val="FF0000"/>
                </a:solidFill>
                <a:latin typeface="Arial" charset="0"/>
                <a:ea typeface="Arial" charset="0"/>
                <a:cs typeface="Arial" charset="0"/>
              </a:rPr>
              <a:t>–</a:t>
            </a:r>
            <a:r>
              <a:rPr lang="en-CA" dirty="0">
                <a:solidFill>
                  <a:srgbClr val="FF0000"/>
                </a:solidFill>
                <a:latin typeface="Arial" charset="0"/>
                <a:ea typeface="Arial" charset="0"/>
                <a:cs typeface="Arial" charset="0"/>
              </a:rPr>
              <a:t> </a:t>
            </a:r>
            <a:r>
              <a:rPr lang="en-CA" dirty="0" err="1" smtClean="0">
                <a:solidFill>
                  <a:srgbClr val="FF0000"/>
                </a:solidFill>
                <a:latin typeface="Arial" charset="0"/>
                <a:ea typeface="Arial" charset="0"/>
                <a:cs typeface="Arial" charset="0"/>
              </a:rPr>
              <a:t>Soso</a:t>
            </a:r>
            <a:endParaRPr lang="en-CA" dirty="0" smtClean="0">
              <a:latin typeface="Arial" charset="0"/>
              <a:ea typeface="Arial" charset="0"/>
              <a:cs typeface="Arial" charset="0"/>
            </a:endParaRPr>
          </a:p>
          <a:p>
            <a:endParaRPr lang="en-CA" dirty="0">
              <a:latin typeface="Arial" charset="0"/>
              <a:ea typeface="Arial" charset="0"/>
              <a:cs typeface="Arial" charset="0"/>
            </a:endParaRPr>
          </a:p>
          <a:p>
            <a:r>
              <a:rPr lang="en-CA" dirty="0" smtClean="0">
                <a:latin typeface="Arial" charset="0"/>
                <a:ea typeface="Arial" charset="0"/>
                <a:cs typeface="Arial" charset="0"/>
              </a:rPr>
              <a:t>Speed and memory use </a:t>
            </a:r>
            <a:r>
              <a:rPr lang="mr-IN" dirty="0">
                <a:solidFill>
                  <a:srgbClr val="FF0000"/>
                </a:solidFill>
                <a:latin typeface="Arial" charset="0"/>
                <a:ea typeface="Arial" charset="0"/>
                <a:cs typeface="Arial" charset="0"/>
              </a:rPr>
              <a:t>–</a:t>
            </a:r>
            <a:r>
              <a:rPr lang="en-CA" dirty="0">
                <a:solidFill>
                  <a:srgbClr val="FF0000"/>
                </a:solidFill>
                <a:latin typeface="Arial" charset="0"/>
                <a:ea typeface="Arial" charset="0"/>
                <a:cs typeface="Arial" charset="0"/>
              </a:rPr>
              <a:t> Good!</a:t>
            </a:r>
            <a:endParaRPr lang="en-CA" dirty="0">
              <a:latin typeface="Arial" charset="0"/>
              <a:ea typeface="Arial" charset="0"/>
              <a:cs typeface="Arial" charset="0"/>
            </a:endParaRPr>
          </a:p>
          <a:p>
            <a:endParaRPr lang="en-CA"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0566EF29-5206-4BDC-9785-664EE4B849B5}" type="slidenum">
              <a:rPr lang="en-CA" smtClean="0"/>
              <a:t>15</a:t>
            </a:fld>
            <a:endParaRPr lang="en-CA"/>
          </a:p>
        </p:txBody>
      </p:sp>
    </p:spTree>
    <p:extLst>
      <p:ext uri="{BB962C8B-B14F-4D97-AF65-F5344CB8AC3E}">
        <p14:creationId xmlns:p14="http://schemas.microsoft.com/office/powerpoint/2010/main" val="12370970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782DBE8-A3EA-4425-B706-B2270BD71648}"/>
              </a:ext>
            </a:extLst>
          </p:cNvPr>
          <p:cNvSpPr txBox="1">
            <a:spLocks/>
          </p:cNvSpPr>
          <p:nvPr/>
        </p:nvSpPr>
        <p:spPr>
          <a:xfrm>
            <a:off x="200526" y="1244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charset="0"/>
                <a:ea typeface="Arial" charset="0"/>
                <a:cs typeface="Arial" charset="0"/>
              </a:rPr>
              <a:t>Packages</a:t>
            </a:r>
            <a:endParaRPr lang="en-CA" b="1" dirty="0">
              <a:latin typeface="Arial" charset="0"/>
              <a:ea typeface="Arial" charset="0"/>
              <a:cs typeface="Arial" charset="0"/>
            </a:endParaRPr>
          </a:p>
        </p:txBody>
      </p:sp>
      <p:sp>
        <p:nvSpPr>
          <p:cNvPr id="8" name="Content Placeholder 2">
            <a:extLst>
              <a:ext uri="{FF2B5EF4-FFF2-40B4-BE49-F238E27FC236}">
                <a16:creationId xmlns:a16="http://schemas.microsoft.com/office/drawing/2014/main" xmlns="" id="{22213B11-411C-455E-B4C2-89762C483824}"/>
              </a:ext>
            </a:extLst>
          </p:cNvPr>
          <p:cNvSpPr txBox="1">
            <a:spLocks/>
          </p:cNvSpPr>
          <p:nvPr/>
        </p:nvSpPr>
        <p:spPr>
          <a:xfrm>
            <a:off x="990600" y="1710612"/>
            <a:ext cx="10515600" cy="4618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err="1" smtClean="0">
                <a:latin typeface="Arial" charset="0"/>
                <a:ea typeface="Arial" charset="0"/>
                <a:cs typeface="Arial" charset="0"/>
              </a:rPr>
              <a:t>AutoSOME</a:t>
            </a:r>
            <a:r>
              <a:rPr lang="en-CA" dirty="0" smtClean="0">
                <a:latin typeface="Arial" charset="0"/>
                <a:ea typeface="Arial" charset="0"/>
                <a:cs typeface="Arial" charset="0"/>
              </a:rPr>
              <a:t>: </a:t>
            </a:r>
            <a:r>
              <a:rPr lang="en-CA" dirty="0" err="1" smtClean="0">
                <a:latin typeface="Arial" charset="0"/>
                <a:ea typeface="Arial" charset="0"/>
                <a:cs typeface="Arial" charset="0"/>
              </a:rPr>
              <a:t>som</a:t>
            </a:r>
            <a:r>
              <a:rPr lang="en-CA" dirty="0" smtClean="0">
                <a:latin typeface="Arial" charset="0"/>
                <a:ea typeface="Arial" charset="0"/>
                <a:cs typeface="Arial" charset="0"/>
              </a:rPr>
              <a:t>, “</a:t>
            </a:r>
            <a:r>
              <a:rPr lang="en-CA" dirty="0" err="1" smtClean="0">
                <a:latin typeface="Arial" charset="0"/>
                <a:ea typeface="Arial" charset="0"/>
                <a:cs typeface="Arial" charset="0"/>
              </a:rPr>
              <a:t>kohonen</a:t>
            </a:r>
            <a:r>
              <a:rPr lang="en-CA" dirty="0" smtClean="0">
                <a:latin typeface="Arial" charset="0"/>
                <a:ea typeface="Arial" charset="0"/>
                <a:cs typeface="Arial" charset="0"/>
              </a:rPr>
              <a:t>” in R</a:t>
            </a:r>
          </a:p>
          <a:p>
            <a:endParaRPr lang="en-CA" dirty="0">
              <a:latin typeface="Arial" charset="0"/>
              <a:ea typeface="Arial" charset="0"/>
              <a:cs typeface="Arial" charset="0"/>
            </a:endParaRPr>
          </a:p>
          <a:p>
            <a:endParaRPr lang="en-CA" dirty="0" smtClean="0">
              <a:latin typeface="Arial" charset="0"/>
              <a:ea typeface="Arial" charset="0"/>
              <a:cs typeface="Arial" charset="0"/>
            </a:endParaRPr>
          </a:p>
          <a:p>
            <a:endParaRPr lang="en-CA" dirty="0">
              <a:latin typeface="Arial" charset="0"/>
              <a:ea typeface="Arial" charset="0"/>
              <a:cs typeface="Arial" charset="0"/>
            </a:endParaRPr>
          </a:p>
          <a:p>
            <a:endParaRPr lang="en-CA" dirty="0" smtClean="0">
              <a:latin typeface="Arial" charset="0"/>
              <a:ea typeface="Arial" charset="0"/>
              <a:cs typeface="Arial" charset="0"/>
            </a:endParaRPr>
          </a:p>
          <a:p>
            <a:endParaRPr lang="en-CA" dirty="0">
              <a:latin typeface="Arial" charset="0"/>
              <a:ea typeface="Arial" charset="0"/>
              <a:cs typeface="Arial" charset="0"/>
            </a:endParaRPr>
          </a:p>
          <a:p>
            <a:endParaRPr lang="en-CA" dirty="0" smtClean="0">
              <a:latin typeface="Arial" charset="0"/>
              <a:ea typeface="Arial" charset="0"/>
              <a:cs typeface="Arial" charset="0"/>
            </a:endParaRPr>
          </a:p>
          <a:p>
            <a:endParaRPr lang="en-CA" dirty="0">
              <a:latin typeface="Arial" charset="0"/>
              <a:ea typeface="Arial" charset="0"/>
              <a:cs typeface="Arial" charset="0"/>
            </a:endParaRPr>
          </a:p>
          <a:p>
            <a:endParaRPr lang="en-CA"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0566EF29-5206-4BDC-9785-664EE4B849B5}" type="slidenum">
              <a:rPr lang="en-CA" smtClean="0"/>
              <a:t>16</a:t>
            </a:fld>
            <a:endParaRPr lang="en-CA"/>
          </a:p>
        </p:txBody>
      </p:sp>
    </p:spTree>
    <p:extLst>
      <p:ext uri="{BB962C8B-B14F-4D97-AF65-F5344CB8AC3E}">
        <p14:creationId xmlns:p14="http://schemas.microsoft.com/office/powerpoint/2010/main" val="40566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782DBE8-A3EA-4425-B706-B2270BD71648}"/>
              </a:ext>
            </a:extLst>
          </p:cNvPr>
          <p:cNvSpPr txBox="1">
            <a:spLocks/>
          </p:cNvSpPr>
          <p:nvPr/>
        </p:nvSpPr>
        <p:spPr>
          <a:xfrm>
            <a:off x="200526" y="1244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charset="0"/>
                <a:ea typeface="Arial" charset="0"/>
                <a:cs typeface="Arial" charset="0"/>
              </a:rPr>
              <a:t>Network learning methods</a:t>
            </a:r>
            <a:endParaRPr lang="en-CA" b="1" dirty="0">
              <a:latin typeface="Arial" charset="0"/>
              <a:ea typeface="Arial" charset="0"/>
              <a:cs typeface="Arial" charset="0"/>
            </a:endParaRPr>
          </a:p>
        </p:txBody>
      </p:sp>
      <p:sp>
        <p:nvSpPr>
          <p:cNvPr id="8" name="Content Placeholder 2">
            <a:extLst>
              <a:ext uri="{FF2B5EF4-FFF2-40B4-BE49-F238E27FC236}">
                <a16:creationId xmlns:a16="http://schemas.microsoft.com/office/drawing/2014/main" xmlns="" id="{22213B11-411C-455E-B4C2-89762C483824}"/>
              </a:ext>
            </a:extLst>
          </p:cNvPr>
          <p:cNvSpPr txBox="1">
            <a:spLocks/>
          </p:cNvSpPr>
          <p:nvPr/>
        </p:nvSpPr>
        <p:spPr>
          <a:xfrm>
            <a:off x="990600" y="1710612"/>
            <a:ext cx="10515600" cy="4618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smtClean="0">
                <a:latin typeface="Arial" charset="0"/>
                <a:ea typeface="Arial" charset="0"/>
                <a:cs typeface="Arial" charset="0"/>
              </a:rPr>
              <a:t>Estimate associations between -omics</a:t>
            </a:r>
            <a:endParaRPr lang="en-CA" dirty="0">
              <a:latin typeface="Arial" charset="0"/>
              <a:ea typeface="Arial" charset="0"/>
              <a:cs typeface="Arial" charset="0"/>
            </a:endParaRPr>
          </a:p>
          <a:p>
            <a:endParaRPr lang="en-CA" dirty="0">
              <a:latin typeface="Arial" charset="0"/>
              <a:ea typeface="Arial" charset="0"/>
              <a:cs typeface="Arial" charset="0"/>
            </a:endParaRPr>
          </a:p>
          <a:p>
            <a:r>
              <a:rPr lang="en-CA" dirty="0" smtClean="0">
                <a:latin typeface="Arial" charset="0"/>
                <a:ea typeface="Arial" charset="0"/>
                <a:cs typeface="Arial" charset="0"/>
              </a:rPr>
              <a:t>Estimate structures of multilayer networks</a:t>
            </a:r>
            <a:endParaRPr lang="en-CA" dirty="0">
              <a:latin typeface="Arial" charset="0"/>
              <a:ea typeface="Arial" charset="0"/>
              <a:cs typeface="Arial" charset="0"/>
            </a:endParaRPr>
          </a:p>
          <a:p>
            <a:endParaRPr lang="en-CA" dirty="0">
              <a:latin typeface="Arial" charset="0"/>
              <a:ea typeface="Arial" charset="0"/>
              <a:cs typeface="Arial" charset="0"/>
            </a:endParaRPr>
          </a:p>
          <a:p>
            <a:endParaRPr lang="en-CA"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0566EF29-5206-4BDC-9785-664EE4B849B5}" type="slidenum">
              <a:rPr lang="en-CA" smtClean="0"/>
              <a:t>17</a:t>
            </a:fld>
            <a:endParaRPr lang="en-CA"/>
          </a:p>
        </p:txBody>
      </p:sp>
    </p:spTree>
    <p:extLst>
      <p:ext uri="{BB962C8B-B14F-4D97-AF65-F5344CB8AC3E}">
        <p14:creationId xmlns:p14="http://schemas.microsoft.com/office/powerpoint/2010/main" val="17198129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782DBE8-A3EA-4425-B706-B2270BD71648}"/>
              </a:ext>
            </a:extLst>
          </p:cNvPr>
          <p:cNvSpPr txBox="1">
            <a:spLocks/>
          </p:cNvSpPr>
          <p:nvPr/>
        </p:nvSpPr>
        <p:spPr>
          <a:xfrm>
            <a:off x="200526" y="1244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charset="0"/>
                <a:ea typeface="Arial" charset="0"/>
                <a:cs typeface="Arial" charset="0"/>
              </a:rPr>
              <a:t>Packages</a:t>
            </a:r>
            <a:endParaRPr lang="en-CA" b="1" dirty="0">
              <a:latin typeface="Arial" charset="0"/>
              <a:ea typeface="Arial" charset="0"/>
              <a:cs typeface="Arial" charset="0"/>
            </a:endParaRPr>
          </a:p>
        </p:txBody>
      </p:sp>
      <p:sp>
        <p:nvSpPr>
          <p:cNvPr id="8" name="Content Placeholder 2">
            <a:extLst>
              <a:ext uri="{FF2B5EF4-FFF2-40B4-BE49-F238E27FC236}">
                <a16:creationId xmlns:a16="http://schemas.microsoft.com/office/drawing/2014/main" xmlns="" id="{22213B11-411C-455E-B4C2-89762C483824}"/>
              </a:ext>
            </a:extLst>
          </p:cNvPr>
          <p:cNvSpPr txBox="1">
            <a:spLocks/>
          </p:cNvSpPr>
          <p:nvPr/>
        </p:nvSpPr>
        <p:spPr>
          <a:xfrm>
            <a:off x="990600" y="1710612"/>
            <a:ext cx="10515600" cy="4618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smtClean="0">
                <a:latin typeface="Arial" charset="0"/>
                <a:ea typeface="Arial" charset="0"/>
                <a:cs typeface="Arial" charset="0"/>
              </a:rPr>
              <a:t>Bayesian network learning: “</a:t>
            </a:r>
            <a:r>
              <a:rPr lang="en-CA" dirty="0" err="1" smtClean="0">
                <a:latin typeface="Arial" charset="0"/>
                <a:ea typeface="Arial" charset="0"/>
                <a:cs typeface="Arial" charset="0"/>
              </a:rPr>
              <a:t>bnlearn</a:t>
            </a:r>
            <a:r>
              <a:rPr lang="en-CA" dirty="0" smtClean="0">
                <a:latin typeface="Arial" charset="0"/>
                <a:ea typeface="Arial" charset="0"/>
                <a:cs typeface="Arial" charset="0"/>
              </a:rPr>
              <a:t>” in R</a:t>
            </a:r>
          </a:p>
          <a:p>
            <a:endParaRPr lang="en-CA" dirty="0">
              <a:latin typeface="Arial" charset="0"/>
              <a:ea typeface="Arial" charset="0"/>
              <a:cs typeface="Arial" charset="0"/>
            </a:endParaRPr>
          </a:p>
          <a:p>
            <a:endParaRPr lang="en-CA" dirty="0" smtClean="0">
              <a:latin typeface="Arial" charset="0"/>
              <a:ea typeface="Arial" charset="0"/>
              <a:cs typeface="Arial" charset="0"/>
            </a:endParaRPr>
          </a:p>
          <a:p>
            <a:endParaRPr lang="en-CA" dirty="0">
              <a:latin typeface="Arial" charset="0"/>
              <a:ea typeface="Arial" charset="0"/>
              <a:cs typeface="Arial" charset="0"/>
            </a:endParaRPr>
          </a:p>
          <a:p>
            <a:endParaRPr lang="en-CA" dirty="0" smtClean="0">
              <a:latin typeface="Arial" charset="0"/>
              <a:ea typeface="Arial" charset="0"/>
              <a:cs typeface="Arial" charset="0"/>
            </a:endParaRPr>
          </a:p>
          <a:p>
            <a:endParaRPr lang="en-CA" dirty="0">
              <a:latin typeface="Arial" charset="0"/>
              <a:ea typeface="Arial" charset="0"/>
              <a:cs typeface="Arial" charset="0"/>
            </a:endParaRPr>
          </a:p>
          <a:p>
            <a:endParaRPr lang="en-CA" dirty="0" smtClean="0">
              <a:latin typeface="Arial" charset="0"/>
              <a:ea typeface="Arial" charset="0"/>
              <a:cs typeface="Arial" charset="0"/>
            </a:endParaRPr>
          </a:p>
          <a:p>
            <a:endParaRPr lang="en-CA" dirty="0">
              <a:latin typeface="Arial" charset="0"/>
              <a:ea typeface="Arial" charset="0"/>
              <a:cs typeface="Arial" charset="0"/>
            </a:endParaRPr>
          </a:p>
          <a:p>
            <a:endParaRPr lang="en-CA"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0566EF29-5206-4BDC-9785-664EE4B849B5}" type="slidenum">
              <a:rPr lang="en-CA" smtClean="0"/>
              <a:t>18</a:t>
            </a:fld>
            <a:endParaRPr lang="en-CA"/>
          </a:p>
        </p:txBody>
      </p:sp>
    </p:spTree>
    <p:extLst>
      <p:ext uri="{BB962C8B-B14F-4D97-AF65-F5344CB8AC3E}">
        <p14:creationId xmlns:p14="http://schemas.microsoft.com/office/powerpoint/2010/main" val="113867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782DBE8-A3EA-4425-B706-B2270BD71648}"/>
              </a:ext>
            </a:extLst>
          </p:cNvPr>
          <p:cNvSpPr txBox="1">
            <a:spLocks/>
          </p:cNvSpPr>
          <p:nvPr/>
        </p:nvSpPr>
        <p:spPr>
          <a:xfrm>
            <a:off x="200526" y="1244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charset="0"/>
                <a:ea typeface="Arial" charset="0"/>
                <a:cs typeface="Arial" charset="0"/>
              </a:rPr>
              <a:t>Regression methods</a:t>
            </a:r>
            <a:endParaRPr lang="en-CA" b="1" dirty="0">
              <a:latin typeface="Arial" charset="0"/>
              <a:ea typeface="Arial" charset="0"/>
              <a:cs typeface="Arial" charset="0"/>
            </a:endParaRPr>
          </a:p>
        </p:txBody>
      </p:sp>
      <p:sp>
        <p:nvSpPr>
          <p:cNvPr id="8" name="Content Placeholder 2">
            <a:extLst>
              <a:ext uri="{FF2B5EF4-FFF2-40B4-BE49-F238E27FC236}">
                <a16:creationId xmlns:a16="http://schemas.microsoft.com/office/drawing/2014/main" xmlns="" id="{22213B11-411C-455E-B4C2-89762C483824}"/>
              </a:ext>
            </a:extLst>
          </p:cNvPr>
          <p:cNvSpPr txBox="1">
            <a:spLocks/>
          </p:cNvSpPr>
          <p:nvPr/>
        </p:nvSpPr>
        <p:spPr>
          <a:xfrm>
            <a:off x="990600" y="1710612"/>
            <a:ext cx="10515600" cy="4618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smtClean="0">
                <a:latin typeface="Arial" charset="0"/>
                <a:ea typeface="Arial" charset="0"/>
                <a:cs typeface="Arial" charset="0"/>
              </a:rPr>
              <a:t>Parallel regression</a:t>
            </a:r>
          </a:p>
          <a:p>
            <a:endParaRPr lang="en-CA" dirty="0">
              <a:latin typeface="Arial" charset="0"/>
              <a:ea typeface="Arial" charset="0"/>
              <a:cs typeface="Arial" charset="0"/>
            </a:endParaRPr>
          </a:p>
          <a:p>
            <a:r>
              <a:rPr lang="en-CA" dirty="0" smtClean="0">
                <a:latin typeface="Arial" charset="0"/>
                <a:ea typeface="Arial" charset="0"/>
                <a:cs typeface="Arial" charset="0"/>
              </a:rPr>
              <a:t>Sequential regression</a:t>
            </a:r>
          </a:p>
          <a:p>
            <a:endParaRPr lang="en-CA" dirty="0">
              <a:latin typeface="Arial" charset="0"/>
              <a:ea typeface="Arial" charset="0"/>
              <a:cs typeface="Arial" charset="0"/>
            </a:endParaRPr>
          </a:p>
          <a:p>
            <a:r>
              <a:rPr lang="en-CA" dirty="0" smtClean="0">
                <a:latin typeface="Arial" charset="0"/>
                <a:ea typeface="Arial" charset="0"/>
                <a:cs typeface="Arial" charset="0"/>
              </a:rPr>
              <a:t>Partial least square regression</a:t>
            </a:r>
          </a:p>
          <a:p>
            <a:endParaRPr lang="en-CA" dirty="0">
              <a:latin typeface="Arial" charset="0"/>
              <a:ea typeface="Arial" charset="0"/>
              <a:cs typeface="Arial" charset="0"/>
            </a:endParaRPr>
          </a:p>
          <a:p>
            <a:endParaRPr lang="en-CA"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0566EF29-5206-4BDC-9785-664EE4B849B5}" type="slidenum">
              <a:rPr lang="en-CA" smtClean="0"/>
              <a:t>19</a:t>
            </a:fld>
            <a:endParaRPr lang="en-CA"/>
          </a:p>
        </p:txBody>
      </p:sp>
    </p:spTree>
    <p:extLst>
      <p:ext uri="{BB962C8B-B14F-4D97-AF65-F5344CB8AC3E}">
        <p14:creationId xmlns:p14="http://schemas.microsoft.com/office/powerpoint/2010/main" val="7957464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age result for misuse of statist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272463" cy="470434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arity is very important when it comes to using statistic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2463" y="2398616"/>
            <a:ext cx="5919537" cy="4459384"/>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0566EF29-5206-4BDC-9785-664EE4B849B5}" type="slidenum">
              <a:rPr lang="en-CA" smtClean="0"/>
              <a:t>2</a:t>
            </a:fld>
            <a:endParaRPr lang="en-CA"/>
          </a:p>
        </p:txBody>
      </p:sp>
    </p:spTree>
    <p:extLst>
      <p:ext uri="{BB962C8B-B14F-4D97-AF65-F5344CB8AC3E}">
        <p14:creationId xmlns:p14="http://schemas.microsoft.com/office/powerpoint/2010/main" val="15322807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782DBE8-A3EA-4425-B706-B2270BD71648}"/>
              </a:ext>
            </a:extLst>
          </p:cNvPr>
          <p:cNvSpPr txBox="1">
            <a:spLocks/>
          </p:cNvSpPr>
          <p:nvPr/>
        </p:nvSpPr>
        <p:spPr>
          <a:xfrm>
            <a:off x="200526" y="1244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charset="0"/>
                <a:ea typeface="Arial" charset="0"/>
                <a:cs typeface="Arial" charset="0"/>
              </a:rPr>
              <a:t>Regression methods</a:t>
            </a:r>
            <a:endParaRPr lang="en-CA" b="1" dirty="0">
              <a:latin typeface="Arial" charset="0"/>
              <a:ea typeface="Arial" charset="0"/>
              <a:cs typeface="Arial" charset="0"/>
            </a:endParaRPr>
          </a:p>
        </p:txBody>
      </p:sp>
      <p:sp>
        <p:nvSpPr>
          <p:cNvPr id="8" name="Content Placeholder 2">
            <a:extLst>
              <a:ext uri="{FF2B5EF4-FFF2-40B4-BE49-F238E27FC236}">
                <a16:creationId xmlns:a16="http://schemas.microsoft.com/office/drawing/2014/main" xmlns="" id="{22213B11-411C-455E-B4C2-89762C483824}"/>
              </a:ext>
            </a:extLst>
          </p:cNvPr>
          <p:cNvSpPr txBox="1">
            <a:spLocks/>
          </p:cNvSpPr>
          <p:nvPr/>
        </p:nvSpPr>
        <p:spPr>
          <a:xfrm>
            <a:off x="990600" y="1710612"/>
            <a:ext cx="10515600" cy="4618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smtClean="0">
                <a:latin typeface="Arial" charset="0"/>
                <a:ea typeface="Arial" charset="0"/>
                <a:cs typeface="Arial" charset="0"/>
              </a:rPr>
              <a:t>Parallel regression: </a:t>
            </a:r>
          </a:p>
          <a:p>
            <a:pPr marL="0" indent="0">
              <a:buNone/>
            </a:pPr>
            <a:r>
              <a:rPr lang="en-CA" dirty="0" smtClean="0">
                <a:latin typeface="Arial" charset="0"/>
                <a:ea typeface="Arial" charset="0"/>
                <a:cs typeface="Arial" charset="0"/>
              </a:rPr>
              <a:t>	Estimation of relations between different omics responses and explanatory variables simultaneously. </a:t>
            </a:r>
          </a:p>
          <a:p>
            <a:endParaRPr lang="en-CA" dirty="0">
              <a:latin typeface="Arial" charset="0"/>
              <a:ea typeface="Arial" charset="0"/>
              <a:cs typeface="Arial" charset="0"/>
            </a:endParaRPr>
          </a:p>
          <a:p>
            <a:r>
              <a:rPr lang="en-CA" dirty="0" smtClean="0">
                <a:latin typeface="Arial" charset="0"/>
                <a:ea typeface="Arial" charset="0"/>
                <a:cs typeface="Arial" charset="0"/>
              </a:rPr>
              <a:t>Sequential regression:</a:t>
            </a:r>
          </a:p>
          <a:p>
            <a:pPr marL="0" indent="0">
              <a:buNone/>
            </a:pPr>
            <a:r>
              <a:rPr lang="en-CA" dirty="0">
                <a:latin typeface="Arial" charset="0"/>
                <a:ea typeface="Arial" charset="0"/>
                <a:cs typeface="Arial" charset="0"/>
              </a:rPr>
              <a:t>	</a:t>
            </a:r>
            <a:r>
              <a:rPr lang="en-CA" dirty="0" smtClean="0">
                <a:latin typeface="Arial" charset="0"/>
                <a:ea typeface="Arial" charset="0"/>
                <a:cs typeface="Arial" charset="0"/>
              </a:rPr>
              <a:t>Used to facilitate biological enrichment analysis after the feature reduction.</a:t>
            </a:r>
          </a:p>
          <a:p>
            <a:endParaRPr lang="en-CA" dirty="0">
              <a:latin typeface="Arial" charset="0"/>
              <a:ea typeface="Arial" charset="0"/>
              <a:cs typeface="Arial" charset="0"/>
            </a:endParaRPr>
          </a:p>
          <a:p>
            <a:endParaRPr lang="en-CA" dirty="0">
              <a:latin typeface="Arial" charset="0"/>
              <a:ea typeface="Arial" charset="0"/>
              <a:cs typeface="Arial" charset="0"/>
            </a:endParaRPr>
          </a:p>
          <a:p>
            <a:endParaRPr lang="en-CA"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0566EF29-5206-4BDC-9785-664EE4B849B5}" type="slidenum">
              <a:rPr lang="en-CA" smtClean="0"/>
              <a:t>20</a:t>
            </a:fld>
            <a:endParaRPr lang="en-CA"/>
          </a:p>
        </p:txBody>
      </p:sp>
    </p:spTree>
    <p:extLst>
      <p:ext uri="{BB962C8B-B14F-4D97-AF65-F5344CB8AC3E}">
        <p14:creationId xmlns:p14="http://schemas.microsoft.com/office/powerpoint/2010/main" val="11579331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782DBE8-A3EA-4425-B706-B2270BD71648}"/>
              </a:ext>
            </a:extLst>
          </p:cNvPr>
          <p:cNvSpPr txBox="1">
            <a:spLocks/>
          </p:cNvSpPr>
          <p:nvPr/>
        </p:nvSpPr>
        <p:spPr>
          <a:xfrm>
            <a:off x="200526" y="1244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charset="0"/>
                <a:ea typeface="Arial" charset="0"/>
                <a:cs typeface="Arial" charset="0"/>
              </a:rPr>
              <a:t>Packages</a:t>
            </a:r>
            <a:endParaRPr lang="en-CA" b="1" dirty="0">
              <a:latin typeface="Arial" charset="0"/>
              <a:ea typeface="Arial" charset="0"/>
              <a:cs typeface="Arial" charset="0"/>
            </a:endParaRPr>
          </a:p>
        </p:txBody>
      </p:sp>
      <p:sp>
        <p:nvSpPr>
          <p:cNvPr id="8" name="Content Placeholder 2">
            <a:extLst>
              <a:ext uri="{FF2B5EF4-FFF2-40B4-BE49-F238E27FC236}">
                <a16:creationId xmlns:a16="http://schemas.microsoft.com/office/drawing/2014/main" xmlns="" id="{22213B11-411C-455E-B4C2-89762C483824}"/>
              </a:ext>
            </a:extLst>
          </p:cNvPr>
          <p:cNvSpPr txBox="1">
            <a:spLocks/>
          </p:cNvSpPr>
          <p:nvPr/>
        </p:nvSpPr>
        <p:spPr>
          <a:xfrm>
            <a:off x="990600" y="1710612"/>
            <a:ext cx="10515600" cy="4618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smtClean="0">
                <a:latin typeface="Arial" charset="0"/>
                <a:ea typeface="Arial" charset="0"/>
                <a:cs typeface="Arial" charset="0"/>
              </a:rPr>
              <a:t>parallel regression: calm, “</a:t>
            </a:r>
            <a:r>
              <a:rPr lang="en-CA" dirty="0" err="1" smtClean="0">
                <a:latin typeface="Arial" charset="0"/>
                <a:ea typeface="Arial" charset="0"/>
                <a:cs typeface="Arial" charset="0"/>
              </a:rPr>
              <a:t>partools</a:t>
            </a:r>
            <a:r>
              <a:rPr lang="en-CA" dirty="0" smtClean="0">
                <a:latin typeface="Arial" charset="0"/>
                <a:ea typeface="Arial" charset="0"/>
                <a:cs typeface="Arial" charset="0"/>
              </a:rPr>
              <a:t>” in R</a:t>
            </a:r>
          </a:p>
          <a:p>
            <a:endParaRPr lang="en-CA" dirty="0">
              <a:latin typeface="Arial" charset="0"/>
              <a:ea typeface="Arial" charset="0"/>
              <a:cs typeface="Arial" charset="0"/>
            </a:endParaRPr>
          </a:p>
          <a:p>
            <a:r>
              <a:rPr lang="en-CA" dirty="0" smtClean="0">
                <a:latin typeface="Arial" charset="0"/>
                <a:ea typeface="Arial" charset="0"/>
                <a:cs typeface="Arial" charset="0"/>
              </a:rPr>
              <a:t>Sequential regression: “</a:t>
            </a:r>
            <a:r>
              <a:rPr lang="en-CA" dirty="0" err="1" smtClean="0">
                <a:latin typeface="Arial" charset="0"/>
                <a:ea typeface="Arial" charset="0"/>
                <a:cs typeface="Arial" charset="0"/>
              </a:rPr>
              <a:t>randomForest</a:t>
            </a:r>
            <a:r>
              <a:rPr lang="en-CA" dirty="0" smtClean="0">
                <a:latin typeface="Arial" charset="0"/>
                <a:ea typeface="Arial" charset="0"/>
                <a:cs typeface="Arial" charset="0"/>
              </a:rPr>
              <a:t>” and “</a:t>
            </a:r>
            <a:r>
              <a:rPr lang="en-CA" dirty="0" err="1" smtClean="0">
                <a:latin typeface="Arial" charset="0"/>
                <a:ea typeface="Arial" charset="0"/>
                <a:cs typeface="Arial" charset="0"/>
              </a:rPr>
              <a:t>metanetwork</a:t>
            </a:r>
            <a:r>
              <a:rPr lang="en-CA" dirty="0" smtClean="0">
                <a:latin typeface="Arial" charset="0"/>
                <a:ea typeface="Arial" charset="0"/>
                <a:cs typeface="Arial" charset="0"/>
              </a:rPr>
              <a:t>” in R</a:t>
            </a:r>
          </a:p>
          <a:p>
            <a:endParaRPr lang="en-CA" dirty="0">
              <a:latin typeface="Arial" charset="0"/>
              <a:ea typeface="Arial" charset="0"/>
              <a:cs typeface="Arial" charset="0"/>
            </a:endParaRPr>
          </a:p>
          <a:p>
            <a:endParaRPr lang="en-CA" dirty="0" smtClean="0">
              <a:latin typeface="Arial" charset="0"/>
              <a:ea typeface="Arial" charset="0"/>
              <a:cs typeface="Arial" charset="0"/>
            </a:endParaRPr>
          </a:p>
          <a:p>
            <a:endParaRPr lang="en-CA" dirty="0">
              <a:latin typeface="Arial" charset="0"/>
              <a:ea typeface="Arial" charset="0"/>
              <a:cs typeface="Arial" charset="0"/>
            </a:endParaRPr>
          </a:p>
          <a:p>
            <a:endParaRPr lang="en-CA" dirty="0" smtClean="0">
              <a:latin typeface="Arial" charset="0"/>
              <a:ea typeface="Arial" charset="0"/>
              <a:cs typeface="Arial" charset="0"/>
            </a:endParaRPr>
          </a:p>
          <a:p>
            <a:endParaRPr lang="en-CA" dirty="0">
              <a:latin typeface="Arial" charset="0"/>
              <a:ea typeface="Arial" charset="0"/>
              <a:cs typeface="Arial" charset="0"/>
            </a:endParaRPr>
          </a:p>
          <a:p>
            <a:endParaRPr lang="en-CA" dirty="0" smtClean="0">
              <a:latin typeface="Arial" charset="0"/>
              <a:ea typeface="Arial" charset="0"/>
              <a:cs typeface="Arial" charset="0"/>
            </a:endParaRPr>
          </a:p>
          <a:p>
            <a:endParaRPr lang="en-CA" dirty="0">
              <a:latin typeface="Arial" charset="0"/>
              <a:ea typeface="Arial" charset="0"/>
              <a:cs typeface="Arial" charset="0"/>
            </a:endParaRPr>
          </a:p>
          <a:p>
            <a:endParaRPr lang="en-CA" dirty="0">
              <a:latin typeface="Arial" charset="0"/>
              <a:ea typeface="Arial" charset="0"/>
              <a:cs typeface="Arial" charset="0"/>
            </a:endParaRPr>
          </a:p>
        </p:txBody>
      </p:sp>
      <p:sp>
        <p:nvSpPr>
          <p:cNvPr id="2" name="Slide Number Placeholder 1"/>
          <p:cNvSpPr>
            <a:spLocks noGrp="1"/>
          </p:cNvSpPr>
          <p:nvPr>
            <p:ph type="sldNum" sz="quarter" idx="12"/>
          </p:nvPr>
        </p:nvSpPr>
        <p:spPr/>
        <p:txBody>
          <a:bodyPr/>
          <a:lstStyle/>
          <a:p>
            <a:fld id="{0566EF29-5206-4BDC-9785-664EE4B849B5}" type="slidenum">
              <a:rPr lang="en-CA" smtClean="0"/>
              <a:t>21</a:t>
            </a:fld>
            <a:endParaRPr lang="en-CA"/>
          </a:p>
        </p:txBody>
      </p:sp>
    </p:spTree>
    <p:extLst>
      <p:ext uri="{BB962C8B-B14F-4D97-AF65-F5344CB8AC3E}">
        <p14:creationId xmlns:p14="http://schemas.microsoft.com/office/powerpoint/2010/main" val="315141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82DBE8-A3EA-4425-B706-B2270BD71648}"/>
              </a:ext>
            </a:extLst>
          </p:cNvPr>
          <p:cNvSpPr>
            <a:spLocks noGrp="1"/>
          </p:cNvSpPr>
          <p:nvPr>
            <p:ph type="title"/>
          </p:nvPr>
        </p:nvSpPr>
        <p:spPr>
          <a:xfrm>
            <a:off x="200526" y="124494"/>
            <a:ext cx="10515600" cy="1174918"/>
          </a:xfrm>
        </p:spPr>
        <p:txBody>
          <a:bodyPr/>
          <a:lstStyle/>
          <a:p>
            <a:r>
              <a:rPr lang="en-CA" b="1" dirty="0">
                <a:latin typeface="Arial" charset="0"/>
                <a:ea typeface="Arial" charset="0"/>
                <a:cs typeface="Arial" charset="0"/>
              </a:rPr>
              <a:t>Outline</a:t>
            </a:r>
          </a:p>
        </p:txBody>
      </p:sp>
      <p:sp>
        <p:nvSpPr>
          <p:cNvPr id="3" name="Content Placeholder 2">
            <a:extLst>
              <a:ext uri="{FF2B5EF4-FFF2-40B4-BE49-F238E27FC236}">
                <a16:creationId xmlns:a16="http://schemas.microsoft.com/office/drawing/2014/main" xmlns="" id="{75397F27-1D38-4C68-904C-540EF8166ADB}"/>
              </a:ext>
            </a:extLst>
          </p:cNvPr>
          <p:cNvSpPr>
            <a:spLocks noGrp="1"/>
          </p:cNvSpPr>
          <p:nvPr>
            <p:ph idx="1"/>
          </p:nvPr>
        </p:nvSpPr>
        <p:spPr>
          <a:xfrm>
            <a:off x="838200" y="1564105"/>
            <a:ext cx="10515600" cy="5065295"/>
          </a:xfrm>
        </p:spPr>
        <p:txBody>
          <a:bodyPr>
            <a:normAutofit/>
          </a:bodyPr>
          <a:lstStyle/>
          <a:p>
            <a:r>
              <a:rPr lang="en-CA" dirty="0" smtClean="0">
                <a:latin typeface="Arial" charset="0"/>
                <a:ea typeface="Arial" charset="0"/>
                <a:cs typeface="Arial" charset="0"/>
              </a:rPr>
              <a:t>Motivations</a:t>
            </a:r>
          </a:p>
          <a:p>
            <a:endParaRPr lang="en-CA" dirty="0">
              <a:latin typeface="Arial" charset="0"/>
              <a:ea typeface="Arial" charset="0"/>
              <a:cs typeface="Arial" charset="0"/>
            </a:endParaRPr>
          </a:p>
          <a:p>
            <a:r>
              <a:rPr lang="en-CA" dirty="0" smtClean="0">
                <a:latin typeface="Arial" charset="0"/>
                <a:ea typeface="Arial" charset="0"/>
                <a:cs typeface="Arial" charset="0"/>
              </a:rPr>
              <a:t>Materials</a:t>
            </a:r>
            <a:endParaRPr lang="en-CA" dirty="0">
              <a:latin typeface="Arial" charset="0"/>
              <a:ea typeface="Arial" charset="0"/>
              <a:cs typeface="Arial" charset="0"/>
            </a:endParaRPr>
          </a:p>
          <a:p>
            <a:endParaRPr lang="en-CA" dirty="0">
              <a:latin typeface="Arial" charset="0"/>
              <a:ea typeface="Arial" charset="0"/>
              <a:cs typeface="Arial" charset="0"/>
            </a:endParaRPr>
          </a:p>
          <a:p>
            <a:r>
              <a:rPr lang="en-CA" dirty="0">
                <a:latin typeface="Arial" charset="0"/>
                <a:ea typeface="Arial" charset="0"/>
                <a:cs typeface="Arial" charset="0"/>
              </a:rPr>
              <a:t>Methods</a:t>
            </a:r>
          </a:p>
          <a:p>
            <a:endParaRPr lang="en-CA" dirty="0">
              <a:latin typeface="Arial" charset="0"/>
              <a:ea typeface="Arial" charset="0"/>
              <a:cs typeface="Arial" charset="0"/>
            </a:endParaRPr>
          </a:p>
          <a:p>
            <a:r>
              <a:rPr lang="en-CA" dirty="0" smtClean="0">
                <a:latin typeface="Arial" charset="0"/>
                <a:ea typeface="Arial" charset="0"/>
                <a:cs typeface="Arial" charset="0"/>
              </a:rPr>
              <a:t>Packages</a:t>
            </a:r>
            <a:endParaRPr lang="en-CA" dirty="0">
              <a:latin typeface="Arial" charset="0"/>
              <a:ea typeface="Arial" charset="0"/>
              <a:cs typeface="Arial" charset="0"/>
            </a:endParaRPr>
          </a:p>
        </p:txBody>
      </p:sp>
      <p:sp>
        <p:nvSpPr>
          <p:cNvPr id="4" name="Slide Number Placeholder 3"/>
          <p:cNvSpPr>
            <a:spLocks noGrp="1"/>
          </p:cNvSpPr>
          <p:nvPr>
            <p:ph type="sldNum" sz="quarter" idx="12"/>
          </p:nvPr>
        </p:nvSpPr>
        <p:spPr/>
        <p:txBody>
          <a:bodyPr/>
          <a:lstStyle/>
          <a:p>
            <a:fld id="{0566EF29-5206-4BDC-9785-664EE4B849B5}" type="slidenum">
              <a:rPr lang="en-CA" smtClean="0"/>
              <a:t>3</a:t>
            </a:fld>
            <a:endParaRPr lang="en-CA"/>
          </a:p>
        </p:txBody>
      </p:sp>
    </p:spTree>
    <p:extLst>
      <p:ext uri="{BB962C8B-B14F-4D97-AF65-F5344CB8AC3E}">
        <p14:creationId xmlns:p14="http://schemas.microsoft.com/office/powerpoint/2010/main" val="18445236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2213B11-411C-455E-B4C2-89762C483824}"/>
              </a:ext>
            </a:extLst>
          </p:cNvPr>
          <p:cNvSpPr>
            <a:spLocks noGrp="1"/>
          </p:cNvSpPr>
          <p:nvPr>
            <p:ph idx="1"/>
          </p:nvPr>
        </p:nvSpPr>
        <p:spPr>
          <a:xfrm>
            <a:off x="838200" y="1558212"/>
            <a:ext cx="10515600" cy="4618751"/>
          </a:xfrm>
        </p:spPr>
        <p:txBody>
          <a:bodyPr>
            <a:normAutofit/>
          </a:bodyPr>
          <a:lstStyle/>
          <a:p>
            <a:r>
              <a:rPr lang="en-CA" dirty="0" smtClean="0">
                <a:latin typeface="Arial" charset="0"/>
                <a:ea typeface="Arial" charset="0"/>
                <a:cs typeface="Arial" charset="0"/>
              </a:rPr>
              <a:t>Investigate the complex molecular system and systematic learning for precision medicine </a:t>
            </a:r>
            <a:endParaRPr lang="en-CA" dirty="0">
              <a:latin typeface="Arial" charset="0"/>
              <a:ea typeface="Arial" charset="0"/>
              <a:cs typeface="Arial" charset="0"/>
            </a:endParaRPr>
          </a:p>
          <a:p>
            <a:endParaRPr lang="en-CA" dirty="0">
              <a:latin typeface="Arial" charset="0"/>
              <a:ea typeface="Arial" charset="0"/>
              <a:cs typeface="Arial" charset="0"/>
            </a:endParaRPr>
          </a:p>
          <a:p>
            <a:r>
              <a:rPr lang="en-CA" dirty="0" smtClean="0">
                <a:latin typeface="Arial" charset="0"/>
                <a:ea typeface="Arial" charset="0"/>
                <a:cs typeface="Arial" charset="0"/>
              </a:rPr>
              <a:t>Integrated different types of information for inferences and decision making</a:t>
            </a:r>
            <a:endParaRPr lang="en-CA" dirty="0">
              <a:latin typeface="Arial" charset="0"/>
              <a:ea typeface="Arial" charset="0"/>
              <a:cs typeface="Arial" charset="0"/>
            </a:endParaRPr>
          </a:p>
          <a:p>
            <a:endParaRPr lang="en-CA" dirty="0">
              <a:latin typeface="Arial" charset="0"/>
              <a:ea typeface="Arial" charset="0"/>
              <a:cs typeface="Arial" charset="0"/>
            </a:endParaRPr>
          </a:p>
        </p:txBody>
      </p:sp>
      <p:sp>
        <p:nvSpPr>
          <p:cNvPr id="4" name="Title 1">
            <a:extLst>
              <a:ext uri="{FF2B5EF4-FFF2-40B4-BE49-F238E27FC236}">
                <a16:creationId xmlns:a16="http://schemas.microsoft.com/office/drawing/2014/main" xmlns="" id="{E782DBE8-A3EA-4425-B706-B2270BD71648}"/>
              </a:ext>
            </a:extLst>
          </p:cNvPr>
          <p:cNvSpPr txBox="1">
            <a:spLocks/>
          </p:cNvSpPr>
          <p:nvPr/>
        </p:nvSpPr>
        <p:spPr>
          <a:xfrm>
            <a:off x="200526" y="1244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charset="0"/>
                <a:ea typeface="Arial" charset="0"/>
                <a:cs typeface="Arial" charset="0"/>
              </a:rPr>
              <a:t>Motivation</a:t>
            </a:r>
            <a:endParaRPr lang="en-CA" b="1" dirty="0">
              <a:latin typeface="Arial" charset="0"/>
              <a:ea typeface="Arial" charset="0"/>
              <a:cs typeface="Arial" charset="0"/>
            </a:endParaRPr>
          </a:p>
        </p:txBody>
      </p:sp>
      <p:sp>
        <p:nvSpPr>
          <p:cNvPr id="6" name="Slide Number Placeholder 5"/>
          <p:cNvSpPr>
            <a:spLocks noGrp="1"/>
          </p:cNvSpPr>
          <p:nvPr>
            <p:ph type="sldNum" sz="quarter" idx="12"/>
          </p:nvPr>
        </p:nvSpPr>
        <p:spPr/>
        <p:txBody>
          <a:bodyPr/>
          <a:lstStyle/>
          <a:p>
            <a:fld id="{0566EF29-5206-4BDC-9785-664EE4B849B5}" type="slidenum">
              <a:rPr lang="en-CA" smtClean="0"/>
              <a:t>4</a:t>
            </a:fld>
            <a:endParaRPr lang="en-CA"/>
          </a:p>
        </p:txBody>
      </p:sp>
    </p:spTree>
    <p:extLst>
      <p:ext uri="{BB962C8B-B14F-4D97-AF65-F5344CB8AC3E}">
        <p14:creationId xmlns:p14="http://schemas.microsoft.com/office/powerpoint/2010/main" val="2912685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782DBE8-A3EA-4425-B706-B2270BD71648}"/>
              </a:ext>
            </a:extLst>
          </p:cNvPr>
          <p:cNvSpPr txBox="1">
            <a:spLocks/>
          </p:cNvSpPr>
          <p:nvPr/>
        </p:nvSpPr>
        <p:spPr>
          <a:xfrm>
            <a:off x="200526" y="1244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charset="0"/>
                <a:ea typeface="Arial" charset="0"/>
                <a:cs typeface="Arial" charset="0"/>
              </a:rPr>
              <a:t>Materials</a:t>
            </a:r>
            <a:endParaRPr lang="en-CA" b="1" dirty="0">
              <a:latin typeface="Arial" charset="0"/>
              <a:ea typeface="Arial" charset="0"/>
              <a:cs typeface="Arial" charset="0"/>
            </a:endParaRPr>
          </a:p>
        </p:txBody>
      </p:sp>
      <p:sp>
        <p:nvSpPr>
          <p:cNvPr id="6" name="Content Placeholder 2">
            <a:extLst>
              <a:ext uri="{FF2B5EF4-FFF2-40B4-BE49-F238E27FC236}">
                <a16:creationId xmlns:a16="http://schemas.microsoft.com/office/drawing/2014/main" xmlns="" id="{22213B11-411C-455E-B4C2-89762C483824}"/>
              </a:ext>
            </a:extLst>
          </p:cNvPr>
          <p:cNvSpPr txBox="1">
            <a:spLocks/>
          </p:cNvSpPr>
          <p:nvPr/>
        </p:nvSpPr>
        <p:spPr>
          <a:xfrm>
            <a:off x="838200" y="1558212"/>
            <a:ext cx="10515600" cy="4618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latin typeface="Arial" charset="0"/>
                <a:ea typeface="Arial" charset="0"/>
                <a:cs typeface="Arial" charset="0"/>
              </a:rPr>
              <a:t>Statistical learning methods of exploratory and supervised learning from 42 publications. </a:t>
            </a:r>
            <a:endParaRPr lang="en-CA" dirty="0" smtClean="0">
              <a:latin typeface="Arial" charset="0"/>
              <a:ea typeface="Arial" charset="0"/>
              <a:cs typeface="Arial" charset="0"/>
            </a:endParaRPr>
          </a:p>
          <a:p>
            <a:endParaRPr lang="en-CA" dirty="0">
              <a:latin typeface="Arial" charset="0"/>
              <a:ea typeface="Arial" charset="0"/>
              <a:cs typeface="Arial" charset="0"/>
            </a:endParaRPr>
          </a:p>
          <a:p>
            <a:r>
              <a:rPr lang="en-CA" dirty="0" smtClean="0">
                <a:latin typeface="Arial" charset="0"/>
                <a:ea typeface="Arial" charset="0"/>
                <a:cs typeface="Arial" charset="0"/>
              </a:rPr>
              <a:t>Available omics software and packages from 23 publications</a:t>
            </a:r>
            <a:endParaRPr lang="en-CA" dirty="0">
              <a:latin typeface="Arial" charset="0"/>
              <a:ea typeface="Arial" charset="0"/>
              <a:cs typeface="Arial" charset="0"/>
            </a:endParaRPr>
          </a:p>
          <a:p>
            <a:endParaRPr lang="en-CA" dirty="0">
              <a:latin typeface="Arial" charset="0"/>
              <a:ea typeface="Arial" charset="0"/>
              <a:cs typeface="Arial" charset="0"/>
            </a:endParaRPr>
          </a:p>
          <a:p>
            <a:r>
              <a:rPr lang="en-CA" dirty="0">
                <a:latin typeface="Arial" charset="0"/>
                <a:ea typeface="Arial" charset="0"/>
                <a:cs typeface="Arial" charset="0"/>
              </a:rPr>
              <a:t>Extended principal component analysis, cluster analysis, network analysis, regression, penalization for sparsity, Bayesian, etc.</a:t>
            </a:r>
          </a:p>
          <a:p>
            <a:endParaRPr lang="en-CA" dirty="0">
              <a:latin typeface="Arial" charset="0"/>
              <a:ea typeface="Arial" charset="0"/>
              <a:cs typeface="Arial" charset="0"/>
            </a:endParaRPr>
          </a:p>
          <a:p>
            <a:endParaRPr lang="en-CA" dirty="0">
              <a:latin typeface="Arial" charset="0"/>
              <a:ea typeface="Arial" charset="0"/>
              <a:cs typeface="Arial" charset="0"/>
            </a:endParaRPr>
          </a:p>
          <a:p>
            <a:endParaRPr lang="en-CA" dirty="0">
              <a:latin typeface="Arial" charset="0"/>
              <a:ea typeface="Arial" charset="0"/>
              <a:cs typeface="Arial" charset="0"/>
            </a:endParaRPr>
          </a:p>
        </p:txBody>
      </p:sp>
      <p:sp>
        <p:nvSpPr>
          <p:cNvPr id="8" name="Slide Number Placeholder 7"/>
          <p:cNvSpPr>
            <a:spLocks noGrp="1"/>
          </p:cNvSpPr>
          <p:nvPr>
            <p:ph type="sldNum" sz="quarter" idx="12"/>
          </p:nvPr>
        </p:nvSpPr>
        <p:spPr/>
        <p:txBody>
          <a:bodyPr/>
          <a:lstStyle/>
          <a:p>
            <a:fld id="{0566EF29-5206-4BDC-9785-664EE4B849B5}" type="slidenum">
              <a:rPr lang="en-CA" smtClean="0"/>
              <a:t>5</a:t>
            </a:fld>
            <a:endParaRPr lang="en-CA"/>
          </a:p>
        </p:txBody>
      </p:sp>
    </p:spTree>
    <p:extLst>
      <p:ext uri="{BB962C8B-B14F-4D97-AF65-F5344CB8AC3E}">
        <p14:creationId xmlns:p14="http://schemas.microsoft.com/office/powerpoint/2010/main" val="1708600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782DBE8-A3EA-4425-B706-B2270BD71648}"/>
              </a:ext>
            </a:extLst>
          </p:cNvPr>
          <p:cNvSpPr txBox="1">
            <a:spLocks/>
          </p:cNvSpPr>
          <p:nvPr/>
        </p:nvSpPr>
        <p:spPr>
          <a:xfrm>
            <a:off x="200526" y="1244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charset="0"/>
                <a:ea typeface="Arial" charset="0"/>
                <a:cs typeface="Arial" charset="0"/>
              </a:rPr>
              <a:t>Methods</a:t>
            </a:r>
            <a:endParaRPr lang="en-CA" b="1" dirty="0">
              <a:latin typeface="Arial" charset="0"/>
              <a:ea typeface="Arial" charset="0"/>
              <a:cs typeface="Arial" charset="0"/>
            </a:endParaRPr>
          </a:p>
        </p:txBody>
      </p:sp>
      <p:sp>
        <p:nvSpPr>
          <p:cNvPr id="8" name="Content Placeholder 2">
            <a:extLst>
              <a:ext uri="{FF2B5EF4-FFF2-40B4-BE49-F238E27FC236}">
                <a16:creationId xmlns:a16="http://schemas.microsoft.com/office/drawing/2014/main" xmlns="" id="{22213B11-411C-455E-B4C2-89762C483824}"/>
              </a:ext>
            </a:extLst>
          </p:cNvPr>
          <p:cNvSpPr txBox="1">
            <a:spLocks/>
          </p:cNvSpPr>
          <p:nvPr/>
        </p:nvSpPr>
        <p:spPr>
          <a:xfrm>
            <a:off x="990600" y="1710612"/>
            <a:ext cx="10515600" cy="4618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smtClean="0">
                <a:latin typeface="Arial" charset="0"/>
                <a:ea typeface="Arial" charset="0"/>
                <a:cs typeface="Arial" charset="0"/>
              </a:rPr>
              <a:t>Exploratory methods</a:t>
            </a:r>
          </a:p>
          <a:p>
            <a:endParaRPr lang="en-CA" dirty="0">
              <a:latin typeface="Arial" charset="0"/>
              <a:ea typeface="Arial" charset="0"/>
              <a:cs typeface="Arial" charset="0"/>
            </a:endParaRPr>
          </a:p>
          <a:p>
            <a:r>
              <a:rPr lang="en-CA" dirty="0" smtClean="0">
                <a:latin typeface="Arial" charset="0"/>
                <a:ea typeface="Arial" charset="0"/>
                <a:cs typeface="Arial" charset="0"/>
              </a:rPr>
              <a:t>Clustering methods</a:t>
            </a:r>
          </a:p>
          <a:p>
            <a:endParaRPr lang="en-CA" dirty="0">
              <a:latin typeface="Arial" charset="0"/>
              <a:ea typeface="Arial" charset="0"/>
              <a:cs typeface="Arial" charset="0"/>
            </a:endParaRPr>
          </a:p>
          <a:p>
            <a:r>
              <a:rPr lang="en-CA" dirty="0" smtClean="0">
                <a:latin typeface="Arial" charset="0"/>
                <a:ea typeface="Arial" charset="0"/>
                <a:cs typeface="Arial" charset="0"/>
              </a:rPr>
              <a:t>Network learning methods</a:t>
            </a:r>
          </a:p>
          <a:p>
            <a:endParaRPr lang="en-CA" dirty="0">
              <a:latin typeface="Arial" charset="0"/>
              <a:ea typeface="Arial" charset="0"/>
              <a:cs typeface="Arial" charset="0"/>
            </a:endParaRPr>
          </a:p>
          <a:p>
            <a:r>
              <a:rPr lang="en-CA" dirty="0" smtClean="0">
                <a:latin typeface="Arial" charset="0"/>
                <a:ea typeface="Arial" charset="0"/>
                <a:cs typeface="Arial" charset="0"/>
              </a:rPr>
              <a:t>Regression methods</a:t>
            </a:r>
          </a:p>
          <a:p>
            <a:endParaRPr lang="en-CA" dirty="0">
              <a:latin typeface="Arial" charset="0"/>
              <a:ea typeface="Arial" charset="0"/>
              <a:cs typeface="Arial" charset="0"/>
            </a:endParaRPr>
          </a:p>
          <a:p>
            <a:endParaRPr lang="en-CA" dirty="0">
              <a:latin typeface="Arial" charset="0"/>
              <a:ea typeface="Arial" charset="0"/>
              <a:cs typeface="Arial" charset="0"/>
            </a:endParaRPr>
          </a:p>
          <a:p>
            <a:endParaRPr lang="en-CA" dirty="0">
              <a:latin typeface="Arial" charset="0"/>
              <a:ea typeface="Arial" charset="0"/>
              <a:cs typeface="Arial" charset="0"/>
            </a:endParaRPr>
          </a:p>
        </p:txBody>
      </p:sp>
      <p:sp>
        <p:nvSpPr>
          <p:cNvPr id="9" name="Slide Number Placeholder 8"/>
          <p:cNvSpPr>
            <a:spLocks noGrp="1"/>
          </p:cNvSpPr>
          <p:nvPr>
            <p:ph type="sldNum" sz="quarter" idx="12"/>
          </p:nvPr>
        </p:nvSpPr>
        <p:spPr/>
        <p:txBody>
          <a:bodyPr/>
          <a:lstStyle/>
          <a:p>
            <a:fld id="{0566EF29-5206-4BDC-9785-664EE4B849B5}" type="slidenum">
              <a:rPr lang="en-CA" smtClean="0"/>
              <a:t>6</a:t>
            </a:fld>
            <a:endParaRPr lang="en-CA"/>
          </a:p>
        </p:txBody>
      </p:sp>
    </p:spTree>
    <p:extLst>
      <p:ext uri="{BB962C8B-B14F-4D97-AF65-F5344CB8AC3E}">
        <p14:creationId xmlns:p14="http://schemas.microsoft.com/office/powerpoint/2010/main" val="3282281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782DBE8-A3EA-4425-B706-B2270BD71648}"/>
              </a:ext>
            </a:extLst>
          </p:cNvPr>
          <p:cNvSpPr txBox="1">
            <a:spLocks/>
          </p:cNvSpPr>
          <p:nvPr/>
        </p:nvSpPr>
        <p:spPr>
          <a:xfrm>
            <a:off x="200526" y="1244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charset="0"/>
                <a:ea typeface="Arial" charset="0"/>
                <a:cs typeface="Arial" charset="0"/>
              </a:rPr>
              <a:t>Exploratory methods</a:t>
            </a:r>
            <a:endParaRPr lang="en-CA" b="1" dirty="0">
              <a:latin typeface="Arial" charset="0"/>
              <a:ea typeface="Arial" charset="0"/>
              <a:cs typeface="Arial" charset="0"/>
            </a:endParaRPr>
          </a:p>
        </p:txBody>
      </p:sp>
      <p:sp>
        <p:nvSpPr>
          <p:cNvPr id="8" name="Content Placeholder 2">
            <a:extLst>
              <a:ext uri="{FF2B5EF4-FFF2-40B4-BE49-F238E27FC236}">
                <a16:creationId xmlns:a16="http://schemas.microsoft.com/office/drawing/2014/main" xmlns="" id="{22213B11-411C-455E-B4C2-89762C483824}"/>
              </a:ext>
            </a:extLst>
          </p:cNvPr>
          <p:cNvSpPr txBox="1">
            <a:spLocks/>
          </p:cNvSpPr>
          <p:nvPr/>
        </p:nvSpPr>
        <p:spPr>
          <a:xfrm>
            <a:off x="990600" y="1710612"/>
            <a:ext cx="10515600" cy="46187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smtClean="0">
                <a:latin typeface="Arial" charset="0"/>
                <a:ea typeface="Arial" charset="0"/>
                <a:cs typeface="Arial" charset="0"/>
              </a:rPr>
              <a:t>consensus PCA (</a:t>
            </a:r>
            <a:r>
              <a:rPr lang="en-CA" dirty="0" err="1" smtClean="0">
                <a:latin typeface="Arial" charset="0"/>
                <a:ea typeface="Arial" charset="0"/>
                <a:cs typeface="Arial" charset="0"/>
              </a:rPr>
              <a:t>cPCA</a:t>
            </a:r>
            <a:r>
              <a:rPr lang="en-CA" dirty="0" smtClean="0">
                <a:latin typeface="Arial" charset="0"/>
                <a:ea typeface="Arial" charset="0"/>
                <a:cs typeface="Arial" charset="0"/>
              </a:rPr>
              <a:t>)</a:t>
            </a:r>
          </a:p>
          <a:p>
            <a:endParaRPr lang="en-CA" dirty="0">
              <a:latin typeface="Arial" charset="0"/>
              <a:ea typeface="Arial" charset="0"/>
              <a:cs typeface="Arial" charset="0"/>
            </a:endParaRPr>
          </a:p>
          <a:p>
            <a:r>
              <a:rPr lang="en-CA" dirty="0" smtClean="0">
                <a:latin typeface="Arial" charset="0"/>
                <a:ea typeface="Arial" charset="0"/>
                <a:cs typeface="Arial" charset="0"/>
              </a:rPr>
              <a:t>multiple-block PCA (MBPCA)</a:t>
            </a:r>
          </a:p>
          <a:p>
            <a:endParaRPr lang="en-CA" dirty="0">
              <a:latin typeface="Arial" charset="0"/>
              <a:ea typeface="Arial" charset="0"/>
              <a:cs typeface="Arial" charset="0"/>
            </a:endParaRPr>
          </a:p>
          <a:p>
            <a:r>
              <a:rPr lang="en-CA" dirty="0" smtClean="0">
                <a:latin typeface="Arial" charset="0"/>
                <a:ea typeface="Arial" charset="0"/>
                <a:cs typeface="Arial" charset="0"/>
              </a:rPr>
              <a:t>multiple factor analysis (MFA)</a:t>
            </a:r>
          </a:p>
          <a:p>
            <a:endParaRPr lang="en-CA" dirty="0">
              <a:latin typeface="Arial" charset="0"/>
              <a:ea typeface="Arial" charset="0"/>
              <a:cs typeface="Arial" charset="0"/>
            </a:endParaRPr>
          </a:p>
          <a:p>
            <a:r>
              <a:rPr lang="en-CA" dirty="0" smtClean="0">
                <a:latin typeface="Arial" charset="0"/>
                <a:ea typeface="Arial" charset="0"/>
                <a:cs typeface="Arial" charset="0"/>
              </a:rPr>
              <a:t>nonnegative matrix factorization (NMF) </a:t>
            </a:r>
          </a:p>
          <a:p>
            <a:endParaRPr lang="en-CA" dirty="0">
              <a:latin typeface="Arial" charset="0"/>
              <a:ea typeface="Arial" charset="0"/>
              <a:cs typeface="Arial" charset="0"/>
            </a:endParaRPr>
          </a:p>
          <a:p>
            <a:endParaRPr lang="en-CA" dirty="0">
              <a:latin typeface="Arial" charset="0"/>
              <a:ea typeface="Arial" charset="0"/>
              <a:cs typeface="Arial" charset="0"/>
            </a:endParaRPr>
          </a:p>
          <a:p>
            <a:endParaRPr lang="en-CA" dirty="0">
              <a:latin typeface="Arial" charset="0"/>
              <a:ea typeface="Arial" charset="0"/>
              <a:cs typeface="Arial" charset="0"/>
            </a:endParaRPr>
          </a:p>
        </p:txBody>
      </p:sp>
      <p:sp>
        <p:nvSpPr>
          <p:cNvPr id="3" name="Slide Number Placeholder 2"/>
          <p:cNvSpPr>
            <a:spLocks noGrp="1"/>
          </p:cNvSpPr>
          <p:nvPr>
            <p:ph type="sldNum" sz="quarter" idx="12"/>
          </p:nvPr>
        </p:nvSpPr>
        <p:spPr/>
        <p:txBody>
          <a:bodyPr/>
          <a:lstStyle/>
          <a:p>
            <a:fld id="{0566EF29-5206-4BDC-9785-664EE4B849B5}" type="slidenum">
              <a:rPr lang="en-CA" smtClean="0"/>
              <a:t>7</a:t>
            </a:fld>
            <a:endParaRPr lang="en-CA"/>
          </a:p>
        </p:txBody>
      </p:sp>
    </p:spTree>
    <p:extLst>
      <p:ext uri="{BB962C8B-B14F-4D97-AF65-F5344CB8AC3E}">
        <p14:creationId xmlns:p14="http://schemas.microsoft.com/office/powerpoint/2010/main" val="2105270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782DBE8-A3EA-4425-B706-B2270BD71648}"/>
              </a:ext>
            </a:extLst>
          </p:cNvPr>
          <p:cNvSpPr txBox="1">
            <a:spLocks/>
          </p:cNvSpPr>
          <p:nvPr/>
        </p:nvSpPr>
        <p:spPr>
          <a:xfrm>
            <a:off x="200526" y="1244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charset="0"/>
                <a:ea typeface="Arial" charset="0"/>
                <a:cs typeface="Arial" charset="0"/>
              </a:rPr>
              <a:t>NIPLAS</a:t>
            </a:r>
            <a:endParaRPr lang="en-CA" b="1" dirty="0">
              <a:latin typeface="Arial" charset="0"/>
              <a:ea typeface="Arial" charset="0"/>
              <a:cs typeface="Arial"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7167" y="938907"/>
            <a:ext cx="8019827" cy="5630779"/>
          </a:xfrm>
          <a:prstGeom prst="rect">
            <a:avLst/>
          </a:prstGeom>
        </p:spPr>
      </p:pic>
      <p:sp>
        <p:nvSpPr>
          <p:cNvPr id="2" name="Slide Number Placeholder 1"/>
          <p:cNvSpPr>
            <a:spLocks noGrp="1"/>
          </p:cNvSpPr>
          <p:nvPr>
            <p:ph type="sldNum" sz="quarter" idx="12"/>
          </p:nvPr>
        </p:nvSpPr>
        <p:spPr/>
        <p:txBody>
          <a:bodyPr/>
          <a:lstStyle/>
          <a:p>
            <a:fld id="{0566EF29-5206-4BDC-9785-664EE4B849B5}" type="slidenum">
              <a:rPr lang="en-CA" smtClean="0"/>
              <a:t>8</a:t>
            </a:fld>
            <a:endParaRPr lang="en-CA"/>
          </a:p>
        </p:txBody>
      </p:sp>
      <p:sp>
        <p:nvSpPr>
          <p:cNvPr id="6" name="TextBox 5"/>
          <p:cNvSpPr txBox="1"/>
          <p:nvPr/>
        </p:nvSpPr>
        <p:spPr>
          <a:xfrm>
            <a:off x="9601200" y="5987018"/>
            <a:ext cx="2574758" cy="369332"/>
          </a:xfrm>
          <a:prstGeom prst="rect">
            <a:avLst/>
          </a:prstGeom>
          <a:noFill/>
        </p:spPr>
        <p:txBody>
          <a:bodyPr wrap="square" rtlCol="0">
            <a:spAutoFit/>
          </a:bodyPr>
          <a:lstStyle/>
          <a:p>
            <a:r>
              <a:rPr lang="en-US" dirty="0" smtClean="0"/>
              <a:t>Zeng, I.S.L., et al. (2018)</a:t>
            </a:r>
            <a:endParaRPr lang="en-US" dirty="0"/>
          </a:p>
        </p:txBody>
      </p:sp>
    </p:spTree>
    <p:extLst>
      <p:ext uri="{BB962C8B-B14F-4D97-AF65-F5344CB8AC3E}">
        <p14:creationId xmlns:p14="http://schemas.microsoft.com/office/powerpoint/2010/main" val="12529411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E782DBE8-A3EA-4425-B706-B2270BD71648}"/>
              </a:ext>
            </a:extLst>
          </p:cNvPr>
          <p:cNvSpPr txBox="1">
            <a:spLocks/>
          </p:cNvSpPr>
          <p:nvPr/>
        </p:nvSpPr>
        <p:spPr>
          <a:xfrm>
            <a:off x="200526" y="12449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smtClean="0">
                <a:latin typeface="Arial" charset="0"/>
                <a:ea typeface="Arial" charset="0"/>
                <a:cs typeface="Arial" charset="0"/>
              </a:rPr>
              <a:t>MFA</a:t>
            </a:r>
            <a:endParaRPr lang="en-CA" b="1" dirty="0">
              <a:latin typeface="Arial" charset="0"/>
              <a:ea typeface="Arial" charset="0"/>
              <a:cs typeface="Arial"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26" y="2446867"/>
            <a:ext cx="6286500" cy="31496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45969" y="1595967"/>
            <a:ext cx="5065294" cy="4000500"/>
          </a:xfrm>
          <a:prstGeom prst="rect">
            <a:avLst/>
          </a:prstGeom>
        </p:spPr>
      </p:pic>
      <p:sp>
        <p:nvSpPr>
          <p:cNvPr id="8" name="TextBox 7"/>
          <p:cNvSpPr txBox="1"/>
          <p:nvPr/>
        </p:nvSpPr>
        <p:spPr>
          <a:xfrm>
            <a:off x="1383632" y="1949116"/>
            <a:ext cx="1960144" cy="369332"/>
          </a:xfrm>
          <a:prstGeom prst="rect">
            <a:avLst/>
          </a:prstGeom>
          <a:noFill/>
        </p:spPr>
        <p:txBody>
          <a:bodyPr wrap="square" rtlCol="0">
            <a:spAutoFit/>
          </a:bodyPr>
          <a:lstStyle/>
          <a:p>
            <a:pPr algn="ctr"/>
            <a:r>
              <a:rPr lang="en-US" dirty="0" smtClean="0">
                <a:solidFill>
                  <a:srgbClr val="FF0000"/>
                </a:solidFill>
              </a:rPr>
              <a:t>Group 1 (A &amp; B)</a:t>
            </a:r>
            <a:endParaRPr lang="en-US" dirty="0">
              <a:solidFill>
                <a:srgbClr val="FF0000"/>
              </a:solidFill>
            </a:endParaRPr>
          </a:p>
        </p:txBody>
      </p:sp>
      <p:sp>
        <p:nvSpPr>
          <p:cNvPr id="9" name="TextBox 8"/>
          <p:cNvSpPr txBox="1"/>
          <p:nvPr/>
        </p:nvSpPr>
        <p:spPr>
          <a:xfrm>
            <a:off x="3858126" y="1949116"/>
            <a:ext cx="1960144" cy="369332"/>
          </a:xfrm>
          <a:prstGeom prst="rect">
            <a:avLst/>
          </a:prstGeom>
          <a:noFill/>
        </p:spPr>
        <p:txBody>
          <a:bodyPr wrap="square" rtlCol="0">
            <a:spAutoFit/>
          </a:bodyPr>
          <a:lstStyle/>
          <a:p>
            <a:pPr algn="ctr"/>
            <a:r>
              <a:rPr lang="en-US" dirty="0" smtClean="0">
                <a:solidFill>
                  <a:srgbClr val="FF0000"/>
                </a:solidFill>
              </a:rPr>
              <a:t>Group 2 (C1 &amp; C2)</a:t>
            </a:r>
            <a:endParaRPr lang="en-US" dirty="0">
              <a:solidFill>
                <a:srgbClr val="FF0000"/>
              </a:solidFill>
            </a:endParaRPr>
          </a:p>
        </p:txBody>
      </p:sp>
      <p:sp>
        <p:nvSpPr>
          <p:cNvPr id="10" name="Slide Number Placeholder 9"/>
          <p:cNvSpPr>
            <a:spLocks noGrp="1"/>
          </p:cNvSpPr>
          <p:nvPr>
            <p:ph type="sldNum" sz="quarter" idx="12"/>
          </p:nvPr>
        </p:nvSpPr>
        <p:spPr/>
        <p:txBody>
          <a:bodyPr/>
          <a:lstStyle/>
          <a:p>
            <a:fld id="{0566EF29-5206-4BDC-9785-664EE4B849B5}" type="slidenum">
              <a:rPr lang="en-CA" smtClean="0"/>
              <a:t>9</a:t>
            </a:fld>
            <a:endParaRPr lang="en-CA"/>
          </a:p>
        </p:txBody>
      </p:sp>
    </p:spTree>
    <p:extLst>
      <p:ext uri="{BB962C8B-B14F-4D97-AF65-F5344CB8AC3E}">
        <p14:creationId xmlns:p14="http://schemas.microsoft.com/office/powerpoint/2010/main" val="21431959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6476</TotalTime>
  <Words>1737</Words>
  <Application>Microsoft Macintosh PowerPoint</Application>
  <PresentationFormat>Widescreen</PresentationFormat>
  <Paragraphs>245</Paragraphs>
  <Slides>21</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Calibri</vt:lpstr>
      <vt:lpstr>Calibri Light</vt:lpstr>
      <vt:lpstr>Arial</vt:lpstr>
      <vt:lpstr>Office Theme</vt:lpstr>
      <vt:lpstr>PowerPoint Presentation</vt:lpstr>
      <vt:lpstr>PowerPoint Presentation</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15.0028</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Jeff-lab</dc:creator>
  <cp:lastModifiedBy>Yong Jin Kweon</cp:lastModifiedBy>
  <cp:revision>130</cp:revision>
  <dcterms:created xsi:type="dcterms:W3CDTF">2019-02-27T20:37:34Z</dcterms:created>
  <dcterms:modified xsi:type="dcterms:W3CDTF">2019-03-14T23:21:56Z</dcterms:modified>
</cp:coreProperties>
</file>