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  <p:sldMasterId id="2147484026" r:id="rId2"/>
  </p:sldMasterIdLst>
  <p:notesMasterIdLst>
    <p:notesMasterId r:id="rId4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4" r:id="rId14"/>
    <p:sldId id="295" r:id="rId15"/>
    <p:sldId id="29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69"/>
  </p:normalViewPr>
  <p:slideViewPr>
    <p:cSldViewPr snapToGrid="0" showGuides="1">
      <p:cViewPr varScale="1">
        <p:scale>
          <a:sx n="56" d="100"/>
          <a:sy n="56" d="100"/>
        </p:scale>
        <p:origin x="1262" y="38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4EDED39C-00D7-4C1A-BD64-4E4548E28CA0}" type="datetimeFigureOut">
              <a:rPr lang="ko-KR" altLang="en-US"/>
              <a:pPr/>
              <a:t>2017-03-31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838490F-1A69-43BB-8B56-640E9A84B3E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462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9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07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406" y="1600930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0301" y="1600930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234" y="3986037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9129" y="3986037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t"/>
          <a:lstStyle/>
          <a:p>
            <a:pPr marL="0" lvl="0" indent="0" algn="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400" b="0" i="0" spc="5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  <a:sym typeface="Wingdings"/>
              </a:rPr>
              <a:t>&lt;#&gt;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/>
              <a:pPr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/>
              <a:pPr/>
              <a:t>2017-03-31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42.jpe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-10758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7769" y="2709114"/>
            <a:ext cx="5396089" cy="756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500" b="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en-US" altLang="ko-KR" sz="2800">
                <a:latin typeface="+mn-lt"/>
                <a:ea typeface="+mn-ea"/>
                <a:cs typeface="+mn-cs"/>
              </a:rPr>
              <a:t>RC</a:t>
            </a:r>
            <a:r>
              <a:rPr lang="ko-KR" altLang="en-US" sz="2800">
                <a:latin typeface="+mn-lt"/>
                <a:ea typeface="+mn-ea"/>
                <a:cs typeface="+mn-cs"/>
              </a:rPr>
              <a:t>카 조종 어플리케이션</a:t>
            </a:r>
            <a:br>
              <a:rPr lang="en-US" altLang="ko-KR" sz="2800">
                <a:latin typeface="+mn-lt"/>
                <a:ea typeface="+mn-ea"/>
                <a:cs typeface="+mn-cs"/>
              </a:rPr>
            </a:br>
            <a:r>
              <a:rPr lang="en-US" altLang="ko-KR" sz="1600">
                <a:latin typeface="+mn-lt"/>
                <a:ea typeface="+mn-ea"/>
                <a:cs typeface="+mn-cs"/>
              </a:rPr>
              <a:t>RC CAR controlling android app</a:t>
            </a:r>
            <a:endParaRPr lang="ko-KR" altLang="en-US" sz="16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7449" y="2173779"/>
            <a:ext cx="1904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000" b="1" spc="-1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분노의 질주</a:t>
            </a:r>
            <a:endParaRPr lang="en-US" altLang="ko-KR" sz="2000" b="1" spc="-145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4460" y="5382495"/>
            <a:ext cx="3726294" cy="1464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70000"/>
              </a:lnSpc>
            </a:pPr>
            <a:r>
              <a:rPr lang="ko-KR" altLang="en-US">
                <a:latin typeface="+mn-lt"/>
                <a:ea typeface="+mn-ea"/>
                <a:cs typeface="+mn-cs"/>
              </a:rPr>
              <a:t>2014152050 이명균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>
                <a:latin typeface="+mn-lt"/>
                <a:ea typeface="+mn-ea"/>
                <a:cs typeface="+mn-cs"/>
              </a:rPr>
              <a:t>2014150050 전세환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>
                <a:latin typeface="+mn-lt"/>
                <a:ea typeface="+mn-ea"/>
                <a:cs typeface="+mn-cs"/>
              </a:rPr>
              <a:t>2014154046 이예진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algn="r">
              <a:buClr>
                <a:srgbClr val="FFD03B"/>
              </a:buClr>
            </a:pPr>
            <a:endParaRPr lang="en-US" altLang="ko-KR" b="1" spc="-148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31398" y="3577879"/>
            <a:ext cx="2376837" cy="44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</a:t>
            </a:r>
            <a:r>
              <a:rPr lang="en-US" altLang="ko-KR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분노의 질주</a:t>
            </a:r>
            <a:endParaRPr lang="en-US" altLang="ko-KR" sz="2400" b="1" spc="-14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282" y="150263"/>
            <a:ext cx="3590573" cy="4682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330" y="150263"/>
            <a:ext cx="279041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/>
                <a:ea typeface="08서울남산체 B"/>
              </a:defRPr>
            </a:lvl1pPr>
          </a:lstStyle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시스템 시나리오</a:t>
            </a:r>
          </a:p>
        </p:txBody>
      </p:sp>
      <p:sp>
        <p:nvSpPr>
          <p:cNvPr id="12" name="직사각형 11"/>
          <p:cNvSpPr/>
          <p:nvPr/>
        </p:nvSpPr>
        <p:spPr>
          <a:xfrm flipH="1">
            <a:off x="-2" y="0"/>
            <a:ext cx="736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C:\Users\seahwan jeon\Desktop\126486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02720" y="862703"/>
            <a:ext cx="1493734" cy="1297681"/>
          </a:xfrm>
          <a:prstGeom prst="rect">
            <a:avLst/>
          </a:prstGeom>
          <a:noFill/>
        </p:spPr>
      </p:pic>
      <p:pic>
        <p:nvPicPr>
          <p:cNvPr id="15" name="그림 1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563851" y="862703"/>
            <a:ext cx="1370475" cy="1203443"/>
          </a:xfrm>
          <a:prstGeom prst="rect">
            <a:avLst/>
          </a:prstGeom>
        </p:spPr>
      </p:pic>
      <p:pic>
        <p:nvPicPr>
          <p:cNvPr id="4099" name="Picture 3" descr="C:\Users\seahwan jeon\Desktop\226604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4776536" y="4705159"/>
            <a:ext cx="1768196" cy="1974802"/>
          </a:xfrm>
          <a:prstGeom prst="rect">
            <a:avLst/>
          </a:prstGeom>
          <a:noFill/>
        </p:spPr>
      </p:pic>
      <p:pic>
        <p:nvPicPr>
          <p:cNvPr id="4100" name="Picture 4" descr="C:\Users\seahwan jeon\Desktop\149378.png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2951059" y="3201840"/>
            <a:ext cx="1386038" cy="1386038"/>
          </a:xfrm>
          <a:prstGeom prst="rect">
            <a:avLst/>
          </a:prstGeom>
          <a:noFill/>
        </p:spPr>
      </p:pic>
      <p:pic>
        <p:nvPicPr>
          <p:cNvPr id="4101" name="Picture 5" descr="C:\Users\seahwan jeon\Desktop\149699.png"/>
          <p:cNvPicPr>
            <a:picLocks noChangeAspect="1" noChangeArrowheads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1696454" y="1197836"/>
            <a:ext cx="577736" cy="577736"/>
          </a:xfrm>
          <a:prstGeom prst="rect">
            <a:avLst/>
          </a:prstGeom>
          <a:noFill/>
        </p:spPr>
      </p:pic>
      <p:cxnSp>
        <p:nvCxnSpPr>
          <p:cNvPr id="37" name="꺾인 연결선 36"/>
          <p:cNvCxnSpPr/>
          <p:nvPr/>
        </p:nvCxnSpPr>
        <p:spPr>
          <a:xfrm>
            <a:off x="1588170" y="2824814"/>
            <a:ext cx="1071032" cy="83479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>
            <a:off x="3398810" y="4857768"/>
            <a:ext cx="1071032" cy="83479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34325" y="384383"/>
            <a:ext cx="5540433" cy="1680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+mn-lt"/>
                <a:ea typeface="+mn-ea"/>
                <a:cs typeface="+mn-cs"/>
              </a:rPr>
              <a:t>사용자는 </a:t>
            </a:r>
            <a:r>
              <a:rPr lang="en-US" altLang="ko-KR" sz="1600">
                <a:latin typeface="+mn-lt"/>
                <a:ea typeface="+mn-ea"/>
                <a:cs typeface="+mn-cs"/>
              </a:rPr>
              <a:t>app</a:t>
            </a:r>
            <a:r>
              <a:rPr lang="ko-KR" altLang="en-US" sz="1600">
                <a:latin typeface="+mn-lt"/>
                <a:ea typeface="+mn-ea"/>
                <a:cs typeface="+mn-cs"/>
              </a:rPr>
              <a:t>을 통한 기능 구현</a:t>
            </a:r>
          </a:p>
          <a:p>
            <a:pPr lvl="0"/>
            <a:endParaRPr lang="en-US" altLang="ko-KR" sz="800">
              <a:latin typeface="+mn-lt"/>
              <a:ea typeface="+mn-ea"/>
              <a:cs typeface="+mn-cs"/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latin typeface="+mn-lt"/>
                <a:ea typeface="+mn-ea"/>
                <a:cs typeface="+mn-cs"/>
              </a:rPr>
              <a:t>컨트롤의 경우 버튼모드와 자이로모드 </a:t>
            </a:r>
            <a:r>
              <a:rPr lang="en-US" altLang="ko-KR" sz="1600">
                <a:latin typeface="+mn-lt"/>
                <a:ea typeface="+mn-ea"/>
                <a:cs typeface="+mn-cs"/>
              </a:rPr>
              <a:t>2</a:t>
            </a:r>
            <a:r>
              <a:rPr lang="ko-KR" altLang="en-US" sz="1600">
                <a:latin typeface="+mn-lt"/>
                <a:ea typeface="+mn-ea"/>
                <a:cs typeface="+mn-cs"/>
              </a:rPr>
              <a:t>가지의</a:t>
            </a: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			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방식으로 이동가능</a:t>
            </a:r>
            <a:r>
              <a:rPr lang="en-US" altLang="ko-KR" sz="1600"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2. RC</a:t>
            </a:r>
            <a:r>
              <a:rPr lang="ko-KR" altLang="en-US" sz="1600">
                <a:latin typeface="+mn-lt"/>
                <a:ea typeface="+mn-ea"/>
                <a:cs typeface="+mn-cs"/>
              </a:rPr>
              <a:t>카의 장착된 카메라로 사용자는 </a:t>
            </a: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			1</a:t>
            </a:r>
            <a:r>
              <a:rPr lang="ko-KR" altLang="en-US" sz="1600">
                <a:latin typeface="+mn-lt"/>
                <a:ea typeface="+mn-ea"/>
                <a:cs typeface="+mn-cs"/>
              </a:rPr>
              <a:t>인칭 시점의 시야 확보</a:t>
            </a: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3. </a:t>
            </a:r>
            <a:r>
              <a:rPr lang="ko-KR" altLang="en-US" sz="1600">
                <a:latin typeface="+mn-lt"/>
                <a:ea typeface="+mn-ea"/>
                <a:cs typeface="+mn-cs"/>
              </a:rPr>
              <a:t>장애물 감지 시</a:t>
            </a:r>
            <a:r>
              <a:rPr lang="en-US" altLang="ko-KR" sz="1600">
                <a:latin typeface="+mn-lt"/>
                <a:ea typeface="+mn-ea"/>
                <a:cs typeface="+mn-cs"/>
              </a:rPr>
              <a:t>, </a:t>
            </a:r>
            <a:r>
              <a:rPr lang="ko-KR" altLang="en-US" sz="1600">
                <a:latin typeface="+mn-lt"/>
                <a:ea typeface="+mn-ea"/>
                <a:cs typeface="+mn-cs"/>
              </a:rPr>
              <a:t>초음파센서로 장애물 자동회피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9842" y="3140806"/>
            <a:ext cx="4794126" cy="743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+mn-lt"/>
                <a:ea typeface="+mn-ea"/>
                <a:cs typeface="+mn-cs"/>
              </a:rPr>
              <a:t>송</a:t>
            </a:r>
            <a:r>
              <a:rPr lang="en-US" altLang="ko-KR">
                <a:latin typeface="+mn-lt"/>
                <a:ea typeface="+mn-ea"/>
                <a:cs typeface="+mn-cs"/>
              </a:rPr>
              <a:t>.</a:t>
            </a:r>
            <a:r>
              <a:rPr lang="ko-KR" altLang="en-US">
                <a:latin typeface="+mn-lt"/>
                <a:ea typeface="+mn-ea"/>
                <a:cs typeface="+mn-cs"/>
              </a:rPr>
              <a:t>수신되는 데이터를 </a:t>
            </a:r>
            <a:r>
              <a:rPr lang="en-US" altLang="ko-KR">
                <a:latin typeface="+mn-lt"/>
                <a:ea typeface="+mn-ea"/>
                <a:cs typeface="+mn-cs"/>
              </a:rPr>
              <a:t>app</a:t>
            </a:r>
            <a:r>
              <a:rPr lang="ko-KR" altLang="en-US">
                <a:latin typeface="+mn-lt"/>
                <a:ea typeface="+mn-ea"/>
                <a:cs typeface="+mn-cs"/>
              </a:rPr>
              <a:t>을 통해 </a:t>
            </a:r>
          </a:p>
          <a:p>
            <a:pPr lvl="0"/>
            <a:r>
              <a:rPr lang="ko-KR" altLang="en-US">
                <a:latin typeface="+mn-lt"/>
                <a:ea typeface="+mn-ea"/>
                <a:cs typeface="+mn-cs"/>
              </a:rPr>
              <a:t>사용자와 </a:t>
            </a:r>
            <a:r>
              <a:rPr lang="en-US" altLang="ko-KR">
                <a:latin typeface="+mn-lt"/>
                <a:ea typeface="+mn-ea"/>
                <a:cs typeface="+mn-cs"/>
              </a:rPr>
              <a:t>RC</a:t>
            </a:r>
            <a:r>
              <a:rPr lang="ko-KR" altLang="en-US">
                <a:latin typeface="+mn-lt"/>
                <a:ea typeface="+mn-ea"/>
                <a:cs typeface="+mn-cs"/>
              </a:rPr>
              <a:t>카 중간 매개체 역할</a:t>
            </a:r>
          </a:p>
          <a:p>
            <a:pPr lvl="0"/>
            <a:endParaRPr lang="en-US" altLang="ko-KR" sz="700">
              <a:latin typeface="+mn-lt"/>
              <a:ea typeface="+mn-ea"/>
              <a:cs typeface="+mn-cs"/>
            </a:endParaRPr>
          </a:p>
        </p:txBody>
      </p:sp>
      <p:pic>
        <p:nvPicPr>
          <p:cNvPr id="4103" name="Picture 7" descr="C:\Users\seahwan jeon\Desktop\149193.png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3376441" y="3558538"/>
            <a:ext cx="557884" cy="557884"/>
          </a:xfrm>
          <a:prstGeom prst="rect">
            <a:avLst/>
          </a:prstGeom>
          <a:noFill/>
        </p:spPr>
      </p:pic>
      <p:sp>
        <p:nvSpPr>
          <p:cNvPr id="50" name="자유형 49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1" name="자유형 50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282" y="150263"/>
            <a:ext cx="3590573" cy="4682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-2" y="0"/>
            <a:ext cx="736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1370" y="170852"/>
            <a:ext cx="1093969" cy="4504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구성도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4967" y="4101987"/>
            <a:ext cx="148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latin typeface="+mn-lt"/>
                <a:ea typeface="+mn-ea"/>
                <a:cs typeface="+mn-cs"/>
              </a:rPr>
              <a:t>Raspberrypi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0126" y="3062446"/>
            <a:ext cx="1352238" cy="36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latin typeface="+mn-lt"/>
                <a:ea typeface="+mn-ea"/>
                <a:cs typeface="+mn-cs"/>
              </a:rPr>
              <a:t>TCP/IP</a:t>
            </a:r>
            <a:r>
              <a:rPr lang="ko-KR" altLang="en-US">
                <a:latin typeface="+mn-lt"/>
                <a:ea typeface="+mn-ea"/>
                <a:cs typeface="+mn-cs"/>
              </a:rPr>
              <a:t>통신</a:t>
            </a:r>
          </a:p>
        </p:txBody>
      </p:sp>
      <p:cxnSp>
        <p:nvCxnSpPr>
          <p:cNvPr id="4106" name="직선 화살표 연결선 4105"/>
          <p:cNvCxnSpPr/>
          <p:nvPr/>
        </p:nvCxnSpPr>
        <p:spPr>
          <a:xfrm rot="10800000" flipV="1">
            <a:off x="1133620" y="3429000"/>
            <a:ext cx="0" cy="57600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4373" y="2005425"/>
            <a:ext cx="1774274" cy="36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+mn-lt"/>
                <a:ea typeface="+mn-ea"/>
                <a:cs typeface="+mn-cs"/>
              </a:rPr>
              <a:t>스마트폰</a:t>
            </a:r>
            <a:r>
              <a:rPr lang="en-US" altLang="ko-KR">
                <a:latin typeface="+mn-lt"/>
                <a:ea typeface="+mn-ea"/>
                <a:cs typeface="+mn-cs"/>
              </a:rPr>
              <a:t>(App)</a:t>
            </a:r>
          </a:p>
        </p:txBody>
      </p:sp>
      <p:cxnSp>
        <p:nvCxnSpPr>
          <p:cNvPr id="4119" name="직선 화살표 연결선 4118"/>
          <p:cNvCxnSpPr/>
          <p:nvPr/>
        </p:nvCxnSpPr>
        <p:spPr>
          <a:xfrm rot="16200000" flipV="1">
            <a:off x="821207" y="2687241"/>
            <a:ext cx="627573" cy="446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3677" y="880017"/>
            <a:ext cx="1873862" cy="36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latin typeface="+mn-lt"/>
                <a:ea typeface="+mn-ea"/>
                <a:cs typeface="+mn-cs"/>
              </a:rPr>
              <a:t>VR+App / User</a:t>
            </a:r>
          </a:p>
        </p:txBody>
      </p:sp>
      <p:cxnSp>
        <p:nvCxnSpPr>
          <p:cNvPr id="4123" name="직선 화살표 연결선 4122"/>
          <p:cNvCxnSpPr/>
          <p:nvPr/>
        </p:nvCxnSpPr>
        <p:spPr>
          <a:xfrm rot="5400000">
            <a:off x="830485" y="1613817"/>
            <a:ext cx="584934" cy="31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자유형 105"/>
          <p:cNvSpPr/>
          <p:nvPr/>
        </p:nvSpPr>
        <p:spPr>
          <a:xfrm>
            <a:off x="-96253" y="6543466"/>
            <a:ext cx="5929195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7" name="자유형 106"/>
          <p:cNvSpPr/>
          <p:nvPr/>
        </p:nvSpPr>
        <p:spPr>
          <a:xfrm rot="10800000">
            <a:off x="5357818" y="6543465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4126" name="직선 화살표 연결선 4125"/>
          <p:cNvCxnSpPr/>
          <p:nvPr/>
        </p:nvCxnSpPr>
        <p:spPr>
          <a:xfrm>
            <a:off x="1872000" y="3247200"/>
            <a:ext cx="115560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7" name="직사각형 4126"/>
          <p:cNvSpPr txBox="1"/>
          <p:nvPr/>
        </p:nvSpPr>
        <p:spPr>
          <a:xfrm>
            <a:off x="3099954" y="3068666"/>
            <a:ext cx="6044046" cy="360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+mn-lt"/>
                <a:ea typeface="+mn-ea"/>
                <a:cs typeface="+mn-cs"/>
              </a:rPr>
              <a:t>App</a:t>
            </a:r>
            <a:r>
              <a:rPr lang="ko-KR" altLang="en-US">
                <a:latin typeface="+mn-lt"/>
                <a:ea typeface="+mn-ea"/>
                <a:cs typeface="+mn-cs"/>
              </a:rPr>
              <a:t>과 </a:t>
            </a:r>
            <a:r>
              <a:rPr lang="en-US" altLang="ko-KR">
                <a:latin typeface="+mn-lt"/>
                <a:ea typeface="+mn-ea"/>
                <a:cs typeface="+mn-cs"/>
              </a:rPr>
              <a:t>pi</a:t>
            </a:r>
            <a:r>
              <a:rPr lang="ko-KR" altLang="en-US">
                <a:latin typeface="+mn-lt"/>
                <a:ea typeface="+mn-ea"/>
                <a:cs typeface="+mn-cs"/>
              </a:rPr>
              <a:t>가 공유할 </a:t>
            </a:r>
            <a:r>
              <a:rPr lang="en-US" altLang="ko-KR">
                <a:latin typeface="+mn-lt"/>
                <a:ea typeface="+mn-ea"/>
                <a:cs typeface="+mn-cs"/>
              </a:rPr>
              <a:t>ip</a:t>
            </a:r>
            <a:r>
              <a:rPr lang="ko-KR" altLang="en-US">
                <a:latin typeface="+mn-lt"/>
                <a:ea typeface="+mn-ea"/>
                <a:cs typeface="+mn-cs"/>
              </a:rPr>
              <a:t>와 임의 설정한 포트번호를 입력</a:t>
            </a:r>
          </a:p>
        </p:txBody>
      </p:sp>
      <p:sp>
        <p:nvSpPr>
          <p:cNvPr id="4128" name="직사각형 4127"/>
          <p:cNvSpPr txBox="1"/>
          <p:nvPr/>
        </p:nvSpPr>
        <p:spPr>
          <a:xfrm>
            <a:off x="2111375" y="867349"/>
            <a:ext cx="4921250" cy="363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+mn-lt"/>
                <a:ea typeface="+mn-ea"/>
                <a:cs typeface="+mn-cs"/>
              </a:rPr>
              <a:t>주행(1)</a:t>
            </a:r>
            <a:r>
              <a:rPr lang="en-US" altLang="ko-KR">
                <a:latin typeface="+mn-lt"/>
                <a:ea typeface="+mn-ea"/>
                <a:cs typeface="+mn-cs"/>
              </a:rPr>
              <a:t> - </a:t>
            </a:r>
            <a:r>
              <a:rPr lang="ko-KR" altLang="en-US">
                <a:latin typeface="+mn-lt"/>
                <a:ea typeface="+mn-ea"/>
                <a:cs typeface="+mn-cs"/>
              </a:rPr>
              <a:t>자이로 센서를 이용한 기울기 인식</a:t>
            </a:r>
          </a:p>
        </p:txBody>
      </p:sp>
      <p:sp>
        <p:nvSpPr>
          <p:cNvPr id="4129" name="직사각형 4128"/>
          <p:cNvSpPr txBox="1"/>
          <p:nvPr/>
        </p:nvSpPr>
        <p:spPr>
          <a:xfrm>
            <a:off x="2111375" y="4137022"/>
            <a:ext cx="4921250" cy="366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+mn-lt"/>
                <a:ea typeface="+mn-ea"/>
                <a:cs typeface="+mn-cs"/>
              </a:rPr>
              <a:t>주행(2)</a:t>
            </a:r>
            <a:r>
              <a:rPr lang="en-US" altLang="ko-KR">
                <a:latin typeface="+mn-lt"/>
                <a:ea typeface="+mn-ea"/>
                <a:cs typeface="+mn-cs"/>
              </a:rPr>
              <a:t> - </a:t>
            </a:r>
            <a:r>
              <a:rPr lang="ko-KR" altLang="en-US">
                <a:latin typeface="+mn-lt"/>
                <a:ea typeface="+mn-ea"/>
                <a:cs typeface="+mn-cs"/>
              </a:rPr>
              <a:t>버튼을 눌러 수동 주행</a:t>
            </a:r>
          </a:p>
        </p:txBody>
      </p:sp>
      <p:cxnSp>
        <p:nvCxnSpPr>
          <p:cNvPr id="4130" name="꺾인 연결선 55"/>
          <p:cNvCxnSpPr/>
          <p:nvPr/>
        </p:nvCxnSpPr>
        <p:spPr>
          <a:xfrm rot="5400000" flipV="1">
            <a:off x="1170000" y="4780800"/>
            <a:ext cx="795600" cy="820800"/>
          </a:xfrm>
          <a:prstGeom prst="bentConnector2">
            <a:avLst/>
          </a:prstGeom>
          <a:ln w="254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직사각형 4130"/>
          <p:cNvSpPr txBox="1"/>
          <p:nvPr/>
        </p:nvSpPr>
        <p:spPr>
          <a:xfrm>
            <a:off x="2104158" y="5269057"/>
            <a:ext cx="6739660" cy="634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+mn-lt"/>
                <a:ea typeface="+mn-ea"/>
                <a:cs typeface="+mn-cs"/>
              </a:rPr>
              <a:t>카메라로 확인할 수 있는 실시간 뷰에 대한 영상 데이터를 전송</a:t>
            </a:r>
          </a:p>
          <a:p>
            <a:r>
              <a:rPr lang="en-US" altLang="ko-KR">
                <a:latin typeface="+mn-lt"/>
                <a:ea typeface="+mn-ea"/>
                <a:cs typeface="+mn-cs"/>
              </a:rPr>
              <a:t>REC</a:t>
            </a:r>
            <a:r>
              <a:rPr lang="ko-KR" altLang="en-US">
                <a:latin typeface="+mn-lt"/>
                <a:ea typeface="+mn-ea"/>
                <a:cs typeface="+mn-cs"/>
              </a:rPr>
              <a:t> 기능을 통해 전달되는 영상 정보를 동영상으로 저장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316704" y="34538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기능설계도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4400" spc="-268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09487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 접속 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950432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411266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WIFI&amp;RC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28"/>
          <p:cNvSpPr/>
          <p:nvPr/>
        </p:nvSpPr>
        <p:spPr bwMode="auto">
          <a:xfrm>
            <a:off x="1055442" y="3120923"/>
            <a:ext cx="487608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5930599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394602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964437" y="3984888"/>
            <a:ext cx="732866" cy="647288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pi4j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3085803" y="4016769"/>
            <a:ext cx="732866" cy="647288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RC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CAR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543050" y="4329524"/>
            <a:ext cx="4213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697303" y="4308532"/>
            <a:ext cx="388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"/>
          <p:cNvSpPr/>
          <p:nvPr/>
        </p:nvSpPr>
        <p:spPr bwMode="auto">
          <a:xfrm>
            <a:off x="4694473" y="3466977"/>
            <a:ext cx="1930123" cy="1512168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모서리가 둥근 직사각형 6"/>
          <p:cNvSpPr/>
          <p:nvPr/>
        </p:nvSpPr>
        <p:spPr bwMode="auto">
          <a:xfrm>
            <a:off x="5155478" y="3222325"/>
            <a:ext cx="1008112" cy="360809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5029190" y="3745210"/>
            <a:ext cx="1375267" cy="103744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고정 </a:t>
            </a:r>
            <a:r>
              <a:rPr lang="en-US" altLang="ko-KR" sz="1400" dirty="0">
                <a:solidFill>
                  <a:schemeClr val="tx1"/>
                </a:solidFill>
              </a:rPr>
              <a:t>IP</a:t>
            </a:r>
          </a:p>
        </p:txBody>
      </p:sp>
      <p:cxnSp>
        <p:nvCxnSpPr>
          <p:cNvPr id="13" name="직선 화살표 연결선 12"/>
          <p:cNvCxnSpPr>
            <a:stCxn id="16" idx="6"/>
          </p:cNvCxnSpPr>
          <p:nvPr/>
        </p:nvCxnSpPr>
        <p:spPr>
          <a:xfrm>
            <a:off x="3818669" y="4340413"/>
            <a:ext cx="121052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원통 28"/>
          <p:cNvSpPr/>
          <p:nvPr/>
        </p:nvSpPr>
        <p:spPr bwMode="auto">
          <a:xfrm>
            <a:off x="7663685" y="3120922"/>
            <a:ext cx="487608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6624597" y="4202627"/>
            <a:ext cx="103908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818669" y="4191394"/>
            <a:ext cx="1210521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 설명선 38"/>
          <p:cNvSpPr/>
          <p:nvPr/>
        </p:nvSpPr>
        <p:spPr>
          <a:xfrm>
            <a:off x="1763246" y="2839248"/>
            <a:ext cx="1416055" cy="952763"/>
          </a:xfrm>
          <a:prstGeom prst="wedge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Sudo</a:t>
            </a:r>
            <a:r>
              <a:rPr lang="en-US" altLang="ko-KR" dirty="0">
                <a:solidFill>
                  <a:schemeClr val="tx1"/>
                </a:solidFill>
              </a:rPr>
              <a:t> pi4j “</a:t>
            </a:r>
            <a:r>
              <a:rPr lang="en-US" altLang="ko-KR" dirty="0" err="1">
                <a:solidFill>
                  <a:schemeClr val="tx1"/>
                </a:solidFill>
              </a:rPr>
              <a:t>gpio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실행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3326919" y="2868930"/>
            <a:ext cx="1416055" cy="952763"/>
          </a:xfrm>
          <a:prstGeom prst="wedgeRectCallout">
            <a:avLst>
              <a:gd name="adj1" fmla="val -28904"/>
              <a:gd name="adj2" fmla="val 7449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 Port 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03904" y="1020745"/>
            <a:ext cx="1718789" cy="931780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host 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0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21243" y="315512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기능설계도</a:t>
            </a: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58519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 이동 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875730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318859" y="2068106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WIFI&amp;RC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061723" y="3646807"/>
            <a:ext cx="1020552" cy="1092076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RC car</a:t>
            </a:r>
          </a:p>
        </p:txBody>
      </p:sp>
      <p:sp>
        <p:nvSpPr>
          <p:cNvPr id="17" name="원통 28"/>
          <p:cNvSpPr/>
          <p:nvPr/>
        </p:nvSpPr>
        <p:spPr bwMode="auto">
          <a:xfrm>
            <a:off x="2615513" y="3049837"/>
            <a:ext cx="432466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5832942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296945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201112" y="2783909"/>
            <a:ext cx="881599" cy="59979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PI4J</a:t>
            </a:r>
          </a:p>
        </p:txBody>
      </p:sp>
      <p:sp>
        <p:nvSpPr>
          <p:cNvPr id="25" name="원통 28"/>
          <p:cNvSpPr/>
          <p:nvPr/>
        </p:nvSpPr>
        <p:spPr bwMode="auto">
          <a:xfrm>
            <a:off x="6080712" y="3049837"/>
            <a:ext cx="432466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005258" y="3522424"/>
            <a:ext cx="1359897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Motor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1092214" y="4349295"/>
            <a:ext cx="1118479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sonic</a:t>
            </a:r>
          </a:p>
        </p:txBody>
      </p:sp>
      <p:cxnSp>
        <p:nvCxnSpPr>
          <p:cNvPr id="4" name="직선 화살표 연결선 3"/>
          <p:cNvCxnSpPr>
            <a:stCxn id="17" idx="4"/>
          </p:cNvCxnSpPr>
          <p:nvPr/>
        </p:nvCxnSpPr>
        <p:spPr>
          <a:xfrm>
            <a:off x="3047979" y="4192845"/>
            <a:ext cx="10137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6" idx="6"/>
            <a:endCxn id="25" idx="2"/>
          </p:cNvCxnSpPr>
          <p:nvPr/>
        </p:nvCxnSpPr>
        <p:spPr>
          <a:xfrm>
            <a:off x="5082275" y="4192845"/>
            <a:ext cx="9984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972050" y="3857634"/>
            <a:ext cx="1108662" cy="13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47979" y="3857634"/>
            <a:ext cx="1013744" cy="13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 bwMode="auto">
          <a:xfrm>
            <a:off x="6689778" y="3857634"/>
            <a:ext cx="1359897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615513" y="1020745"/>
            <a:ext cx="2562277" cy="1251803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en-US" altLang="ko-KR" sz="1200" b="1" dirty="0" err="1">
                <a:solidFill>
                  <a:schemeClr val="tx1"/>
                </a:solidFill>
              </a:rPr>
              <a:t>sudo</a:t>
            </a:r>
            <a:r>
              <a:rPr lang="en-US" altLang="ko-KR" sz="1200" b="1" dirty="0">
                <a:solidFill>
                  <a:schemeClr val="tx1"/>
                </a:solidFill>
              </a:rPr>
              <a:t> pi4j , “</a:t>
            </a:r>
            <a:r>
              <a:rPr lang="en-US" altLang="ko-KR" sz="1200" b="1" dirty="0" err="1">
                <a:solidFill>
                  <a:schemeClr val="tx1"/>
                </a:solidFill>
              </a:rPr>
              <a:t>gpio</a:t>
            </a:r>
            <a:r>
              <a:rPr lang="en-US" altLang="ko-KR" sz="1200" b="1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2.digitalMode(x),</a:t>
            </a:r>
            <a:r>
              <a:rPr lang="en-US" altLang="ko-KR" sz="1200" b="1" dirty="0" err="1">
                <a:solidFill>
                  <a:schemeClr val="tx1"/>
                </a:solidFill>
              </a:rPr>
              <a:t>motorContorl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3.Sonic </a:t>
            </a:r>
            <a:r>
              <a:rPr lang="en-US" altLang="ko-KR" sz="1200" b="1" dirty="0" err="1">
                <a:solidFill>
                  <a:schemeClr val="tx1"/>
                </a:solidFill>
              </a:rPr>
              <a:t>digitalread</a:t>
            </a:r>
            <a:r>
              <a:rPr lang="en-US" altLang="ko-KR" sz="1200" b="1" dirty="0">
                <a:solidFill>
                  <a:schemeClr val="tx1"/>
                </a:solidFill>
              </a:rPr>
              <a:t>(HIGH,LOW)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Distance = </a:t>
            </a:r>
            <a:r>
              <a:rPr lang="en-US" altLang="ko-KR" sz="1200" b="1" dirty="0" err="1">
                <a:solidFill>
                  <a:schemeClr val="tx1"/>
                </a:solidFill>
              </a:rPr>
              <a:t>traveltime</a:t>
            </a:r>
            <a:r>
              <a:rPr lang="en-US" altLang="ko-KR" sz="1200" b="1" dirty="0">
                <a:solidFill>
                  <a:schemeClr val="tx1"/>
                </a:solidFill>
              </a:rPr>
              <a:t> / 60;</a:t>
            </a:r>
          </a:p>
        </p:txBody>
      </p:sp>
    </p:spTree>
    <p:extLst>
      <p:ext uri="{BB962C8B-B14F-4D97-AF65-F5344CB8AC3E}">
        <p14:creationId xmlns:p14="http://schemas.microsoft.com/office/powerpoint/2010/main" val="77941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66297" y="338076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기능설계도</a:t>
            </a: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47691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</a:rPr>
              <a:t> 카메라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918057" y="2387118"/>
            <a:ext cx="2099463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211344" y="210265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RC&amp;CAM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28"/>
          <p:cNvSpPr/>
          <p:nvPr/>
        </p:nvSpPr>
        <p:spPr bwMode="auto">
          <a:xfrm>
            <a:off x="3555197" y="3241183"/>
            <a:ext cx="2033603" cy="1841891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chemeClr val="bg1"/>
                </a:solidFill>
              </a:rPr>
              <a:t>네트워크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6172200" y="2387118"/>
            <a:ext cx="2037229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434370" y="207384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143297" y="2950242"/>
            <a:ext cx="1059669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PI CAM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1166156" y="4162129"/>
            <a:ext cx="1059669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CAM_REC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3978781" y="3810639"/>
            <a:ext cx="1186438" cy="822812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RC CAR</a:t>
            </a:r>
          </a:p>
        </p:txBody>
      </p:sp>
      <p:cxnSp>
        <p:nvCxnSpPr>
          <p:cNvPr id="4" name="직선 화살표 연결선 3"/>
          <p:cNvCxnSpPr>
            <a:stCxn id="14" idx="3"/>
          </p:cNvCxnSpPr>
          <p:nvPr/>
        </p:nvCxnSpPr>
        <p:spPr>
          <a:xfrm flipV="1">
            <a:off x="3017520" y="4223061"/>
            <a:ext cx="5376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7" idx="4"/>
          </p:cNvCxnSpPr>
          <p:nvPr/>
        </p:nvCxnSpPr>
        <p:spPr>
          <a:xfrm flipV="1">
            <a:off x="5588800" y="4162128"/>
            <a:ext cx="5834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588800" y="3859897"/>
            <a:ext cx="58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017519" y="3859897"/>
            <a:ext cx="5376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34370" y="2846249"/>
            <a:ext cx="1612350" cy="10683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 bwMode="auto">
          <a:xfrm>
            <a:off x="6660979" y="4162129"/>
            <a:ext cx="1168571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REC_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3318223" y="1780807"/>
            <a:ext cx="2562277" cy="1251803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app.py , cam.py ,index.html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Thread(</a:t>
            </a:r>
            <a:r>
              <a:rPr lang="en-US" altLang="ko-KR" sz="1200" b="1" dirty="0" err="1">
                <a:solidFill>
                  <a:schemeClr val="tx1"/>
                </a:solidFill>
              </a:rPr>
              <a:t>cls</a:t>
            </a:r>
            <a:r>
              <a:rPr lang="en-US" altLang="ko-KR" sz="1200" b="1" dirty="0">
                <a:solidFill>
                  <a:schemeClr val="tx1"/>
                </a:solidFill>
              </a:rPr>
              <a:t>) - &gt; frame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CAMEREA.THREAD = THREADING…</a:t>
            </a:r>
          </a:p>
        </p:txBody>
      </p:sp>
    </p:spTree>
    <p:extLst>
      <p:ext uri="{BB962C8B-B14F-4D97-AF65-F5344CB8AC3E}">
        <p14:creationId xmlns:p14="http://schemas.microsoft.com/office/powerpoint/2010/main" val="289079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542" y="0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r>
              <a:rPr lang="ko-KR" altLang="en-US" sz="2800" b="1" spc="-201">
                <a:solidFill>
                  <a:schemeClr val="bg1"/>
                </a:solidFill>
              </a:rPr>
              <a:t> </a:t>
            </a:r>
            <a:endParaRPr lang="ko-KR" altLang="en-US" sz="2800"/>
          </a:p>
        </p:txBody>
      </p:sp>
      <p:sp>
        <p:nvSpPr>
          <p:cNvPr id="9" name="직사각형 8"/>
          <p:cNvSpPr/>
          <p:nvPr/>
        </p:nvSpPr>
        <p:spPr>
          <a:xfrm>
            <a:off x="1226704" y="3146136"/>
            <a:ext cx="5735955" cy="3666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ko-KR" altLang="en-US">
              <a:solidFill>
                <a:srgbClr val="000000">
                  <a:alpha val="100000"/>
                </a:srgbClr>
              </a:solidFill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0428" y="1093235"/>
            <a:ext cx="5585944" cy="5433531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792226" y="1481635"/>
            <a:ext cx="5351774" cy="330764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04109" y="5190258"/>
            <a:ext cx="1091045" cy="218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543" y="0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endParaRPr lang="en-US" altLang="ko-KR" sz="4270" b="1" spc="-175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26704" y="3146136"/>
            <a:ext cx="5735955" cy="3666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ko-KR" altLang="en-US">
              <a:solidFill>
                <a:srgbClr val="000000">
                  <a:alpha val="100000"/>
                </a:srgbClr>
              </a:solidFill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2017" y="1142815"/>
            <a:ext cx="4419983" cy="4267569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253228" y="2831935"/>
            <a:ext cx="5890770" cy="37087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10"/>
            <a:ext cx="8784976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75">
                <a:solidFill>
                  <a:schemeClr val="bg1"/>
                </a:solidFill>
              </a:rPr>
              <a:t>- </a:t>
            </a:r>
            <a:r>
              <a:rPr lang="ko-KR" altLang="en-US" sz="2800" b="1" spc="-201">
                <a:solidFill>
                  <a:schemeClr val="bg1"/>
                </a:solidFill>
              </a:rPr>
              <a:t>모터 구동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0612" y="1352152"/>
          <a:ext cx="8350330" cy="50189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맑은 고딕"/>
                        </a:rPr>
                        <a:t>■ </a:t>
                      </a:r>
                      <a:r>
                        <a:rPr lang="en-US" altLang="ko-KR" sz="1600">
                          <a:latin typeface="맑은 고딕"/>
                        </a:rPr>
                        <a:t> </a:t>
                      </a:r>
                      <a:r>
                        <a:rPr lang="ko-KR" altLang="en-US" sz="1600">
                          <a:latin typeface="맑은 고딕"/>
                        </a:rPr>
                        <a:t>모터 구동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2520315"/>
                      <a:r>
                        <a:rPr lang="en-US" altLang="ko-KR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PinOne.high(), PinOne.low()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52031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400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맑은 고딕"/>
                        </a:rPr>
                        <a:t>모터의 정상작동 여부 확인 및 모터 구동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500" b="1">
                        <a:solidFill>
                          <a:prstClr val="black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12232" y="3016244"/>
            <a:ext cx="7496644" cy="33826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000000">
                    <a:alpha val="100000"/>
                  </a:srgbClr>
                </a:solidFill>
              </a:rPr>
              <a:t>public class MotorControl{</a:t>
            </a:r>
          </a:p>
          <a:p>
            <a:r>
              <a:rPr lang="ko-KR" altLang="en-US" b="1">
                <a:solidFill>
                  <a:srgbClr val="000000">
                    <a:alpha val="100000"/>
                  </a:srgbClr>
                </a:solidFill>
              </a:rPr>
              <a:t>    public static void main(String[] args){</a:t>
            </a:r>
          </a:p>
          <a:p>
            <a:r>
              <a:rPr lang="ko-KR" altLang="en-US" b="1">
                <a:solidFill>
                  <a:srgbClr val="000000">
                    <a:alpha val="100000"/>
                  </a:srgbClr>
                </a:solidFill>
              </a:rPr>
              <a:t>     </a:t>
            </a:r>
          </a:p>
          <a:p>
            <a:r>
              <a:rPr lang="ko-KR" altLang="en-US" b="1">
                <a:solidFill>
                  <a:srgbClr val="000000">
                    <a:alpha val="100000"/>
                  </a:srgbClr>
                </a:solidFill>
              </a:rPr>
              <a:t>final GpioPinDigitalOutput PinOne = gpio.provisionDigitalOutputPin(RaspiPin.GPIO_01, "pin1", </a:t>
            </a:r>
            <a:r>
              <a:rPr lang="ko-KR" altLang="en-US" b="1">
                <a:solidFill>
                  <a:srgbClr val="FF0000"/>
                </a:solidFill>
              </a:rPr>
              <a:t>PinState.LOW</a:t>
            </a:r>
            <a:r>
              <a:rPr lang="ko-KR" altLang="en-US" b="1">
                <a:solidFill>
                  <a:srgbClr val="000000">
                    <a:alpha val="100000"/>
                  </a:srgbClr>
                </a:solidFill>
              </a:rPr>
              <a:t>);</a:t>
            </a:r>
          </a:p>
          <a:p>
            <a:endParaRPr lang="ko-KR" altLang="en-US" b="1">
              <a:solidFill>
                <a:srgbClr val="000000">
                  <a:alpha val="100000"/>
                </a:srgbClr>
              </a:solidFill>
            </a:endParaRPr>
          </a:p>
          <a:p>
            <a:r>
              <a:rPr lang="ko-KR" altLang="en-US" b="1">
                <a:solidFill>
                  <a:srgbClr val="000000">
                    <a:alpha val="100000"/>
                  </a:srgbClr>
                </a:solidFill>
              </a:rPr>
              <a:t>final GpioPinDigitalOutput PinTwo = gpio.provisionDigitalOutputPin(RaspiPin.GPIO_02, "pin2", </a:t>
            </a:r>
            <a:r>
              <a:rPr lang="ko-KR" altLang="en-US" b="1">
                <a:solidFill>
                  <a:srgbClr val="FF0000"/>
                </a:solidFill>
              </a:rPr>
              <a:t>PinState.LOW</a:t>
            </a:r>
            <a:r>
              <a:rPr lang="ko-KR" altLang="en-US" b="1">
                <a:solidFill>
                  <a:srgbClr val="000000">
                    <a:alpha val="100000"/>
                  </a:srgbClr>
                </a:solidFill>
              </a:rPr>
              <a:t>);</a:t>
            </a:r>
          </a:p>
          <a:p>
            <a:endParaRPr lang="ko-KR" altLang="en-US" b="1">
              <a:solidFill>
                <a:srgbClr val="000000">
                  <a:alpha val="100000"/>
                </a:srgbClr>
              </a:solidFill>
            </a:endParaRPr>
          </a:p>
          <a:p>
            <a:r>
              <a:rPr lang="ko-KR" altLang="en-US" b="1">
                <a:solidFill>
                  <a:srgbClr val="000000">
                    <a:alpha val="100000"/>
                  </a:srgbClr>
                </a:solidFill>
              </a:rPr>
              <a:t>        </a:t>
            </a:r>
            <a:r>
              <a:rPr lang="ko-KR" altLang="en-US" b="1">
                <a:solidFill>
                  <a:srgbClr val="FF0000"/>
                </a:solidFill>
              </a:rPr>
              <a:t>PinOne.</a:t>
            </a:r>
            <a:r>
              <a:rPr lang="en-US" altLang="ko-KR" b="1">
                <a:solidFill>
                  <a:srgbClr val="FF0000"/>
                </a:solidFill>
              </a:rPr>
              <a:t>High</a:t>
            </a:r>
            <a:r>
              <a:rPr lang="ko-KR" altLang="en-US" b="1">
                <a:solidFill>
                  <a:srgbClr val="FF0000"/>
                </a:solidFill>
              </a:rPr>
              <a:t>();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        PinTwo.low();</a:t>
            </a:r>
          </a:p>
          <a:p>
            <a:r>
              <a:rPr lang="ko-KR" altLang="en-US" b="1">
                <a:solidFill>
                  <a:srgbClr val="000000">
                    <a:alpha val="100000"/>
                  </a:srgbClr>
                </a:solidFill>
              </a:rPr>
              <a:t>   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</a:t>
            </a:r>
            <a:r>
              <a:rPr lang="ko-KR" altLang="en-US" sz="2800" b="1" spc="-201">
                <a:solidFill>
                  <a:schemeClr val="bg1"/>
                </a:solidFill>
              </a:rPr>
              <a:t> </a:t>
            </a:r>
            <a:endParaRPr lang="ko-KR" altLang="en-US" sz="2800"/>
          </a:p>
        </p:txBody>
      </p:sp>
      <p:sp>
        <p:nvSpPr>
          <p:cNvPr id="9" name="직사각형 8"/>
          <p:cNvSpPr/>
          <p:nvPr/>
        </p:nvSpPr>
        <p:spPr>
          <a:xfrm>
            <a:off x="1226704" y="3146136"/>
            <a:ext cx="5735955" cy="3666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ko-KR" altLang="en-US">
              <a:solidFill>
                <a:srgbClr val="000000">
                  <a:alpha val="100000"/>
                </a:srgbClr>
              </a:solidFill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1623" y="1142504"/>
            <a:ext cx="3596951" cy="5715495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914776" y="3632200"/>
            <a:ext cx="5229224" cy="3225800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3902075" y="1155700"/>
            <a:ext cx="5241925" cy="32766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412000" y="2095200"/>
            <a:ext cx="1141200" cy="20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16"/>
          <p:cNvSpPr/>
          <p:nvPr/>
        </p:nvSpPr>
        <p:spPr>
          <a:xfrm>
            <a:off x="2459200" y="3328200"/>
            <a:ext cx="1141200" cy="20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18"/>
          <p:cNvSpPr/>
          <p:nvPr/>
        </p:nvSpPr>
        <p:spPr>
          <a:xfrm>
            <a:off x="329200" y="2946101"/>
            <a:ext cx="2093699" cy="2143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19"/>
          <p:cNvSpPr/>
          <p:nvPr/>
        </p:nvSpPr>
        <p:spPr>
          <a:xfrm>
            <a:off x="2459200" y="4622500"/>
            <a:ext cx="1141200" cy="20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직사각형 22"/>
          <p:cNvSpPr/>
          <p:nvPr/>
        </p:nvSpPr>
        <p:spPr>
          <a:xfrm>
            <a:off x="324036" y="3170076"/>
            <a:ext cx="2093699" cy="2143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23"/>
          <p:cNvSpPr/>
          <p:nvPr/>
        </p:nvSpPr>
        <p:spPr>
          <a:xfrm>
            <a:off x="329200" y="4787601"/>
            <a:ext cx="2093699" cy="2143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>
            <a:off x="329200" y="5028900"/>
            <a:ext cx="2093699" cy="2143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>
            <a:off x="2412000" y="2323800"/>
            <a:ext cx="1141200" cy="20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10"/>
            <a:ext cx="8784976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75">
                <a:solidFill>
                  <a:schemeClr val="bg1"/>
                </a:solidFill>
              </a:rPr>
              <a:t>- </a:t>
            </a:r>
            <a:r>
              <a:rPr lang="ko-KR" altLang="en-US" sz="2800" b="1" spc="-201">
                <a:solidFill>
                  <a:schemeClr val="bg1"/>
                </a:solidFill>
              </a:rPr>
              <a:t>모터 제어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0612" y="1352152"/>
          <a:ext cx="8350330" cy="506174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31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맑은 고딕"/>
                        </a:rPr>
                        <a:t>■ </a:t>
                      </a:r>
                      <a:r>
                        <a:rPr lang="en-US" altLang="ko-KR" sz="1600">
                          <a:latin typeface="맑은 고딕"/>
                        </a:rPr>
                        <a:t> </a:t>
                      </a:r>
                      <a:r>
                        <a:rPr lang="ko-KR" altLang="en-US" sz="1600">
                          <a:latin typeface="맑은 고딕"/>
                        </a:rPr>
                        <a:t>모터 제어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2520315"/>
                      <a:r>
                        <a:rPr lang="ko-KR" altLang="en-US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전원핀/제어핀/입력핀을 구분하여 연결 및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500" b="1">
                        <a:solidFill>
                          <a:prstClr val="black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 txBox="1"/>
          <p:nvPr/>
        </p:nvSpPr>
        <p:spPr>
          <a:xfrm>
            <a:off x="1225102" y="2344856"/>
            <a:ext cx="7508696" cy="4082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/>
              <a:t>GPIO.setmode(GPIO.BCM)</a:t>
            </a:r>
          </a:p>
          <a:p>
            <a:endParaRPr lang="en-US" altLang="ko-KR" sz="1200" b="1"/>
          </a:p>
          <a:p>
            <a:r>
              <a:rPr lang="en-US" altLang="ko-KR" sz="1700" b="1"/>
              <a:t>pwm_pin=23 </a:t>
            </a:r>
          </a:p>
          <a:p>
            <a:r>
              <a:rPr lang="en-US" altLang="ko-KR" sz="1700" b="1"/>
              <a:t>pwm_pin=1 </a:t>
            </a:r>
          </a:p>
          <a:p>
            <a:r>
              <a:rPr lang="en-US" altLang="ko-KR" sz="1700" b="1"/>
              <a:t> </a:t>
            </a:r>
          </a:p>
          <a:p>
            <a:r>
              <a:rPr lang="en-US" altLang="ko-KR" sz="1700" b="1"/>
              <a:t>in1_pin=17</a:t>
            </a:r>
          </a:p>
          <a:p>
            <a:r>
              <a:rPr lang="en-US" altLang="ko-KR" sz="1700" b="1"/>
              <a:t>in2_pin=27</a:t>
            </a:r>
          </a:p>
          <a:p>
            <a:r>
              <a:rPr lang="en-US" altLang="ko-KR" sz="1700" b="1"/>
              <a:t>in3_pin=5</a:t>
            </a:r>
          </a:p>
          <a:p>
            <a:r>
              <a:rPr lang="en-US" altLang="ko-KR" sz="1700" b="1"/>
              <a:t>in4_pin=6</a:t>
            </a:r>
          </a:p>
          <a:p>
            <a:endParaRPr lang="en-US" altLang="ko-KR" sz="1200" b="1"/>
          </a:p>
          <a:p>
            <a:r>
              <a:rPr lang="en-US" altLang="ko-KR" sz="1700" b="1"/>
              <a:t>GPIO.setup(pwm_pin, GPIO.OUT)      </a:t>
            </a:r>
            <a:r>
              <a:rPr lang="en-US" altLang="ko-KR" sz="1700" b="1">
                <a:solidFill>
                  <a:srgbClr val="FF0000"/>
                </a:solidFill>
              </a:rPr>
              <a:t> //</a:t>
            </a:r>
            <a:r>
              <a:rPr lang="ko-KR" altLang="en-US" sz="1700" b="1">
                <a:solidFill>
                  <a:srgbClr val="FF0000"/>
                </a:solidFill>
              </a:rPr>
              <a:t>해당 핀의 출력 준비</a:t>
            </a:r>
          </a:p>
          <a:p>
            <a:r>
              <a:rPr lang="en-US" altLang="ko-KR" sz="1700" b="1"/>
              <a:t>GPIO.setup(pwm1_pin, GPIO.OUT)</a:t>
            </a:r>
          </a:p>
          <a:p>
            <a:r>
              <a:rPr lang="en-US" altLang="ko-KR" sz="1700" b="1"/>
              <a:t>GPIO.setup(in1_pin, GPIO.OUT)</a:t>
            </a:r>
          </a:p>
          <a:p>
            <a:r>
              <a:rPr lang="en-US" altLang="ko-KR" sz="1700" b="1"/>
              <a:t>GPIO.setup(in2_pin, GPIO.OUT)</a:t>
            </a:r>
          </a:p>
          <a:p>
            <a:r>
              <a:rPr lang="en-US" altLang="ko-KR" sz="1700" b="1"/>
              <a:t>GPIO.setup(in3_pin, GPIO.OUT)</a:t>
            </a:r>
          </a:p>
          <a:p>
            <a:r>
              <a:rPr lang="en-US" altLang="ko-KR" sz="1700" b="1"/>
              <a:t>GPIO.setup(in4_pin, GPIO.OUT)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298" y="2749704"/>
            <a:ext cx="5218289" cy="2830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defRPr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졸업 연구 개요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7.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업무 분담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관련 연구 및 사례     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8.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졸업 연구 수행일정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시스템 전체 개요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9. 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필요 기술 및 참고 자료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시스템 시나리오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시스템 구성도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개발 환경 및 개발 방법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10"/>
            <a:ext cx="8784976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75">
                <a:solidFill>
                  <a:schemeClr val="bg1"/>
                </a:solidFill>
              </a:rPr>
              <a:t>- </a:t>
            </a:r>
            <a:r>
              <a:rPr lang="ko-KR" altLang="en-US" sz="2800" b="1" spc="-201">
                <a:solidFill>
                  <a:schemeClr val="bg1"/>
                </a:solidFill>
              </a:rPr>
              <a:t>모터 제어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0612" y="1352152"/>
          <a:ext cx="8350330" cy="50189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맑은 고딕"/>
                        </a:rPr>
                        <a:t>■ </a:t>
                      </a:r>
                      <a:r>
                        <a:rPr lang="en-US" altLang="ko-KR" sz="1600">
                          <a:latin typeface="맑은 고딕"/>
                        </a:rPr>
                        <a:t> </a:t>
                      </a:r>
                      <a:r>
                        <a:rPr lang="ko-KR" altLang="en-US" sz="1600">
                          <a:latin typeface="맑은 고딕"/>
                        </a:rPr>
                        <a:t>모터 구동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2520315"/>
                      <a:r>
                        <a:rPr lang="en-US" altLang="ko-KR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GPIO.PWM(pwm_pin, 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52031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400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맑은 고딕"/>
                        </a:rPr>
                        <a:t>모터의 최대 출력값 설정 및 조건문에 따른 정지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500" b="1">
                        <a:solidFill>
                          <a:prstClr val="black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직사각형 10"/>
          <p:cNvSpPr txBox="1"/>
          <p:nvPr/>
        </p:nvSpPr>
        <p:spPr>
          <a:xfrm>
            <a:off x="1219200" y="3073400"/>
            <a:ext cx="7480878" cy="310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pwm_motor=GPIO.PWM(pwm_pin, 100)</a:t>
            </a:r>
          </a:p>
          <a:p>
            <a:r>
              <a:rPr lang="en-US" altLang="ko-KR" b="1"/>
              <a:t>pwm_motor.start(0)</a:t>
            </a:r>
          </a:p>
          <a:p>
            <a:r>
              <a:rPr lang="en-US" altLang="ko-KR" b="1"/>
              <a:t>pwm1_motor=GPIO.PWM(pwm1_pin, 100)</a:t>
            </a:r>
          </a:p>
          <a:p>
            <a:r>
              <a:rPr lang="en-US" altLang="ko-KR" b="1"/>
              <a:t>pwm1_motor.start(0)</a:t>
            </a:r>
          </a:p>
          <a:p>
            <a:endParaRPr lang="en-US" altLang="ko-KR" b="1"/>
          </a:p>
          <a:p>
            <a:r>
              <a:rPr lang="en-US" altLang="ko-KR" b="1"/>
              <a:t>while True:</a:t>
            </a:r>
          </a:p>
          <a:p>
            <a:r>
              <a:rPr lang="en-US" altLang="ko-KR" b="1"/>
              <a:t>	gear = input("s : stop / w : go / x : back")</a:t>
            </a:r>
          </a:p>
          <a:p>
            <a:r>
              <a:rPr lang="en-US" altLang="ko-KR" b="1"/>
              <a:t>	</a:t>
            </a:r>
          </a:p>
          <a:p>
            <a:r>
              <a:rPr lang="en-US" altLang="ko-KR" b="1"/>
              <a:t>	if gear == </a:t>
            </a:r>
            <a:r>
              <a:rPr lang="en-US" altLang="ko-KR" b="1">
                <a:solidFill>
                  <a:srgbClr val="FF0000"/>
                </a:solidFill>
              </a:rPr>
              <a:t>"s"</a:t>
            </a:r>
            <a:r>
              <a:rPr lang="en-US" altLang="ko-KR" b="1"/>
              <a:t>:</a:t>
            </a:r>
          </a:p>
          <a:p>
            <a:r>
              <a:rPr lang="en-US" altLang="ko-KR" b="1"/>
              <a:t>		pwm_motor.ChangeDutyCycle(0)</a:t>
            </a:r>
            <a:r>
              <a:rPr lang="ko-KR" altLang="en-US" b="1"/>
              <a:t>   </a:t>
            </a:r>
            <a:r>
              <a:rPr lang="ko-KR" altLang="en-US" b="1">
                <a:solidFill>
                  <a:srgbClr val="FF0000"/>
                </a:solidFill>
              </a:rPr>
              <a:t>//속도를0(정지)</a:t>
            </a:r>
          </a:p>
          <a:p>
            <a:r>
              <a:rPr lang="en-US" altLang="ko-KR" b="1"/>
              <a:t>		pwm1_motor.ChangeDutyCycle(0)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10"/>
            <a:ext cx="8784976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75">
                <a:solidFill>
                  <a:schemeClr val="bg1"/>
                </a:solidFill>
              </a:rPr>
              <a:t>- </a:t>
            </a:r>
            <a:r>
              <a:rPr lang="ko-KR" altLang="en-US" sz="2800" b="1" spc="-201">
                <a:solidFill>
                  <a:schemeClr val="bg1"/>
                </a:solidFill>
              </a:rPr>
              <a:t>모터 제어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0612" y="1352152"/>
          <a:ext cx="8350330" cy="50189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맑은 고딕"/>
                        </a:rPr>
                        <a:t>■ </a:t>
                      </a:r>
                      <a:r>
                        <a:rPr lang="en-US" altLang="ko-KR" sz="1600">
                          <a:latin typeface="맑은 고딕"/>
                        </a:rPr>
                        <a:t> </a:t>
                      </a:r>
                      <a:r>
                        <a:rPr lang="ko-KR" altLang="en-US" sz="1600">
                          <a:latin typeface="맑은 고딕"/>
                        </a:rPr>
                        <a:t>전진(속도 제어)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2520315"/>
                      <a:r>
                        <a:rPr lang="en-US" altLang="ko-KR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pwm_motor.ChangeDutyCycle</a:t>
                      </a:r>
                      <a:r>
                        <a:rPr lang="ko-KR" altLang="en-US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(</a:t>
                      </a:r>
                      <a:r>
                        <a:rPr lang="en-US" altLang="ko-KR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RPM</a:t>
                      </a:r>
                      <a:r>
                        <a:rPr lang="ko-KR" altLang="en-US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)</a:t>
                      </a:r>
                      <a:r>
                        <a:rPr lang="en-US" altLang="ko-KR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 / GPIO.output(</a:t>
                      </a:r>
                      <a:r>
                        <a:rPr lang="ko-KR" altLang="en-US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핀번호 , </a:t>
                      </a:r>
                      <a:r>
                        <a:rPr lang="en-US" altLang="ko-KR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True/False)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52031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400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맑은 고딕"/>
                        </a:rPr>
                        <a:t>모터의 정회전을 이용해 전진시 속도의 증속/감속을 표현한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500" b="1">
                        <a:solidFill>
                          <a:prstClr val="black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직사각형 10"/>
          <p:cNvSpPr txBox="1"/>
          <p:nvPr/>
        </p:nvSpPr>
        <p:spPr>
          <a:xfrm>
            <a:off x="1257300" y="3111500"/>
            <a:ext cx="7404099" cy="3287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/>
              <a:t>elif gear == </a:t>
            </a:r>
            <a:r>
              <a:rPr lang="en-US" altLang="ko-KR" sz="1500" b="1">
                <a:solidFill>
                  <a:srgbClr val="FF0000"/>
                </a:solidFill>
              </a:rPr>
              <a:t>"w"</a:t>
            </a:r>
            <a:r>
              <a:rPr lang="en-US" altLang="ko-KR" sz="1500" b="1"/>
              <a:t> :</a:t>
            </a:r>
          </a:p>
          <a:p>
            <a:r>
              <a:rPr lang="en-US" altLang="ko-KR" sz="1500" b="1"/>
              <a:t>	pwm_motor.ChangeDutyCycle(20)	</a:t>
            </a:r>
            <a:r>
              <a:rPr lang="en-US" altLang="ko-KR" sz="1500" b="1">
                <a:solidFill>
                  <a:srgbClr val="FF0000"/>
                </a:solidFill>
              </a:rPr>
              <a:t>//</a:t>
            </a:r>
            <a:r>
              <a:rPr lang="ko-KR" altLang="en-US" sz="1500" b="1">
                <a:solidFill>
                  <a:srgbClr val="FF0000"/>
                </a:solidFill>
              </a:rPr>
              <a:t>속도 지정</a:t>
            </a:r>
          </a:p>
          <a:p>
            <a:r>
              <a:rPr lang="en-US" altLang="ko-KR" sz="1500" b="1"/>
              <a:t>	pwm1_motor.ChangeDutyCycle(20)</a:t>
            </a:r>
          </a:p>
          <a:p>
            <a:r>
              <a:rPr lang="en-US" altLang="ko-KR" sz="1500" b="1"/>
              <a:t>	GPIO.output(in1_pin, True)</a:t>
            </a:r>
          </a:p>
          <a:p>
            <a:r>
              <a:rPr lang="en-US" altLang="ko-KR" sz="1500" b="1"/>
              <a:t>	GPIO.output(in2_pin, False)</a:t>
            </a:r>
          </a:p>
          <a:p>
            <a:r>
              <a:rPr lang="en-US" altLang="ko-KR" sz="1500" b="1"/>
              <a:t>	GPIO.output(in3_pin, True)</a:t>
            </a:r>
          </a:p>
          <a:p>
            <a:r>
              <a:rPr lang="en-US" altLang="ko-KR" sz="1500" b="1"/>
              <a:t>	GPIO.output(in4_pin, False)</a:t>
            </a:r>
          </a:p>
          <a:p>
            <a:r>
              <a:rPr lang="en-US" altLang="ko-KR" sz="1500" b="1"/>
              <a:t>elif gear == </a:t>
            </a:r>
            <a:r>
              <a:rPr lang="en-US" altLang="ko-KR" sz="1500" b="1">
                <a:solidFill>
                  <a:srgbClr val="FF0000"/>
                </a:solidFill>
              </a:rPr>
              <a:t>"ww"</a:t>
            </a:r>
            <a:r>
              <a:rPr lang="en-US" altLang="ko-KR" sz="1500" b="1"/>
              <a:t> :</a:t>
            </a:r>
          </a:p>
          <a:p>
            <a:r>
              <a:rPr lang="en-US" altLang="ko-KR" sz="1500" b="1"/>
              <a:t>	pwm_motor.ChangeDutyCycle(40)</a:t>
            </a:r>
            <a:r>
              <a:rPr lang="ko-KR" altLang="en-US" sz="1500" b="1"/>
              <a:t>        </a:t>
            </a:r>
            <a:r>
              <a:rPr lang="en-US" altLang="ko-KR" sz="1500" b="1">
                <a:solidFill>
                  <a:srgbClr val="FF0000"/>
                </a:solidFill>
              </a:rPr>
              <a:t>//</a:t>
            </a:r>
            <a:r>
              <a:rPr lang="ko-KR" altLang="en-US" sz="1500" b="1">
                <a:solidFill>
                  <a:srgbClr val="FF0000"/>
                </a:solidFill>
              </a:rPr>
              <a:t>속도 지정</a:t>
            </a:r>
          </a:p>
          <a:p>
            <a:r>
              <a:rPr lang="en-US" altLang="ko-KR" sz="1500" b="1"/>
              <a:t>	pwm1_motor.ChangeDutyCycle(40)</a:t>
            </a:r>
          </a:p>
          <a:p>
            <a:r>
              <a:rPr lang="en-US" altLang="ko-KR" sz="1500" b="1"/>
              <a:t>elif gear == </a:t>
            </a:r>
            <a:r>
              <a:rPr lang="en-US" altLang="ko-KR" sz="1500" b="1">
                <a:solidFill>
                  <a:srgbClr val="FF0000"/>
                </a:solidFill>
              </a:rPr>
              <a:t>"www"</a:t>
            </a:r>
            <a:r>
              <a:rPr lang="en-US" altLang="ko-KR" sz="1500" b="1"/>
              <a:t> :</a:t>
            </a:r>
          </a:p>
          <a:p>
            <a:r>
              <a:rPr lang="en-US" altLang="ko-KR" sz="1500" b="1"/>
              <a:t>	pwm_motor.ChangeDutyCycle(60)</a:t>
            </a:r>
            <a:r>
              <a:rPr lang="ko-KR" altLang="en-US" sz="1500" b="1"/>
              <a:t>        </a:t>
            </a:r>
            <a:r>
              <a:rPr lang="en-US" altLang="ko-KR" sz="1500" b="1">
                <a:solidFill>
                  <a:srgbClr val="FF0000"/>
                </a:solidFill>
              </a:rPr>
              <a:t>//</a:t>
            </a:r>
            <a:r>
              <a:rPr lang="ko-KR" altLang="en-US" sz="1500" b="1">
                <a:solidFill>
                  <a:srgbClr val="FF0000"/>
                </a:solidFill>
              </a:rPr>
              <a:t>속도 지정</a:t>
            </a:r>
          </a:p>
          <a:p>
            <a:r>
              <a:rPr lang="en-US" altLang="ko-KR" sz="1500" b="1"/>
              <a:t>	pwm1_motor.ChangeDutyCycle(60)</a:t>
            </a:r>
          </a:p>
          <a:p>
            <a:r>
              <a:rPr lang="en-US" altLang="ko-KR" sz="1500"/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10"/>
            <a:ext cx="8784976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75">
                <a:solidFill>
                  <a:schemeClr val="bg1"/>
                </a:solidFill>
              </a:rPr>
              <a:t>- </a:t>
            </a:r>
            <a:r>
              <a:rPr lang="ko-KR" altLang="en-US" sz="3100" b="1" spc="-129">
                <a:solidFill>
                  <a:schemeClr val="bg1"/>
                </a:solidFill>
              </a:rPr>
              <a:t>모터제어</a:t>
            </a:r>
            <a:r>
              <a:rPr lang="ko-KR" altLang="en-US" sz="2800" b="1" spc="-201">
                <a:solidFill>
                  <a:schemeClr val="bg1"/>
                </a:solidFill>
              </a:rPr>
              <a:t>  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0612" y="1352152"/>
          <a:ext cx="8350330" cy="50189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맑은 고딕"/>
                        </a:rPr>
                        <a:t>■ 후진(속도 제어)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2520315"/>
                      <a:r>
                        <a:rPr lang="en-US" altLang="ko-KR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pwm_motor.ChangeDutyCycle</a:t>
                      </a:r>
                      <a:r>
                        <a:rPr lang="ko-KR" altLang="en-US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(</a:t>
                      </a:r>
                      <a:r>
                        <a:rPr lang="en-US" altLang="ko-KR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RPM</a:t>
                      </a:r>
                      <a:r>
                        <a:rPr lang="ko-KR" altLang="en-US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)</a:t>
                      </a:r>
                      <a:r>
                        <a:rPr lang="en-US" altLang="ko-KR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 / GPIO.output(</a:t>
                      </a:r>
                      <a:r>
                        <a:rPr lang="ko-KR" altLang="en-US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핀번호 , </a:t>
                      </a:r>
                      <a:r>
                        <a:rPr lang="en-US" altLang="ko-KR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True/False)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52031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400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맑은 고딕"/>
                        </a:rPr>
                        <a:t>모터의 역회전을 이용해 후진시 속도의 증속/감속을 표현한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500" b="1">
                        <a:solidFill>
                          <a:prstClr val="black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직사각형 10"/>
          <p:cNvSpPr txBox="1"/>
          <p:nvPr/>
        </p:nvSpPr>
        <p:spPr>
          <a:xfrm>
            <a:off x="1257300" y="3111500"/>
            <a:ext cx="7404099" cy="3287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/>
              <a:t>elif gear ==</a:t>
            </a:r>
            <a:r>
              <a:rPr lang="en-US" altLang="ko-KR" sz="1500" b="1">
                <a:solidFill>
                  <a:srgbClr val="FF0000"/>
                </a:solidFill>
              </a:rPr>
              <a:t> "x"</a:t>
            </a:r>
            <a:r>
              <a:rPr lang="en-US" altLang="ko-KR" sz="1500" b="1"/>
              <a:t> :</a:t>
            </a:r>
          </a:p>
          <a:p>
            <a:r>
              <a:rPr lang="en-US" altLang="ko-KR" sz="1500" b="1"/>
              <a:t>	pwm_motor.ChangeDutyCycle(20)	</a:t>
            </a:r>
            <a:r>
              <a:rPr lang="en-US" altLang="ko-KR" sz="1500" b="1">
                <a:solidFill>
                  <a:srgbClr val="FF0000"/>
                </a:solidFill>
              </a:rPr>
              <a:t>//</a:t>
            </a:r>
            <a:r>
              <a:rPr lang="ko-KR" altLang="en-US" sz="1500" b="1">
                <a:solidFill>
                  <a:srgbClr val="FF0000"/>
                </a:solidFill>
              </a:rPr>
              <a:t>속도 지정</a:t>
            </a:r>
          </a:p>
          <a:p>
            <a:r>
              <a:rPr lang="en-US" altLang="ko-KR" sz="1500" b="1"/>
              <a:t>	pwm1_motor.ChangeDutyCycle(20)</a:t>
            </a:r>
          </a:p>
          <a:p>
            <a:r>
              <a:rPr lang="en-US" altLang="ko-KR" sz="1500" b="1"/>
              <a:t>	GPIO.output(in1_pin, False)</a:t>
            </a:r>
          </a:p>
          <a:p>
            <a:r>
              <a:rPr lang="en-US" altLang="ko-KR" sz="1500" b="1"/>
              <a:t>	GPIO.output(in2_pin, True)</a:t>
            </a:r>
          </a:p>
          <a:p>
            <a:r>
              <a:rPr lang="en-US" altLang="ko-KR" sz="1500" b="1"/>
              <a:t>	GPIO.output(in3_pin, False)</a:t>
            </a:r>
          </a:p>
          <a:p>
            <a:r>
              <a:rPr lang="en-US" altLang="ko-KR" sz="1500" b="1"/>
              <a:t>	GPIO.output(in4_pin, True)</a:t>
            </a:r>
          </a:p>
          <a:p>
            <a:r>
              <a:rPr lang="en-US" altLang="ko-KR" sz="1500" b="1"/>
              <a:t>elif gear == </a:t>
            </a:r>
            <a:r>
              <a:rPr lang="en-US" altLang="ko-KR" sz="1500" b="1">
                <a:solidFill>
                  <a:srgbClr val="FF0000"/>
                </a:solidFill>
              </a:rPr>
              <a:t>"xx"</a:t>
            </a:r>
            <a:r>
              <a:rPr lang="en-US" altLang="ko-KR" sz="1500" b="1"/>
              <a:t> :</a:t>
            </a:r>
          </a:p>
          <a:p>
            <a:r>
              <a:rPr lang="en-US" altLang="ko-KR" sz="1500" b="1"/>
              <a:t>	pwm_motor.ChangeDutyCycle(40)</a:t>
            </a:r>
            <a:r>
              <a:rPr lang="ko-KR" altLang="en-US" sz="1500" b="1"/>
              <a:t>       </a:t>
            </a:r>
            <a:r>
              <a:rPr lang="en-US" altLang="ko-KR" sz="1500" b="1">
                <a:solidFill>
                  <a:srgbClr val="FF0000"/>
                </a:solidFill>
              </a:rPr>
              <a:t>//</a:t>
            </a:r>
            <a:r>
              <a:rPr lang="ko-KR" altLang="en-US" sz="1500" b="1">
                <a:solidFill>
                  <a:srgbClr val="FF0000"/>
                </a:solidFill>
              </a:rPr>
              <a:t>속도 지정</a:t>
            </a:r>
          </a:p>
          <a:p>
            <a:r>
              <a:rPr lang="en-US" altLang="ko-KR" sz="1500" b="1"/>
              <a:t>	pwm1_motor.ChangeDutyCycle(40)</a:t>
            </a:r>
          </a:p>
          <a:p>
            <a:r>
              <a:rPr lang="en-US" altLang="ko-KR" sz="1500" b="1"/>
              <a:t>elif gear ==</a:t>
            </a:r>
            <a:r>
              <a:rPr lang="en-US" altLang="ko-KR" sz="1500" b="1">
                <a:solidFill>
                  <a:srgbClr val="FF0000"/>
                </a:solidFill>
              </a:rPr>
              <a:t> "xxx"</a:t>
            </a:r>
            <a:r>
              <a:rPr lang="en-US" altLang="ko-KR" sz="1500" b="1"/>
              <a:t> :</a:t>
            </a:r>
          </a:p>
          <a:p>
            <a:r>
              <a:rPr lang="en-US" altLang="ko-KR" sz="1500" b="1"/>
              <a:t>	pwm_motor.ChangeDutyCycle(60)</a:t>
            </a:r>
            <a:r>
              <a:rPr lang="ko-KR" altLang="en-US" sz="1500" b="1"/>
              <a:t>       </a:t>
            </a:r>
            <a:r>
              <a:rPr lang="en-US" altLang="ko-KR" sz="1500" b="1">
                <a:solidFill>
                  <a:srgbClr val="FF0000"/>
                </a:solidFill>
              </a:rPr>
              <a:t>//</a:t>
            </a:r>
            <a:r>
              <a:rPr lang="ko-KR" altLang="en-US" sz="1500" b="1">
                <a:solidFill>
                  <a:srgbClr val="FF0000"/>
                </a:solidFill>
              </a:rPr>
              <a:t>속도 지정</a:t>
            </a:r>
          </a:p>
          <a:p>
            <a:r>
              <a:rPr lang="en-US" altLang="ko-KR" sz="1500" b="1"/>
              <a:t>	pwm1_motor.ChangeDutyCycle(60)</a:t>
            </a:r>
          </a:p>
          <a:p>
            <a:r>
              <a:rPr lang="en-US" altLang="ko-KR" sz="1500"/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10"/>
            <a:ext cx="8784976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75">
                <a:solidFill>
                  <a:schemeClr val="bg1"/>
                </a:solidFill>
              </a:rPr>
              <a:t>-</a:t>
            </a:r>
            <a:r>
              <a:rPr lang="ko-KR" altLang="en-US" sz="4270" b="1" spc="-175">
                <a:solidFill>
                  <a:schemeClr val="bg1"/>
                </a:solidFill>
              </a:rPr>
              <a:t> </a:t>
            </a:r>
            <a:r>
              <a:rPr lang="ko-KR" altLang="en-US" sz="3500" b="1" spc="-145">
                <a:solidFill>
                  <a:schemeClr val="bg1"/>
                </a:solidFill>
              </a:rPr>
              <a:t>사운드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6044" y="1260140"/>
          <a:ext cx="8350329" cy="50189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25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ea"/>
                          <a:ea typeface="+mn-ea"/>
                          <a:cs typeface="+mj-cs"/>
                        </a:rPr>
                        <a:t>■ 사운드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+mn-ea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88036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1" i="1">
                          <a:latin typeface="+mn-ea"/>
                          <a:ea typeface="+mn-ea"/>
                          <a:cs typeface="+mj-cs"/>
                        </a:rPr>
                        <a:t>SoundPool()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+mn-ea"/>
                          <a:ea typeface="+mn-ea"/>
                          <a:cs typeface="+mj-cs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88036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>
                          <a:latin typeface="+mn-ea"/>
                          <a:ea typeface="+mn-ea"/>
                          <a:cs typeface="+mj-cs"/>
                        </a:rPr>
                        <a:t>retrun null;</a:t>
                      </a:r>
                      <a:endParaRPr lang="ko-KR" altLang="en-US" sz="1400">
                        <a:latin typeface="+mn-ea"/>
                        <a:ea typeface="+mn-ea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+mn-ea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+mn-ea"/>
                          <a:ea typeface="+mn-ea"/>
                          <a:cs typeface="+mj-cs"/>
                        </a:rPr>
                        <a:t>RC</a:t>
                      </a:r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카의 증속/감속에 따른 사운드 효과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+mn-ea"/>
                          <a:ea typeface="+mn-ea"/>
                          <a:cs typeface="+mj-cs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public void initSounds(Context theContext) { 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     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     mSoundPool = new SoundPool(4, AudioManager.STREAM_MUSIC, 0);      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} 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public void addSound(int Index,int SoundID){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    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     mSoundPoolMap.put(Index, mSoundPool.load(mContext, SoundID, Index));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}	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public void playSound(int index) { 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		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int Volume = mAudioManager.getStreamVolume(AudioManager.MUSIC); 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mSoundPool.play(mSoundPoolMap.get(index), Volume, Volume, 1, 0, 1f); 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}</a:t>
                      </a:r>
                    </a:p>
                    <a:p>
                      <a:pPr lvl="0"/>
                      <a:r>
                        <a:rPr lang="en-US" altLang="ko-KR" sz="15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sz="4270" b="1" spc="-148">
                <a:solidFill>
                  <a:schemeClr val="bg1"/>
                </a:solidFill>
              </a:rPr>
              <a:t>05 </a:t>
            </a:r>
            <a:r>
              <a:rPr lang="ko-KR" altLang="en-US" sz="4270" b="1" spc="-148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48">
                <a:solidFill>
                  <a:schemeClr val="bg1"/>
                </a:solidFill>
              </a:rPr>
              <a:t>- </a:t>
            </a:r>
            <a:r>
              <a:rPr lang="ko-KR" altLang="en-US" sz="3084" b="1" spc="-108">
                <a:solidFill>
                  <a:schemeClr val="bg1"/>
                </a:solidFill>
              </a:rPr>
              <a:t>초음파감</a:t>
            </a:r>
            <a:r>
              <a:rPr lang="ko-KR" altLang="en-US" sz="3084" b="1" i="0" spc="-108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지</a:t>
            </a: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3074" y="1428749"/>
            <a:ext cx="3727738" cy="5212773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110182" y="1451841"/>
            <a:ext cx="5033818" cy="51853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912870"/>
            <a:ext cx="8794806" cy="5704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>
          <a:xfrm>
            <a:off x="279866" y="260648"/>
            <a:ext cx="8572669" cy="70328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60960" tIns="30480" rIns="60960" bIns="30480">
            <a:spAutoFit/>
          </a:bodyPr>
          <a:lstStyle/>
          <a:p>
            <a:pPr defTabSz="3060382"/>
            <a:r>
              <a:rPr lang="en-US" altLang="ko-KR" sz="4266" b="1" spc="-175">
                <a:solidFill>
                  <a:schemeClr val="bg1"/>
                </a:solidFill>
                <a:latin typeface="+mn-lt"/>
                <a:ea typeface="+mn-ea"/>
                <a:cs typeface="+mn-cs"/>
              </a:rPr>
              <a:t>05 </a:t>
            </a:r>
            <a:r>
              <a:rPr lang="ko-KR" altLang="en-US" sz="4266" b="1" spc="-175">
                <a:solidFill>
                  <a:schemeClr val="bg1"/>
                </a:solidFill>
                <a:latin typeface="+mn-lt"/>
                <a:ea typeface="+mn-ea"/>
                <a:cs typeface="+mn-cs"/>
              </a:rPr>
              <a:t>시스템 모듈 상세 설계</a:t>
            </a:r>
            <a:r>
              <a:rPr lang="ko-KR" altLang="en-US" sz="3200" b="1" spc="-196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초음파 감지</a:t>
            </a:r>
            <a:r>
              <a:rPr lang="en-US" altLang="ko-KR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24955" y="1215566"/>
          <a:ext cx="5976664" cy="913686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475">
                <a:tc gridSpan="2">
                  <a:txBody>
                    <a:bodyPr/>
                    <a:lstStyle/>
                    <a:p>
                      <a:pPr marL="0" indent="0" algn="l" defTabSz="234029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50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spc="-196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초음파센서</a:t>
                      </a:r>
                      <a:r>
                        <a:rPr lang="en-US" altLang="ko-KR" sz="1600" b="1" spc="-196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spc="-196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모듈</a:t>
                      </a:r>
                      <a:endParaRPr lang="en-CA" altLang="ko-KR" sz="1600" b="1" spc="-196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52031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350" b="1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Ultrasound()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latin typeface="+mn-lt"/>
                          <a:ea typeface="+mn-ea"/>
                          <a:cs typeface="+mn-cs"/>
                        </a:rPr>
                        <a:t>리턴 값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52031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return 1;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지정해 준 거리값에 따라 감지된 거리에 따른 정지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0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ko-KR" altLang="en-US" sz="15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600" b="1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pinMode (trigPin, OUTPUT); </a:t>
                      </a:r>
                      <a:r>
                        <a:rPr lang="en-US" altLang="ko-KR" sz="1600" b="1" i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GPIO </a:t>
                      </a:r>
                      <a:r>
                        <a:rPr lang="ko-KR" altLang="en-US" sz="1600" b="1" i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br>
                        <a:rPr lang="en-US" altLang="ko-KR" sz="1600" b="1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pinMode (echoPin, INPUT);  </a:t>
                      </a:r>
                      <a:r>
                        <a:rPr lang="en-US" altLang="ko-KR" sz="1600" b="1" i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//GPIO </a:t>
                      </a:r>
                      <a:r>
                        <a:rPr lang="ko-KR" altLang="en-US" sz="1600" b="1" i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  <a:p>
                      <a:pPr lvl="0"/>
                      <a:endParaRPr lang="en-US" altLang="ko-KR" sz="1600" b="1" i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altLang="ko-KR" sz="1600" b="1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duration = pulseln(IR_ECHO, HIGH);</a:t>
                      </a:r>
                    </a:p>
                    <a:p>
                      <a:pPr lvl="0"/>
                      <a:endParaRPr lang="en-US" altLang="ko-KR" sz="1600" b="1" i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altLang="ko-KR" sz="1600" b="1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distance = ((float)(340 * duration) / 10000) 2;</a:t>
                      </a: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600" b="1" i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if(distance&lt;=20)</a:t>
                      </a: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delay(5000);    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//5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초간 정지</a:t>
                      </a: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0135"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2" descr="C:\Users\seahwan jeon\Desktop\sona38332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9866" y="3085557"/>
            <a:ext cx="2365725" cy="149134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sz="4270" b="1" spc="-148">
                <a:solidFill>
                  <a:schemeClr val="bg1"/>
                </a:solidFill>
              </a:rPr>
              <a:t>05 </a:t>
            </a:r>
            <a:r>
              <a:rPr lang="ko-KR" altLang="en-US" sz="4270" b="1" spc="-148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48">
                <a:solidFill>
                  <a:schemeClr val="bg1"/>
                </a:solidFill>
              </a:rPr>
              <a:t>- </a:t>
            </a:r>
            <a:r>
              <a:rPr lang="ko-KR" altLang="en-US" sz="3084" b="1" spc="-108">
                <a:solidFill>
                  <a:schemeClr val="bg1"/>
                </a:solidFill>
              </a:rPr>
              <a:t>초음파감</a:t>
            </a:r>
            <a:r>
              <a:rPr lang="ko-KR" altLang="en-US" sz="3099" b="1" i="0" spc="-109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지</a:t>
            </a:r>
          </a:p>
        </p:txBody>
      </p:sp>
      <p:pic>
        <p:nvPicPr>
          <p:cNvPr id="12" name="그림 1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1440" y="1533548"/>
            <a:ext cx="8436576" cy="51619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300" b="1" spc="-176">
                <a:solidFill>
                  <a:schemeClr val="bg1"/>
                </a:solidFill>
              </a:rPr>
              <a:t>05 </a:t>
            </a:r>
            <a:r>
              <a:rPr lang="ko-KR" altLang="en-US" sz="4300" b="1" spc="-176">
                <a:solidFill>
                  <a:schemeClr val="bg1"/>
                </a:solidFill>
              </a:rPr>
              <a:t>시스템 모듈 상세 설계 </a:t>
            </a:r>
            <a:r>
              <a:rPr lang="en-US" altLang="ko-KR" sz="4300" b="1" spc="-176">
                <a:solidFill>
                  <a:schemeClr val="bg1"/>
                </a:solidFill>
              </a:rPr>
              <a:t>- </a:t>
            </a:r>
            <a:r>
              <a:rPr lang="ko-KR" altLang="en-US" sz="3084" b="1" i="0" spc="-128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카메라</a:t>
            </a: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8642" y="1053522"/>
            <a:ext cx="8750010" cy="58044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866" y="903443"/>
            <a:ext cx="8712968" cy="5834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>
          <a:xfrm>
            <a:off x="279866" y="185233"/>
            <a:ext cx="7610644" cy="7024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60960" tIns="30480" rIns="60960" bIns="30480">
            <a:spAutoFit/>
          </a:bodyPr>
          <a:lstStyle/>
          <a:p>
            <a:pPr defTabSz="3420427"/>
            <a:r>
              <a:rPr lang="en-US" altLang="ko-KR" sz="4266" b="1" spc="-175">
                <a:solidFill>
                  <a:schemeClr val="bg1"/>
                </a:solidFill>
                <a:latin typeface="+mn-lt"/>
                <a:ea typeface="+mn-ea"/>
                <a:cs typeface="+mn-cs"/>
              </a:rPr>
              <a:t>05 </a:t>
            </a:r>
            <a:r>
              <a:rPr lang="ko-KR" altLang="en-US" sz="4266" b="1" spc="-175">
                <a:solidFill>
                  <a:schemeClr val="bg1"/>
                </a:solidFill>
                <a:latin typeface="+mn-lt"/>
                <a:ea typeface="+mn-ea"/>
                <a:cs typeface="+mn-cs"/>
              </a:rPr>
              <a:t>시스템 모듈 상세 설계</a:t>
            </a:r>
            <a:r>
              <a:rPr lang="ko-KR" altLang="en-US" sz="3200" b="1" spc="-196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카메라</a:t>
            </a:r>
            <a:endParaRPr lang="en-US" altLang="ko-KR" sz="3000" b="1" spc="-184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43808" y="1105600"/>
          <a:ext cx="5976734" cy="3139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873">
                <a:tc gridSpan="2">
                  <a:txBody>
                    <a:bodyPr/>
                    <a:lstStyle/>
                    <a:p>
                      <a:pPr marL="0" indent="0" algn="l" defTabSz="270033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10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spc="-20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카메라</a:t>
                      </a:r>
                      <a:r>
                        <a:rPr lang="en-US" altLang="ko-KR" sz="1100" b="1" spc="-20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spc="-20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모듈</a:t>
                      </a:r>
                      <a:endParaRPr lang="en-CA" altLang="ko-KR" sz="1100" b="1" spc="-203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88036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Camera.set(), Camera.grab(), Camara.retrieve();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+mn-lt"/>
                          <a:ea typeface="+mn-ea"/>
                          <a:cs typeface="+mn-cs"/>
                        </a:rPr>
                        <a:t>리턴 값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88036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100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RC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카 시점으로 촬영 및 영상 출력하는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 int argc,char **argv ) {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Camera.set( CV_CAP_PROP_FRAME_WIDTH, 320);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Camera.set( CV_CAP_PROP_FRAME_HEIGHT, 240);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while(1){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Camera.grab();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Camera.retrieve ( image);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 cv::waitKey(1) &gt; 0 ) break; 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28167" y="1105600"/>
            <a:ext cx="2267340" cy="205752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28167" y="4086438"/>
          <a:ext cx="8393437" cy="253075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14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241">
                <a:tc gridSpan="2">
                  <a:txBody>
                    <a:bodyPr/>
                    <a:lstStyle/>
                    <a:p>
                      <a:pPr marL="0" indent="0" algn="l" defTabSz="270033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10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spc="-20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</a:t>
                      </a:r>
                      <a:endParaRPr lang="en-CA" altLang="ko-KR" sz="1100" b="1" spc="-203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88036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outputVideo.open(), outputVideo.write()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+mn-lt"/>
                          <a:ea typeface="+mn-ea"/>
                          <a:cs typeface="+mn-cs"/>
                        </a:rPr>
                        <a:t>리턴 값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88036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100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RC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카 시점으로 촬영 및 영상 출력하는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4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cv::VideoWriter outputVideo;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cv::Size frameSize(320,240);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fps = 25;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outputVideo.open("output.avi", cv::VideoWriter::fourcc('X','V','I','D'),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fps, frameSize, true);</a:t>
                      </a: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2880360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outputVideo.write(image);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300" b="1" spc="-176">
                <a:solidFill>
                  <a:schemeClr val="bg1"/>
                </a:solidFill>
              </a:rPr>
              <a:t>05 </a:t>
            </a:r>
            <a:r>
              <a:rPr lang="ko-KR" altLang="en-US" sz="4300" b="1" spc="-176">
                <a:solidFill>
                  <a:schemeClr val="bg1"/>
                </a:solidFill>
              </a:rPr>
              <a:t>시스템 모듈 상세 설계 </a:t>
            </a:r>
            <a:r>
              <a:rPr lang="en-US" altLang="ko-KR" sz="4300" b="1" spc="-176">
                <a:solidFill>
                  <a:schemeClr val="bg1"/>
                </a:solidFill>
              </a:rPr>
              <a:t>- </a:t>
            </a:r>
            <a:r>
              <a:rPr lang="ko-KR" altLang="en-US" sz="3084" b="1" i="0" spc="-128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카메라</a:t>
            </a:r>
          </a:p>
        </p:txBody>
      </p:sp>
      <p:pic>
        <p:nvPicPr>
          <p:cNvPr id="14" name="그림 1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25466" y="1318260"/>
            <a:ext cx="4246534" cy="5271308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72000" y="1347007"/>
            <a:ext cx="4571999" cy="5217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161" y="329306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졸업 연구 개요</a:t>
            </a:r>
          </a:p>
        </p:txBody>
      </p:sp>
      <p:sp>
        <p:nvSpPr>
          <p:cNvPr id="7" name="직사각형 26"/>
          <p:cNvSpPr txBox="1"/>
          <p:nvPr/>
        </p:nvSpPr>
        <p:spPr>
          <a:xfrm>
            <a:off x="-154761" y="1518350"/>
            <a:ext cx="9767830" cy="672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>
                <a:latin typeface="+mn-lt"/>
                <a:ea typeface="+mn-ea"/>
                <a:cs typeface="+mn-cs"/>
              </a:rPr>
              <a:t>  </a:t>
            </a:r>
            <a:r>
              <a:rPr lang="ko-KR" altLang="en-US" sz="2200" b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◎ 지적사항에 대한 답변</a:t>
            </a:r>
          </a:p>
          <a:p>
            <a:pPr lvl="1">
              <a:buClr>
                <a:srgbClr val="000000"/>
              </a:buClr>
            </a:pPr>
            <a:endParaRPr lang="en-US" altLang="ko-KR" b="1">
              <a:latin typeface="맑은 고딕"/>
            </a:endParaRPr>
          </a:p>
          <a:p>
            <a:pPr marL="800100" lvl="1" indent="-342900">
              <a:buClr>
                <a:srgbClr val="000000"/>
              </a:buClr>
              <a:buAutoNum type="arabicPeriod"/>
            </a:pPr>
            <a:r>
              <a:rPr lang="ko-KR" altLang="en-US" sz="2000" b="1">
                <a:latin typeface="+mn-lt"/>
                <a:ea typeface="+mn-ea"/>
                <a:cs typeface="+mn-cs"/>
              </a:rPr>
              <a:t>설계 내용이 없음</a:t>
            </a: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ko-KR" altLang="en-US">
              <a:sym typeface="Wingdings"/>
            </a:endParaRPr>
          </a:p>
          <a:p>
            <a:pPr lvl="1">
              <a:buClr>
                <a:srgbClr val="000000"/>
              </a:buClr>
            </a:pPr>
            <a:r>
              <a:rPr lang="ko-KR" altLang="en-US">
                <a:sym typeface="Wingdings"/>
              </a:rPr>
              <a:t> ● 라즈베리-안드로이드 통신 (소켓통신, 접속생성, 접속차단)</a:t>
            </a:r>
          </a:p>
          <a:p>
            <a:pPr lvl="1">
              <a:buClr>
                <a:srgbClr val="000000"/>
              </a:buClr>
            </a:pPr>
            <a:endParaRPr lang="ko-KR" altLang="en-US">
              <a:sym typeface="Wingdings"/>
            </a:endParaRPr>
          </a:p>
          <a:p>
            <a:pPr lvl="1">
              <a:buClr>
                <a:srgbClr val="000000"/>
              </a:buClr>
            </a:pPr>
            <a:r>
              <a:rPr lang="ko-KR" altLang="en-US">
                <a:sym typeface="Wingdings"/>
              </a:rPr>
              <a:t> ● 모터를 이용한 이동 제어 (정방향 회전(전진) / 역방향 회전(후진))</a:t>
            </a:r>
          </a:p>
          <a:p>
            <a:pPr lvl="1">
              <a:buClr>
                <a:srgbClr val="000000"/>
              </a:buClr>
            </a:pPr>
            <a:endParaRPr lang="ko-KR" altLang="en-US">
              <a:sym typeface="Wingdings"/>
            </a:endParaRPr>
          </a:p>
          <a:p>
            <a:pPr lvl="1">
              <a:buClr>
                <a:srgbClr val="000000"/>
              </a:buClr>
            </a:pPr>
            <a:r>
              <a:rPr lang="ko-KR" altLang="en-US">
                <a:sym typeface="Wingdings"/>
              </a:rPr>
              <a:t> ● 모터드라이버를 통한 속도 제어 (드라이버에 연결된 모터 네개의 정상작동 여부, </a:t>
            </a:r>
          </a:p>
          <a:p>
            <a:pPr lvl="1">
              <a:buClr>
                <a:srgbClr val="000000"/>
              </a:buClr>
            </a:pPr>
            <a:r>
              <a:rPr lang="ko-KR" altLang="en-US">
                <a:sym typeface="Wingdings"/>
              </a:rPr>
              <a:t> 	속도의 증감)</a:t>
            </a:r>
          </a:p>
          <a:p>
            <a:pPr lvl="1">
              <a:buClr>
                <a:srgbClr val="000000"/>
              </a:buClr>
            </a:pPr>
            <a:endParaRPr lang="ko-KR" altLang="en-US">
              <a:sym typeface="Wingdings"/>
            </a:endParaRPr>
          </a:p>
          <a:p>
            <a:pPr lvl="1">
              <a:buClr>
                <a:srgbClr val="000000"/>
              </a:buClr>
            </a:pPr>
            <a:r>
              <a:rPr lang="ko-KR" altLang="en-US">
                <a:sym typeface="Wingdings"/>
              </a:rPr>
              <a:t> ● 초음파감지센서를 통한 감지시 움직임과 속도제어 기능과 충돌되지 않는 범위의 </a:t>
            </a:r>
          </a:p>
          <a:p>
            <a:pPr lvl="1">
              <a:buClr>
                <a:srgbClr val="000000"/>
              </a:buClr>
            </a:pPr>
            <a:r>
              <a:rPr lang="ko-KR" altLang="en-US">
                <a:sym typeface="Wingdings"/>
              </a:rPr>
              <a:t> 	수치 값 구체화</a:t>
            </a:r>
          </a:p>
          <a:p>
            <a:pPr lvl="1">
              <a:buClr>
                <a:srgbClr val="000000"/>
              </a:buClr>
            </a:pPr>
            <a:endParaRPr lang="ko-KR" altLang="en-US">
              <a:sym typeface="Wingdings"/>
            </a:endParaRPr>
          </a:p>
          <a:p>
            <a:pPr lvl="1">
              <a:buClr>
                <a:srgbClr val="000000"/>
              </a:buClr>
            </a:pPr>
            <a:r>
              <a:rPr lang="ko-KR" altLang="en-US">
                <a:sym typeface="Wingdings"/>
              </a:rPr>
              <a:t> ● opencv 영상 처리 (기본 영상코드, REC기능)</a:t>
            </a:r>
          </a:p>
          <a:p>
            <a:pPr lvl="1">
              <a:buClr>
                <a:srgbClr val="000000"/>
              </a:buClr>
            </a:pPr>
            <a:endParaRPr lang="ko-KR" altLang="en-US">
              <a:sym typeface="Wingdings"/>
            </a:endParaRPr>
          </a:p>
          <a:p>
            <a:pPr lvl="1">
              <a:buClr>
                <a:srgbClr val="000000"/>
              </a:buClr>
            </a:pPr>
            <a:r>
              <a:rPr lang="ko-KR" altLang="en-US">
                <a:sym typeface="Wingdings"/>
              </a:rPr>
              <a:t> ● 속도의 증가시/속도의 감소시 간단한 알림음 추가 (증속-뾰로롱 / 감속-꼬르륵)</a:t>
            </a:r>
          </a:p>
          <a:p>
            <a:pPr lvl="1">
              <a:buClr>
                <a:srgbClr val="000000"/>
              </a:buClr>
            </a:pPr>
            <a:r>
              <a:rPr lang="ko-KR" altLang="en-US">
                <a:latin typeface="+mn-lt"/>
                <a:ea typeface="+mn-ea"/>
                <a:cs typeface="+mn-cs"/>
              </a:rPr>
              <a:t> </a:t>
            </a: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r>
              <a:rPr lang="en-US" altLang="ko-KR" sz="1500" b="1">
                <a:latin typeface="맑은 고딕"/>
              </a:rPr>
              <a:t>	</a:t>
            </a:r>
            <a:endParaRPr lang="ko-KR" altLang="en-US" sz="1500" b="1">
              <a:latin typeface="맑은 고딕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10"/>
            <a:ext cx="8784976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543" y="163871"/>
            <a:ext cx="8350914" cy="88198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sz="4299" b="1" spc="-148">
                <a:solidFill>
                  <a:schemeClr val="bg1"/>
                </a:solidFill>
              </a:rPr>
              <a:t>05 </a:t>
            </a:r>
            <a:r>
              <a:rPr lang="ko-KR" altLang="en-US" sz="4299" b="1" spc="-148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99" b="1" spc="-148">
                <a:solidFill>
                  <a:schemeClr val="bg1"/>
                </a:solidFill>
              </a:rPr>
              <a:t>- </a:t>
            </a:r>
            <a:r>
              <a:rPr lang="ko-KR" altLang="en-US" sz="2747" b="1" spc="-166">
                <a:solidFill>
                  <a:schemeClr val="bg1"/>
                </a:solidFill>
              </a:rPr>
              <a:t>안드로이드  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0612" y="1352152"/>
          <a:ext cx="8350330" cy="50189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맑은 고딕"/>
                        </a:rPr>
                        <a:t>■ </a:t>
                      </a:r>
                      <a:r>
                        <a:rPr lang="en-US" altLang="ko-KR" sz="1600">
                          <a:latin typeface="맑은 고딕"/>
                        </a:rPr>
                        <a:t> </a:t>
                      </a:r>
                      <a:r>
                        <a:rPr lang="ko-KR" altLang="en-US" sz="1600">
                          <a:latin typeface="맑은 고딕"/>
                        </a:rPr>
                        <a:t>원격 접속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2520315"/>
                      <a:r>
                        <a:rPr lang="ko-KR" altLang="en-US" b="1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socket.close()</a:t>
                      </a:r>
                      <a:endParaRPr lang="en-US" altLang="ko-KR" sz="1400" b="1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252031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400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맑은 고딕"/>
                        </a:rPr>
                        <a:t>라즈베리파이와 안드로이드 어플 간의 접속을 생성하는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500" b="1">
                        <a:solidFill>
                          <a:prstClr val="black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26704" y="3146136"/>
            <a:ext cx="5735955" cy="3666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ko-KR" altLang="en-US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10" name="직사각형 8"/>
          <p:cNvSpPr/>
          <p:nvPr/>
        </p:nvSpPr>
        <p:spPr>
          <a:xfrm>
            <a:off x="1226704" y="3146136"/>
            <a:ext cx="5735955" cy="3109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if(socket!=null)</a:t>
            </a:r>
          </a:p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{</a:t>
            </a:r>
          </a:p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socket.close();</a:t>
            </a:r>
          </a:p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socket =  null;</a:t>
            </a:r>
          </a:p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}</a:t>
            </a:r>
          </a:p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socket = new Socket(server, port);</a:t>
            </a:r>
          </a:p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outs = socket.getOutputStream();</a:t>
            </a:r>
          </a:p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rcvThread = new Thread(new rcvthread(socket));</a:t>
            </a:r>
          </a:p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rcvThread.start();</a:t>
            </a:r>
          </a:p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} </a:t>
            </a:r>
          </a:p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600" b="1">
                <a:solidFill>
                  <a:schemeClr val="bg1"/>
                </a:solidFill>
                <a:latin typeface="Arial Black"/>
              </a:rPr>
              <a:t>App U.I</a:t>
            </a:r>
            <a:endParaRPr lang="ko-KR" altLang="en-US" sz="3600" b="1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5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</a:t>
            </a:r>
            <a:endParaRPr lang="ko-KR" altLang="en-US" sz="4400" spc="-26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eahwan jeon\Desktop\제목 없음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89134" y="1737360"/>
            <a:ext cx="7765729" cy="4178300"/>
          </a:xfrm>
          <a:prstGeom prst="rect">
            <a:avLst/>
          </a:prstGeom>
          <a:noFill/>
        </p:spPr>
      </p:pic>
      <p:pic>
        <p:nvPicPr>
          <p:cNvPr id="1027" name="Picture 3" descr="C:\Users\seahwan jeon\Desktop\CAR.jp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743791" y="2326639"/>
            <a:ext cx="5656413" cy="322071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32480" y="2608865"/>
            <a:ext cx="2661920" cy="5705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3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분노의 질주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41040" y="4409439"/>
            <a:ext cx="2661920" cy="5702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3200">
                <a:solidFill>
                  <a:schemeClr val="accent4">
                    <a:lumMod val="60000"/>
                    <a:lumOff val="40000"/>
                  </a:schemeClr>
                </a:solidFill>
                <a:latin typeface="HY울릉도B"/>
                <a:ea typeface="HY울릉도B"/>
              </a:rPr>
              <a:t>     START</a:t>
            </a:r>
            <a:endParaRPr lang="ko-KR" altLang="en-US" sz="3200">
              <a:solidFill>
                <a:schemeClr val="accent4">
                  <a:lumMod val="60000"/>
                  <a:lumOff val="40000"/>
                </a:schemeClr>
              </a:solidFill>
              <a:latin typeface="HY울릉도B"/>
              <a:ea typeface="HY울릉도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600" b="1">
                <a:solidFill>
                  <a:schemeClr val="bg1"/>
                </a:solidFill>
                <a:cs typeface="+mj-cs"/>
              </a:rPr>
              <a:t>App U.I</a:t>
            </a:r>
            <a:endParaRPr lang="ko-KR" altLang="en-US" sz="3600" b="1">
              <a:solidFill>
                <a:schemeClr val="bg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5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</a:t>
            </a:r>
            <a:endParaRPr lang="ko-KR" altLang="en-US" sz="4400" spc="-26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33" name="그림 32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8533" y="1462869"/>
            <a:ext cx="8812499" cy="476930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600" b="1">
                <a:solidFill>
                  <a:schemeClr val="bg1"/>
                </a:solidFill>
                <a:cs typeface="+mj-cs"/>
              </a:rPr>
              <a:t>App U.I</a:t>
            </a:r>
            <a:endParaRPr lang="ko-KR" altLang="en-US" sz="3600" b="1">
              <a:solidFill>
                <a:schemeClr val="bg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5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</a:t>
            </a:r>
            <a:endParaRPr lang="ko-KR" altLang="en-US" sz="4400" spc="-26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25" name="그림 2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90398" y="1462869"/>
            <a:ext cx="8765988" cy="47981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600" b="1">
                <a:solidFill>
                  <a:schemeClr val="bg1"/>
                </a:solidFill>
                <a:cs typeface="+mj-cs"/>
              </a:rPr>
              <a:t>App U.I</a:t>
            </a:r>
            <a:endParaRPr lang="ko-KR" altLang="en-US" sz="3600" b="1">
              <a:solidFill>
                <a:schemeClr val="bg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5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</a:t>
            </a:r>
            <a:endParaRPr lang="ko-KR" altLang="en-US" sz="4400" spc="-26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46" name="그림 45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2965" y="1466680"/>
            <a:ext cx="8812498" cy="479054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292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개발 환경 및 개발 방법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5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>
                <a:solidFill>
                  <a:schemeClr val="bg1"/>
                </a:solidFill>
                <a:latin typeface="+mn-lt"/>
                <a:ea typeface="+mn-ea"/>
                <a:cs typeface="+mn-cs"/>
              </a:rPr>
              <a:t>7.</a:t>
            </a:r>
            <a:endParaRPr lang="ko-KR" altLang="en-US" sz="4400" spc="-26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109923" y="1699330"/>
            <a:ext cx="1982310" cy="1624135"/>
            <a:chOff x="4572000" y="2390775"/>
            <a:chExt cx="3949056" cy="3499033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4572000" y="2390775"/>
              <a:ext cx="2790825" cy="103822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4587565" y="3429000"/>
              <a:ext cx="3933491" cy="2460807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16944" y="1611469"/>
            <a:ext cx="2663792" cy="17998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5261565" y="1482638"/>
            <a:ext cx="2190516" cy="20575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7311067" y="1480389"/>
            <a:ext cx="1775410" cy="919791"/>
          </a:xfrm>
          <a:prstGeom prst="rect">
            <a:avLst/>
          </a:prstGeom>
        </p:spPr>
      </p:pic>
      <p:pic>
        <p:nvPicPr>
          <p:cNvPr id="13" name="Picture 2" descr="C:\Users\seahwan jeon\Desktop\sona38332.jpg"/>
          <p:cNvPicPr>
            <a:picLocks noChangeAspect="1" noChangeArrowheads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146249" y="3403176"/>
            <a:ext cx="2971487" cy="1654597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9">
            <a:alphaModFix/>
            <a:lum/>
          </a:blip>
          <a:srcRect/>
          <a:stretch>
            <a:fillRect/>
          </a:stretch>
        </p:blipFill>
        <p:spPr>
          <a:xfrm>
            <a:off x="286663" y="5064579"/>
            <a:ext cx="2831073" cy="13144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10">
            <a:alphaModFix/>
            <a:lum/>
          </a:blip>
          <a:srcRect/>
          <a:stretch>
            <a:fillRect/>
          </a:stretch>
        </p:blipFill>
        <p:spPr>
          <a:xfrm>
            <a:off x="3288386" y="3660985"/>
            <a:ext cx="2544556" cy="16911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810379" y="5510463"/>
            <a:ext cx="1410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+mn-lt"/>
                <a:ea typeface="+mn-ea"/>
                <a:cs typeface="+mn-cs"/>
              </a:rPr>
              <a:t>구글카드보드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8137" y="3890262"/>
            <a:ext cx="2538663" cy="1460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+mn-lt"/>
                <a:ea typeface="+mn-ea"/>
                <a:cs typeface="+mn-cs"/>
              </a:rPr>
              <a:t>그 외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DC Motor 5V(2)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Battery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Encoder</a:t>
            </a:r>
          </a:p>
          <a:p>
            <a:pPr marL="342900" indent="-342900">
              <a:buAutoNum type="arabicPeriod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표 18"/>
          <p:cNvGraphicFramePr/>
          <p:nvPr/>
        </p:nvGraphicFramePr>
        <p:xfrm>
          <a:off x="5983254" y="5268555"/>
          <a:ext cx="6857054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</a:t>
                      </a:r>
                      <a:endParaRPr lang="en-US" altLang="ko-KR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C/C++ , Java</a:t>
                      </a:r>
                      <a:r>
                        <a:rPr lang="ko-KR" altLang="en-US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</a:t>
                      </a:r>
                      <a:endParaRPr lang="en-US" altLang="ko-KR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Raspberry Pi 3</a:t>
                      </a:r>
                    </a:p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Android Studio</a:t>
                      </a:r>
                      <a:endParaRPr lang="ko-KR" altLang="en-US" b="0">
                        <a:solidFill>
                          <a:srgbClr val="E84D3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운영체제</a:t>
                      </a:r>
                      <a:endParaRPr lang="en-US" altLang="ko-KR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234029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Linux , windows 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b="0">
                        <a:solidFill>
                          <a:srgbClr val="E84D3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292">
                <a:solidFill>
                  <a:schemeClr val="bg1"/>
                </a:solidFill>
                <a:latin typeface="+mn-lt"/>
                <a:ea typeface="+mn-ea"/>
                <a:cs typeface="+mn-cs"/>
              </a:rPr>
              <a:t>업무 분담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표 10"/>
          <p:cNvGraphicFramePr/>
          <p:nvPr/>
        </p:nvGraphicFramePr>
        <p:xfrm>
          <a:off x="1115616" y="1893506"/>
          <a:ext cx="7132533" cy="379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2014152050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이명균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2014150050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전세환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2014154046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이예진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581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라즈베리파이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관련 정보 수집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RC</a:t>
                      </a: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카와 어플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통신 기능 구현</a:t>
                      </a:r>
                    </a:p>
                    <a:p>
                      <a:pPr marL="0" indent="0" algn="ctr" latinLnBrk="1">
                        <a:buNone/>
                      </a:pPr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어플리케이션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제작</a:t>
                      </a:r>
                    </a:p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카메라 기능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추가 관련 자료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수집</a:t>
                      </a: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어플리케이션 및 </a:t>
                      </a: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U.I</a:t>
                      </a: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제작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라즈베리-안드로이드 소켓 통신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292">
                <a:solidFill>
                  <a:schemeClr val="bg1"/>
                </a:solidFill>
                <a:latin typeface="+mn-lt"/>
                <a:ea typeface="+mn-ea"/>
                <a:cs typeface="+mn-cs"/>
              </a:rPr>
              <a:t>졸업 연구 수행 일정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173319" y="2150561"/>
            <a:ext cx="6797361" cy="337762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292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hub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61898" y="2181212"/>
            <a:ext cx="8020203" cy="40416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1898" y="1543688"/>
            <a:ext cx="5520767" cy="445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b="1">
                <a:latin typeface="+mn-lt"/>
                <a:ea typeface="+mn-ea"/>
                <a:cs typeface="+mn-cs"/>
              </a:rPr>
              <a:t>◎ https://github.com/yjlee1001/kpu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292">
                <a:solidFill>
                  <a:schemeClr val="bg1"/>
                </a:solidFill>
                <a:latin typeface="+mn-lt"/>
                <a:ea typeface="+mn-ea"/>
                <a:cs typeface="+mn-cs"/>
              </a:rPr>
              <a:t>필요 기술 및 참고 문헌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직사각형 26"/>
          <p:cNvSpPr txBox="1"/>
          <p:nvPr/>
        </p:nvSpPr>
        <p:spPr>
          <a:xfrm>
            <a:off x="495107" y="1817548"/>
            <a:ext cx="8153785" cy="368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필요 기술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>
                <a:latin typeface="+mn-lt"/>
                <a:ea typeface="+mn-ea"/>
                <a:cs typeface="+mn-cs"/>
              </a:rPr>
              <a:t> </a:t>
            </a:r>
            <a:r>
              <a:rPr lang="ko-KR" altLang="en-US">
                <a:latin typeface="+mn-lt"/>
                <a:ea typeface="+mn-ea"/>
                <a:cs typeface="+mn-cs"/>
              </a:rPr>
              <a:t>영상 실시간 뷰 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영상을 통한 장애물 확인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실시간 영상 저장</a:t>
            </a:r>
          </a:p>
          <a:p>
            <a:pPr lvl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참고 자료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라즈베리파이 3의 스펙 : https://www.raspberrypi.org/products/raspberry-pi-3-model-b/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하루 만에 배우는 안드로이드 앱 만들기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161" y="329306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졸업 연구 개요</a:t>
            </a:r>
          </a:p>
        </p:txBody>
      </p:sp>
      <p:sp>
        <p:nvSpPr>
          <p:cNvPr id="9" name="직사각형 26"/>
          <p:cNvSpPr txBox="1"/>
          <p:nvPr/>
        </p:nvSpPr>
        <p:spPr>
          <a:xfrm>
            <a:off x="0" y="1710666"/>
            <a:ext cx="9144001" cy="6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0000"/>
              </a:buClr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r>
              <a:rPr lang="ko-KR" altLang="en-US" sz="2200" b="1">
                <a:latin typeface="+mn-lt"/>
                <a:ea typeface="+mn-ea"/>
                <a:cs typeface="+mn-cs"/>
              </a:rPr>
              <a:t>2. 속도 등 요건을 구체적으로 제시</a:t>
            </a:r>
          </a:p>
          <a:p>
            <a:pPr lvl="1">
              <a:buClr>
                <a:srgbClr val="000000"/>
              </a:buClr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buClr>
                <a:srgbClr val="000000"/>
              </a:buClr>
            </a:pPr>
            <a:r>
              <a:rPr lang="ko-KR" altLang="en-US" sz="2200" b="1">
                <a:latin typeface="+mn-lt"/>
                <a:ea typeface="+mn-ea"/>
                <a:cs typeface="+mn-cs"/>
              </a:rPr>
              <a:t>	</a:t>
            </a:r>
          </a:p>
          <a:p>
            <a:pPr lvl="1">
              <a:buClr>
                <a:srgbClr val="000000"/>
              </a:buClr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r>
              <a:rPr lang="ko-KR" altLang="en-US" sz="2200" b="1">
                <a:latin typeface="+mn-lt"/>
                <a:ea typeface="+mn-ea"/>
                <a:cs typeface="+mn-cs"/>
              </a:rPr>
              <a:t>3. 속도와 충돌방지, 정지를 구체적으로 제시</a:t>
            </a: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 marL="800100" lvl="1" indent="-342900">
              <a:buClr>
                <a:srgbClr val="000000"/>
              </a:buClr>
              <a:buAutoNum type="arabicPeriod"/>
            </a:pPr>
            <a:endParaRPr lang="en-US" altLang="ko-KR" sz="2200" b="1">
              <a:latin typeface="+mn-lt"/>
              <a:ea typeface="+mn-ea"/>
              <a:cs typeface="+mn-cs"/>
            </a:endParaRPr>
          </a:p>
          <a:p>
            <a:pPr lvl="1"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제목 1"/>
          <p:cNvSpPr txBox="1"/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r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5400" b="0" i="0" spc="5">
                <a:solidFill>
                  <a:schemeClr val="tx1"/>
                </a:solidFill>
                <a:latin typeface="Arial Black"/>
                <a:cs typeface="+mj-cs"/>
              </a:rPr>
              <a:t>Thank you</a:t>
            </a:r>
            <a:endParaRPr lang="ko-KR" altLang="en-US" sz="5400" b="0" i="0" spc="5">
              <a:solidFill>
                <a:schemeClr val="tx1"/>
              </a:solidFill>
              <a:latin typeface="Arial Black"/>
              <a:cs typeface="+mj-cs"/>
            </a:endParaRPr>
          </a:p>
        </p:txBody>
      </p:sp>
      <p:cxnSp>
        <p:nvCxnSpPr>
          <p:cNvPr id="12" name="구부러진 연결선 23"/>
          <p:cNvCxnSpPr/>
          <p:nvPr/>
        </p:nvCxnSpPr>
        <p:spPr>
          <a:xfrm>
            <a:off x="3357554" y="3558317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3"/>
          <p:cNvCxnSpPr/>
          <p:nvPr/>
        </p:nvCxnSpPr>
        <p:spPr>
          <a:xfrm>
            <a:off x="3357554" y="2120284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69817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>
                <a:solidFill>
                  <a:schemeClr val="bg1"/>
                </a:solidFill>
                <a:cs typeface="+mj-cs"/>
              </a:rPr>
              <a:t>구현 기능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26"/>
          <p:cNvSpPr txBox="1"/>
          <p:nvPr/>
        </p:nvSpPr>
        <p:spPr>
          <a:xfrm>
            <a:off x="495106" y="1495593"/>
            <a:ext cx="8153785" cy="46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어플리케이션을 이용한 </a:t>
            </a:r>
            <a:r>
              <a:rPr lang="en-US" altLang="ko-KR" sz="2200" b="1">
                <a:latin typeface="+mn-lt"/>
                <a:ea typeface="+mn-ea"/>
                <a:cs typeface="+mn-cs"/>
              </a:rPr>
              <a:t>RC</a:t>
            </a:r>
            <a:r>
              <a:rPr lang="ko-KR" altLang="en-US" sz="2200" b="1">
                <a:latin typeface="+mn-lt"/>
                <a:ea typeface="+mn-ea"/>
                <a:cs typeface="+mn-cs"/>
              </a:rPr>
              <a:t>카 주행 및 음성 추가</a:t>
            </a:r>
          </a:p>
          <a:p>
            <a:pPr>
              <a:buClr>
                <a:srgbClr val="000000"/>
              </a:buClr>
              <a:buFont typeface="Wingdings"/>
            </a:pPr>
            <a:endParaRPr lang="en-US" altLang="ko-KR" sz="1300" b="1">
              <a:latin typeface="+mn-lt"/>
              <a:ea typeface="+mn-ea"/>
              <a:cs typeface="+mn-cs"/>
            </a:endParaRPr>
          </a:p>
          <a:p>
            <a:pPr marL="285750" indent="-285750">
              <a:buClr>
                <a:srgbClr val="000000"/>
              </a:buClr>
              <a:buChar char="-"/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marL="285750" indent="-285750">
              <a:buClr>
                <a:srgbClr val="000000"/>
              </a:buClr>
              <a:buChar char="-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5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 lvl="0">
              <a:buClr>
                <a:srgbClr val="000000"/>
              </a:buClr>
              <a:buFont typeface="Wingdings"/>
            </a:pPr>
            <a:endParaRPr lang="en-US" altLang="ko-KR" sz="2200">
              <a:latin typeface="+mn-lt"/>
              <a:ea typeface="+mn-ea"/>
              <a:cs typeface="+mn-cs"/>
            </a:endParaRPr>
          </a:p>
          <a:p>
            <a:pPr marL="342900" lvl="0" indent="-342900">
              <a:buClr>
                <a:srgbClr val="000000"/>
              </a:buClr>
              <a:buFont typeface="Wingdings"/>
              <a:buAutoNum type="arabicPeriod"/>
            </a:pPr>
            <a:r>
              <a:rPr lang="ko-KR" altLang="en-US" sz="1400">
                <a:latin typeface="+mn-lt"/>
                <a:ea typeface="+mn-ea"/>
                <a:cs typeface="+mn-cs"/>
              </a:rPr>
              <a:t>라즈베리파이는 </a:t>
            </a:r>
            <a:r>
              <a:rPr lang="en-US" altLang="ko-KR" sz="1400">
                <a:latin typeface="+mn-lt"/>
                <a:ea typeface="+mn-ea"/>
                <a:cs typeface="+mn-cs"/>
              </a:rPr>
              <a:t>TCP </a:t>
            </a:r>
            <a:r>
              <a:rPr lang="ko-KR" altLang="en-US" sz="1400">
                <a:latin typeface="+mn-lt"/>
                <a:ea typeface="+mn-ea"/>
                <a:cs typeface="+mn-cs"/>
              </a:rPr>
              <a:t>서버 프로그램으로 통신하고 </a:t>
            </a:r>
          </a:p>
          <a:p>
            <a:pPr lvl="0">
              <a:buClr>
                <a:srgbClr val="000000"/>
              </a:buClr>
            </a:pPr>
            <a:r>
              <a:rPr lang="en-US" altLang="ko-KR" sz="1400">
                <a:latin typeface="+mn-lt"/>
                <a:ea typeface="+mn-ea"/>
                <a:cs typeface="+mn-cs"/>
              </a:rPr>
              <a:t>				JVM</a:t>
            </a:r>
            <a:r>
              <a:rPr lang="ko-KR" altLang="en-US" sz="1400">
                <a:latin typeface="+mn-lt"/>
                <a:ea typeface="+mn-ea"/>
                <a:cs typeface="+mn-cs"/>
              </a:rPr>
              <a:t>에 </a:t>
            </a:r>
            <a:r>
              <a:rPr lang="en-US" altLang="ko-KR" sz="1400">
                <a:latin typeface="+mn-lt"/>
                <a:ea typeface="+mn-ea"/>
                <a:cs typeface="+mn-cs"/>
              </a:rPr>
              <a:t>PI4J </a:t>
            </a:r>
            <a:r>
              <a:rPr lang="ko-KR" altLang="en-US" sz="1400">
                <a:latin typeface="+mn-lt"/>
                <a:ea typeface="+mn-ea"/>
                <a:cs typeface="+mn-cs"/>
              </a:rPr>
              <a:t>라이브러리를 사용하여</a:t>
            </a:r>
            <a:r>
              <a:rPr lang="en-US" altLang="ko-KR" sz="1400">
                <a:latin typeface="+mn-lt"/>
                <a:ea typeface="+mn-ea"/>
                <a:cs typeface="+mn-cs"/>
              </a:rPr>
              <a:t> GPIO</a:t>
            </a:r>
            <a:r>
              <a:rPr lang="ko-KR" altLang="en-US" sz="1400">
                <a:latin typeface="+mn-lt"/>
                <a:ea typeface="+mn-ea"/>
                <a:cs typeface="+mn-cs"/>
              </a:rPr>
              <a:t>를 제어한다</a:t>
            </a:r>
          </a:p>
          <a:p>
            <a:pPr lvl="0">
              <a:buClr>
                <a:srgbClr val="000000"/>
              </a:buClr>
            </a:pPr>
            <a:endParaRPr lang="en-US" altLang="ko-KR" sz="1400">
              <a:latin typeface="+mn-lt"/>
              <a:ea typeface="+mn-ea"/>
              <a:cs typeface="+mn-cs"/>
            </a:endParaRPr>
          </a:p>
          <a:p>
            <a:pPr marL="342900" lvl="0" indent="-342900">
              <a:buClr>
                <a:srgbClr val="000000"/>
              </a:buClr>
              <a:buAutoNum type="arabicPeriod" startAt="2"/>
            </a:pPr>
            <a:r>
              <a:rPr lang="ko-KR" altLang="en-US" sz="1400">
                <a:latin typeface="+mn-lt"/>
                <a:ea typeface="+mn-ea"/>
                <a:cs typeface="+mn-cs"/>
              </a:rPr>
              <a:t>안드로이드 기기는 라즈베리파이에 </a:t>
            </a:r>
            <a:r>
              <a:rPr lang="en-US" altLang="ko-KR" sz="1400">
                <a:latin typeface="+mn-lt"/>
                <a:ea typeface="+mn-ea"/>
                <a:cs typeface="+mn-cs"/>
              </a:rPr>
              <a:t>TCP </a:t>
            </a:r>
            <a:r>
              <a:rPr lang="ko-KR" altLang="en-US" sz="1400">
                <a:latin typeface="+mn-lt"/>
                <a:ea typeface="+mn-ea"/>
                <a:cs typeface="+mn-cs"/>
              </a:rPr>
              <a:t>통신을 통해 데이터를 전달 및 수신 한다</a:t>
            </a:r>
            <a:r>
              <a:rPr lang="en-US" altLang="ko-KR" sz="1400">
                <a:latin typeface="+mn-lt"/>
                <a:ea typeface="+mn-ea"/>
                <a:cs typeface="+mn-cs"/>
              </a:rPr>
              <a:t>. (</a:t>
            </a:r>
            <a:r>
              <a:rPr lang="ko-KR" altLang="en-US" sz="1400">
                <a:latin typeface="+mn-lt"/>
                <a:ea typeface="+mn-ea"/>
                <a:cs typeface="+mn-cs"/>
              </a:rPr>
              <a:t>주행</a:t>
            </a:r>
            <a:r>
              <a:rPr lang="en-US" altLang="ko-KR" sz="1400">
                <a:latin typeface="+mn-lt"/>
                <a:ea typeface="+mn-ea"/>
                <a:cs typeface="+mn-cs"/>
              </a:rPr>
              <a:t>)</a:t>
            </a:r>
          </a:p>
          <a:p>
            <a:pPr marL="342900" lvl="0" indent="-342900">
              <a:buClr>
                <a:srgbClr val="000000"/>
              </a:buClr>
              <a:buAutoNum type="arabicPeriod" startAt="2"/>
            </a:pPr>
            <a:endParaRPr lang="en-US" altLang="ko-KR" sz="1400">
              <a:latin typeface="+mn-lt"/>
              <a:ea typeface="+mn-ea"/>
              <a:cs typeface="+mn-cs"/>
            </a:endParaRPr>
          </a:p>
          <a:p>
            <a:pPr marL="342900" lvl="0" indent="-342900">
              <a:buClr>
                <a:srgbClr val="000000"/>
              </a:buClr>
              <a:buAutoNum type="arabicPeriod" startAt="2"/>
            </a:pPr>
            <a:r>
              <a:rPr lang="ko-KR" altLang="en-US" sz="1400">
                <a:latin typeface="+mn-lt"/>
                <a:ea typeface="+mn-ea"/>
                <a:cs typeface="+mn-cs"/>
              </a:rPr>
              <a:t>또한</a:t>
            </a:r>
            <a:r>
              <a:rPr lang="en-US" altLang="ko-KR" sz="1400">
                <a:latin typeface="+mn-lt"/>
                <a:ea typeface="+mn-ea"/>
                <a:cs typeface="+mn-cs"/>
              </a:rPr>
              <a:t>, RC</a:t>
            </a:r>
            <a:r>
              <a:rPr lang="ko-KR" altLang="en-US" sz="1400">
                <a:latin typeface="+mn-lt"/>
                <a:ea typeface="+mn-ea"/>
                <a:cs typeface="+mn-cs"/>
              </a:rPr>
              <a:t>카 주행 간 발생하는 움직임 및 감지에 따른 효과</a:t>
            </a:r>
            <a:r>
              <a:rPr lang="en-US" altLang="ko-KR" sz="1400">
                <a:latin typeface="+mn-lt"/>
                <a:ea typeface="+mn-ea"/>
                <a:cs typeface="+mn-cs"/>
              </a:rPr>
              <a:t>(</a:t>
            </a:r>
            <a:r>
              <a:rPr lang="ko-KR" altLang="en-US" sz="1400">
                <a:latin typeface="+mn-lt"/>
                <a:ea typeface="+mn-ea"/>
                <a:cs typeface="+mn-cs"/>
              </a:rPr>
              <a:t>알림</a:t>
            </a:r>
            <a:r>
              <a:rPr lang="en-US" altLang="ko-KR" sz="1400">
                <a:latin typeface="+mn-lt"/>
                <a:ea typeface="+mn-ea"/>
                <a:cs typeface="+mn-cs"/>
              </a:rPr>
              <a:t>)</a:t>
            </a:r>
            <a:r>
              <a:rPr lang="ko-KR" altLang="en-US" sz="1400">
                <a:latin typeface="+mn-lt"/>
                <a:ea typeface="+mn-ea"/>
                <a:cs typeface="+mn-cs"/>
              </a:rPr>
              <a:t>음을 추가한다</a:t>
            </a:r>
            <a:r>
              <a:rPr lang="en-US" altLang="ko-KR" sz="1400"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1026" name="Picture 2" descr="C:\Users\seahwan jeon\Desktop\제목 없음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0" y="1867382"/>
            <a:ext cx="5992478" cy="2873060"/>
          </a:xfrm>
          <a:prstGeom prst="rect">
            <a:avLst/>
          </a:prstGeom>
          <a:noFill/>
        </p:spPr>
      </p:pic>
      <p:pic>
        <p:nvPicPr>
          <p:cNvPr id="2" name="Picture 2" descr="C:\Users\seahwan jeon\Desktop\148722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7828954" y="3610844"/>
            <a:ext cx="1129598" cy="1129598"/>
          </a:xfrm>
          <a:prstGeom prst="rect">
            <a:avLst/>
          </a:prstGeom>
          <a:noFill/>
        </p:spPr>
      </p:pic>
      <p:pic>
        <p:nvPicPr>
          <p:cNvPr id="1027" name="Picture 3" descr="C:\Users\seahwan jeon\Desktop\190446.png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6424846" y="3494064"/>
            <a:ext cx="1246378" cy="1246378"/>
          </a:xfrm>
          <a:prstGeom prst="rect">
            <a:avLst/>
          </a:prstGeom>
          <a:noFill/>
        </p:spPr>
      </p:pic>
      <p:pic>
        <p:nvPicPr>
          <p:cNvPr id="1028" name="Picture 4" descr="C:\Users\seahwan jeon\Desktop\149193.png"/>
          <p:cNvPicPr>
            <a:picLocks noChangeAspect="1" noChangeArrowheads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7101592" y="2011751"/>
            <a:ext cx="1292161" cy="1292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26521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>
                <a:solidFill>
                  <a:schemeClr val="bg1"/>
                </a:solidFill>
                <a:cs typeface="+mj-cs"/>
              </a:rPr>
              <a:t>구현 기능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26"/>
          <p:cNvSpPr txBox="1"/>
          <p:nvPr/>
        </p:nvSpPr>
        <p:spPr>
          <a:xfrm>
            <a:off x="495106" y="1495593"/>
            <a:ext cx="8153785" cy="452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속도 제어</a:t>
            </a:r>
          </a:p>
          <a:p>
            <a:pPr marL="285750" indent="-285750">
              <a:buClr>
                <a:srgbClr val="000000"/>
              </a:buClr>
              <a:buChar char="-"/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marL="285750" indent="-285750">
              <a:buClr>
                <a:srgbClr val="000000"/>
              </a:buClr>
              <a:buChar char="-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5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lvl="0">
              <a:buClr>
                <a:srgbClr val="000000"/>
              </a:buClr>
              <a:buFont typeface="Wingdings"/>
            </a:pPr>
            <a:endParaRPr lang="en-US" altLang="ko-KR" sz="2200">
              <a:latin typeface="+mn-lt"/>
              <a:ea typeface="+mn-ea"/>
              <a:cs typeface="+mn-cs"/>
            </a:endParaRPr>
          </a:p>
          <a:p>
            <a:pPr lvl="0">
              <a:buClr>
                <a:srgbClr val="000000"/>
              </a:buClr>
              <a:buFont typeface="Wingdings"/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marL="342900" lvl="0" indent="-342900">
              <a:buClr>
                <a:srgbClr val="000000"/>
              </a:buClr>
              <a:buFont typeface="Wingdings"/>
              <a:buAutoNum type="arabicPeriod"/>
            </a:pPr>
            <a:r>
              <a:rPr lang="ko-KR" altLang="en-US">
                <a:latin typeface="+mn-lt"/>
                <a:ea typeface="+mn-ea"/>
                <a:cs typeface="+mn-cs"/>
              </a:rPr>
              <a:t>라즈파이의 </a:t>
            </a:r>
            <a:r>
              <a:rPr lang="en-US" altLang="ko-KR">
                <a:latin typeface="+mn-lt"/>
                <a:ea typeface="+mn-ea"/>
                <a:cs typeface="+mn-cs"/>
              </a:rPr>
              <a:t>GPIO</a:t>
            </a:r>
            <a:r>
              <a:rPr lang="ko-KR" altLang="en-US">
                <a:latin typeface="+mn-lt"/>
                <a:ea typeface="+mn-ea"/>
                <a:cs typeface="+mn-cs"/>
              </a:rPr>
              <a:t>와 연결된 모터의 회전 수를 제어하여 </a:t>
            </a:r>
          </a:p>
          <a:p>
            <a:pPr lvl="0">
              <a:buClr>
                <a:srgbClr val="000000"/>
              </a:buClr>
            </a:pPr>
            <a:r>
              <a:rPr lang="en-US" altLang="ko-KR">
                <a:latin typeface="+mn-lt"/>
                <a:ea typeface="+mn-ea"/>
                <a:cs typeface="+mn-cs"/>
              </a:rPr>
              <a:t>					</a:t>
            </a:r>
            <a:r>
              <a:rPr lang="ko-KR" altLang="en-US">
                <a:latin typeface="+mn-lt"/>
                <a:ea typeface="+mn-ea"/>
                <a:cs typeface="+mn-cs"/>
              </a:rPr>
              <a:t>속도를 높이고 낮추는 기능</a:t>
            </a:r>
          </a:p>
          <a:p>
            <a:pPr marL="342900" lvl="0" indent="-342900">
              <a:buClr>
                <a:srgbClr val="000000"/>
              </a:buClr>
              <a:buAutoNum type="arabicPeriod" startAt="2"/>
            </a:pPr>
            <a:r>
              <a:rPr lang="ko-KR" altLang="en-US">
                <a:latin typeface="+mn-lt"/>
                <a:ea typeface="+mn-ea"/>
                <a:cs typeface="+mn-cs"/>
              </a:rPr>
              <a:t>사용자는 </a:t>
            </a:r>
            <a:r>
              <a:rPr lang="en-US" altLang="ko-KR">
                <a:latin typeface="+mn-lt"/>
                <a:ea typeface="+mn-ea"/>
                <a:cs typeface="+mn-cs"/>
              </a:rPr>
              <a:t>App</a:t>
            </a:r>
            <a:r>
              <a:rPr lang="ko-KR" altLang="en-US">
                <a:latin typeface="+mn-lt"/>
                <a:ea typeface="+mn-ea"/>
                <a:cs typeface="+mn-cs"/>
              </a:rPr>
              <a:t>의 설정 항목에서 스크롤 바를 통해 속도 제어</a:t>
            </a:r>
          </a:p>
          <a:p>
            <a:pPr marL="342900" indent="-342900">
              <a:buClr>
                <a:srgbClr val="000000"/>
              </a:buClr>
              <a:buAutoNum type="arabicPeriod" startAt="2"/>
            </a:pPr>
            <a:r>
              <a:rPr lang="en-US" altLang="ko-KR">
                <a:latin typeface="+mn-lt"/>
                <a:ea typeface="+mn-ea"/>
                <a:cs typeface="+mn-cs"/>
              </a:rPr>
              <a:t>RC</a:t>
            </a:r>
            <a:r>
              <a:rPr lang="ko-KR" altLang="en-US">
                <a:latin typeface="+mn-lt"/>
                <a:ea typeface="+mn-ea"/>
                <a:cs typeface="+mn-cs"/>
              </a:rPr>
              <a:t>카와 핸드폰에 송수신되는 영상 딜레이를 보완하기 위해 추가한 기능</a:t>
            </a:r>
            <a:r>
              <a:rPr lang="en-US" altLang="ko-KR"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>
              <a:buClr>
                <a:srgbClr val="000000"/>
              </a:buClr>
              <a:buAutoNum type="arabicPeriod" startAt="2"/>
            </a:pPr>
            <a:endParaRPr lang="en-US" altLang="ko-KR">
              <a:latin typeface="+mn-lt"/>
              <a:ea typeface="+mn-ea"/>
              <a:cs typeface="+mn-cs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656348" y="4042611"/>
            <a:ext cx="4764505" cy="0"/>
          </a:xfrm>
          <a:prstGeom prst="straightConnector1">
            <a:avLst/>
          </a:prstGeom>
          <a:ln w="635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0853" y="3857945"/>
            <a:ext cx="994356" cy="35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latin typeface="+mn-lt"/>
                <a:ea typeface="+mn-ea"/>
                <a:cs typeface="+mn-cs"/>
              </a:rPr>
              <a:t>MAX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840" y="3865785"/>
            <a:ext cx="99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latin typeface="+mn-lt"/>
                <a:ea typeface="+mn-ea"/>
                <a:cs typeface="+mn-cs"/>
              </a:rPr>
              <a:t>MIN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C:\Users\seahwan jeon\Desktop\271888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000196" y="1978233"/>
            <a:ext cx="1652337" cy="1652337"/>
          </a:xfrm>
          <a:prstGeom prst="rect">
            <a:avLst/>
          </a:prstGeom>
          <a:noFill/>
        </p:spPr>
      </p:pic>
      <p:pic>
        <p:nvPicPr>
          <p:cNvPr id="5123" name="Picture 3" descr="C:\Users\seahwan jeon\Desktop\114770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4531665" y="1978233"/>
            <a:ext cx="1624263" cy="1624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12089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>
                <a:solidFill>
                  <a:schemeClr val="bg1"/>
                </a:solidFill>
                <a:cs typeface="+mj-cs"/>
              </a:rPr>
              <a:t>구현 기능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26"/>
          <p:cNvSpPr txBox="1"/>
          <p:nvPr/>
        </p:nvSpPr>
        <p:spPr>
          <a:xfrm>
            <a:off x="495106" y="1495593"/>
            <a:ext cx="8153785" cy="504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초음파 감지 센서를 통한 장애물 감지</a:t>
            </a:r>
          </a:p>
          <a:p>
            <a:pPr>
              <a:buClr>
                <a:srgbClr val="000000"/>
              </a:buClr>
              <a:buFont typeface="Wingdings"/>
            </a:pPr>
            <a:endParaRPr lang="en-US" altLang="ko-KR" sz="1300" b="1">
              <a:latin typeface="+mn-lt"/>
              <a:ea typeface="+mn-ea"/>
              <a:cs typeface="+mn-cs"/>
            </a:endParaRPr>
          </a:p>
          <a:p>
            <a:pPr marL="285750" indent="-285750">
              <a:buClr>
                <a:srgbClr val="000000"/>
              </a:buClr>
              <a:buChar char="-"/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marL="285750" indent="-285750">
              <a:buClr>
                <a:srgbClr val="000000"/>
              </a:buClr>
              <a:buChar char="-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5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r>
              <a:rPr lang="en-US" altLang="ko-KR" sz="1900">
                <a:latin typeface="+mn-lt"/>
                <a:ea typeface="+mn-ea"/>
                <a:cs typeface="+mn-cs"/>
              </a:rPr>
              <a:t>RC</a:t>
            </a:r>
            <a:r>
              <a:rPr lang="ko-KR" altLang="en-US" sz="1900">
                <a:latin typeface="+mn-lt"/>
                <a:ea typeface="+mn-ea"/>
                <a:cs typeface="+mn-cs"/>
              </a:rPr>
              <a:t>카에 장착된 초음파센서는 초음파를 발생하여 일정 거리의 장애물 감지 시</a:t>
            </a:r>
            <a:r>
              <a:rPr lang="en-US" altLang="ko-KR" sz="1900">
                <a:latin typeface="+mn-lt"/>
                <a:ea typeface="+mn-ea"/>
                <a:cs typeface="+mn-cs"/>
              </a:rPr>
              <a:t>, </a:t>
            </a:r>
            <a:r>
              <a:rPr lang="ko-KR" altLang="en-US" sz="1900">
                <a:latin typeface="+mn-lt"/>
                <a:ea typeface="+mn-ea"/>
                <a:cs typeface="+mn-cs"/>
              </a:rPr>
              <a:t>장애물과의 충돌을 방지한다</a:t>
            </a:r>
            <a:r>
              <a:rPr lang="en-US" altLang="ko-KR" sz="1900"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endParaRPr lang="en-US" altLang="ko-KR" sz="1900">
              <a:latin typeface="+mn-lt"/>
              <a:ea typeface="+mn-ea"/>
              <a:cs typeface="+mn-cs"/>
            </a:endParaRPr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r>
              <a:rPr lang="ko-KR" altLang="en-US" sz="1900">
                <a:latin typeface="+mn-lt"/>
                <a:ea typeface="+mn-ea"/>
                <a:cs typeface="+mn-cs"/>
              </a:rPr>
              <a:t>초음파 센서는 기존의 라이브러리를 바탕으로</a:t>
            </a:r>
            <a:r>
              <a:rPr lang="en-US" altLang="ko-KR" sz="1900">
                <a:latin typeface="+mn-lt"/>
                <a:ea typeface="+mn-ea"/>
                <a:cs typeface="+mn-cs"/>
              </a:rPr>
              <a:t>,</a:t>
            </a:r>
            <a:r>
              <a:rPr lang="ko-KR" altLang="en-US" sz="1900">
                <a:latin typeface="+mn-lt"/>
                <a:ea typeface="+mn-ea"/>
                <a:cs typeface="+mn-cs"/>
              </a:rPr>
              <a:t> 장애물을 감지 시 후진</a:t>
            </a:r>
            <a:r>
              <a:rPr lang="en-US" altLang="ko-KR" sz="1900">
                <a:latin typeface="+mn-lt"/>
                <a:ea typeface="+mn-ea"/>
                <a:cs typeface="+mn-cs"/>
              </a:rPr>
              <a:t>,</a:t>
            </a:r>
            <a:r>
              <a:rPr lang="ko-KR" altLang="en-US" sz="1900">
                <a:latin typeface="+mn-lt"/>
                <a:ea typeface="+mn-ea"/>
                <a:cs typeface="+mn-cs"/>
              </a:rPr>
              <a:t>정지</a:t>
            </a:r>
            <a:r>
              <a:rPr lang="en-US" altLang="ko-KR" sz="1900">
                <a:latin typeface="+mn-lt"/>
                <a:ea typeface="+mn-ea"/>
                <a:cs typeface="+mn-cs"/>
              </a:rPr>
              <a:t>,</a:t>
            </a:r>
            <a:r>
              <a:rPr lang="ko-KR" altLang="en-US" sz="1900">
                <a:latin typeface="+mn-lt"/>
                <a:ea typeface="+mn-ea"/>
                <a:cs typeface="+mn-cs"/>
              </a:rPr>
              <a:t>회피 등의 감지에 따른 움직임을 구현할 것 이다</a:t>
            </a:r>
            <a:r>
              <a:rPr lang="en-US" altLang="ko-KR" sz="1900">
                <a:latin typeface="+mn-lt"/>
                <a:ea typeface="+mn-ea"/>
                <a:cs typeface="+mn-cs"/>
              </a:rPr>
              <a:t>.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 lvl="0">
              <a:buClr>
                <a:srgbClr val="000000"/>
              </a:buClr>
              <a:buFont typeface="Wingdings"/>
            </a:pPr>
            <a:endParaRPr lang="en-US" altLang="ko-KR" sz="2200"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seahwan jeon\Desktop\sona38332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380452" y="2057399"/>
            <a:ext cx="3597188" cy="2003003"/>
          </a:xfrm>
          <a:prstGeom prst="rect">
            <a:avLst/>
          </a:prstGeom>
          <a:noFill/>
        </p:spPr>
      </p:pic>
      <p:pic>
        <p:nvPicPr>
          <p:cNvPr id="3075" name="Picture 3" descr="C:\Users\seahwan jeon\Desktop\90e759ac64776aa5d3d418b17acc80eb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4338087" y="2037819"/>
            <a:ext cx="4310804" cy="2022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26521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>
                <a:solidFill>
                  <a:schemeClr val="bg1"/>
                </a:solidFill>
                <a:cs typeface="+mj-cs"/>
              </a:rPr>
              <a:t>구현 기능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26"/>
          <p:cNvSpPr txBox="1"/>
          <p:nvPr/>
        </p:nvSpPr>
        <p:spPr>
          <a:xfrm>
            <a:off x="495106" y="1375273"/>
            <a:ext cx="8648894" cy="5414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적외선카메라</a:t>
            </a:r>
            <a:r>
              <a:rPr lang="en-US" altLang="ko-KR" sz="2200" b="1">
                <a:latin typeface="+mn-lt"/>
                <a:ea typeface="+mn-ea"/>
                <a:cs typeface="+mn-cs"/>
              </a:rPr>
              <a:t>+REC</a:t>
            </a:r>
            <a:r>
              <a:rPr lang="ko-KR" altLang="en-US" sz="2200" b="1">
                <a:latin typeface="+mn-lt"/>
                <a:ea typeface="+mn-ea"/>
                <a:cs typeface="+mn-cs"/>
              </a:rPr>
              <a:t>기능</a:t>
            </a:r>
          </a:p>
          <a:p>
            <a:pPr marL="285750" indent="-285750">
              <a:buClr>
                <a:srgbClr val="000000"/>
              </a:buClr>
              <a:buChar char="-"/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marL="285750" indent="-285750">
              <a:buClr>
                <a:srgbClr val="000000"/>
              </a:buClr>
              <a:buChar char="-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5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22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2200" b="1">
              <a:latin typeface="+mn-lt"/>
              <a:ea typeface="+mn-ea"/>
              <a:cs typeface="+mn-cs"/>
            </a:endParaRPr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endParaRPr lang="en-US" altLang="ko-KR" sz="1400">
              <a:latin typeface="+mn-lt"/>
              <a:ea typeface="+mn-ea"/>
              <a:cs typeface="+mn-cs"/>
            </a:endParaRPr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r>
              <a:rPr lang="ko-KR" altLang="en-US">
                <a:latin typeface="+mn-lt"/>
                <a:ea typeface="+mn-ea"/>
                <a:cs typeface="+mn-cs"/>
              </a:rPr>
              <a:t>전방에 부착될 적외선 카메라를 통해 야간에도 주행이 가능</a:t>
            </a:r>
            <a:r>
              <a:rPr lang="en-US" altLang="ko-KR">
                <a:latin typeface="+mn-lt"/>
                <a:ea typeface="+mn-ea"/>
                <a:cs typeface="+mn-cs"/>
              </a:rPr>
              <a:t>.</a:t>
            </a:r>
            <a:r>
              <a:rPr lang="ko-KR" altLang="en-US">
                <a:latin typeface="+mn-lt"/>
                <a:ea typeface="+mn-ea"/>
                <a:cs typeface="+mn-cs"/>
              </a:rPr>
              <a:t> </a:t>
            </a:r>
          </a:p>
          <a:p>
            <a:pPr>
              <a:buClr>
                <a:srgbClr val="000000"/>
              </a:buClr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</a:pPr>
            <a:r>
              <a:rPr lang="en-US" altLang="ko-KR">
                <a:latin typeface="+mn-lt"/>
                <a:ea typeface="+mn-ea"/>
                <a:cs typeface="+mn-cs"/>
              </a:rPr>
              <a:t>2.  RC</a:t>
            </a:r>
            <a:r>
              <a:rPr lang="ko-KR" altLang="en-US">
                <a:latin typeface="+mn-lt"/>
                <a:ea typeface="+mn-ea"/>
                <a:cs typeface="+mn-cs"/>
              </a:rPr>
              <a:t>카의 부착된 카메라를 통해 영상 레코딩기능을 넣을 것이다</a:t>
            </a:r>
            <a:r>
              <a:rPr lang="en-US" altLang="ko-KR">
                <a:latin typeface="+mn-lt"/>
                <a:ea typeface="+mn-ea"/>
                <a:cs typeface="+mn-cs"/>
              </a:rPr>
              <a:t>. </a:t>
            </a:r>
          </a:p>
          <a:p>
            <a:pPr>
              <a:buClr>
                <a:srgbClr val="000000"/>
              </a:buClr>
            </a:pPr>
            <a:r>
              <a:rPr lang="en-US" altLang="ko-KR">
                <a:latin typeface="+mn-lt"/>
                <a:ea typeface="+mn-ea"/>
                <a:cs typeface="+mn-cs"/>
              </a:rPr>
              <a:t>	</a:t>
            </a:r>
            <a:r>
              <a:rPr lang="ko-KR" altLang="en-US">
                <a:latin typeface="+mn-lt"/>
                <a:ea typeface="+mn-ea"/>
                <a:cs typeface="+mn-cs"/>
              </a:rPr>
              <a:t>어플 자체에서 녹화버튼을 누른 시점부터 전송받는 영상 정보들을 저장</a:t>
            </a:r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endParaRPr lang="en-US" altLang="ko-KR" sz="1400">
              <a:latin typeface="+mn-lt"/>
              <a:ea typeface="+mn-ea"/>
              <a:cs typeface="+mn-cs"/>
            </a:endParaRPr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endParaRPr lang="en-US" altLang="ko-KR" sz="14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</a:pPr>
            <a:r>
              <a:rPr lang="en-US" altLang="ko-KR" sz="1400">
                <a:latin typeface="+mn-lt"/>
                <a:ea typeface="+mn-ea"/>
                <a:cs typeface="+mn-cs"/>
              </a:rPr>
              <a:t>		</a:t>
            </a:r>
          </a:p>
          <a:p>
            <a:pPr lvl="0">
              <a:buClr>
                <a:srgbClr val="000000"/>
              </a:buClr>
              <a:buFont typeface="Wingdings"/>
            </a:pPr>
            <a:endParaRPr lang="en-US" altLang="ko-KR" sz="2200">
              <a:latin typeface="+mn-lt"/>
              <a:ea typeface="+mn-ea"/>
              <a:cs typeface="+mn-cs"/>
            </a:endParaRPr>
          </a:p>
        </p:txBody>
      </p:sp>
      <p:pic>
        <p:nvPicPr>
          <p:cNvPr id="11" name="그림 208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93812" y="2027380"/>
            <a:ext cx="5606242" cy="2163619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844905" y="5630780"/>
            <a:ext cx="5414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97657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>
                <a:solidFill>
                  <a:schemeClr val="bg1"/>
                </a:solidFill>
                <a:cs typeface="+mj-cs"/>
              </a:rPr>
              <a:t>구현 기능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26"/>
          <p:cNvSpPr txBox="1"/>
          <p:nvPr/>
        </p:nvSpPr>
        <p:spPr>
          <a:xfrm>
            <a:off x="495106" y="1495593"/>
            <a:ext cx="8153785" cy="5274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</a:t>
            </a:r>
            <a:r>
              <a:rPr lang="en-US" altLang="ko-KR" sz="2200" b="1">
                <a:latin typeface="+mn-lt"/>
                <a:ea typeface="+mn-ea"/>
                <a:cs typeface="+mn-cs"/>
              </a:rPr>
              <a:t>VR </a:t>
            </a:r>
            <a:r>
              <a:rPr lang="ko-KR" altLang="en-US" sz="2200" b="1">
                <a:latin typeface="+mn-lt"/>
                <a:ea typeface="+mn-ea"/>
                <a:cs typeface="+mn-cs"/>
              </a:rPr>
              <a:t>기어를 이용한 영상 및 자이로스코프 인식</a:t>
            </a:r>
          </a:p>
          <a:p>
            <a:pPr>
              <a:buClr>
                <a:srgbClr val="000000"/>
              </a:buClr>
              <a:buFont typeface="Wingdings"/>
            </a:pPr>
            <a:endParaRPr lang="en-US" altLang="ko-KR" sz="1300" b="1">
              <a:latin typeface="+mn-lt"/>
              <a:ea typeface="+mn-ea"/>
              <a:cs typeface="+mn-cs"/>
            </a:endParaRPr>
          </a:p>
          <a:p>
            <a:pPr marL="285750" indent="-285750">
              <a:buClr>
                <a:srgbClr val="000000"/>
              </a:buClr>
              <a:buChar char="-"/>
            </a:pPr>
            <a:endParaRPr lang="en-US" altLang="ko-KR">
              <a:latin typeface="+mn-lt"/>
              <a:ea typeface="+mn-ea"/>
              <a:cs typeface="+mn-cs"/>
            </a:endParaRPr>
          </a:p>
          <a:p>
            <a:pPr marL="285750" indent="-285750">
              <a:buClr>
                <a:srgbClr val="000000"/>
              </a:buClr>
              <a:buChar char="-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5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r>
              <a:rPr lang="en-US" altLang="ko-KR" sz="1600">
                <a:latin typeface="+mn-lt"/>
                <a:ea typeface="+mn-ea"/>
                <a:cs typeface="+mn-cs"/>
              </a:rPr>
              <a:t>VR</a:t>
            </a:r>
            <a:r>
              <a:rPr lang="ko-KR" altLang="en-US" sz="1600">
                <a:latin typeface="+mn-lt"/>
                <a:ea typeface="+mn-ea"/>
                <a:cs typeface="+mn-cs"/>
              </a:rPr>
              <a:t>기어와 핸드폰 결합 후</a:t>
            </a:r>
            <a:r>
              <a:rPr lang="en-US" altLang="ko-KR" sz="1600">
                <a:latin typeface="+mn-lt"/>
                <a:ea typeface="+mn-ea"/>
                <a:cs typeface="+mn-cs"/>
              </a:rPr>
              <a:t>, </a:t>
            </a:r>
            <a:r>
              <a:rPr lang="ko-KR" altLang="en-US" sz="1600">
                <a:latin typeface="+mn-lt"/>
                <a:ea typeface="+mn-ea"/>
                <a:cs typeface="+mn-cs"/>
              </a:rPr>
              <a:t>자이로스코프를 이용하는 이동 방식으로</a:t>
            </a:r>
            <a:r>
              <a:rPr lang="en-US" altLang="ko-KR" sz="1600">
                <a:latin typeface="+mn-lt"/>
                <a:ea typeface="+mn-ea"/>
                <a:cs typeface="+mn-cs"/>
              </a:rPr>
              <a:t> </a:t>
            </a:r>
          </a:p>
          <a:p>
            <a:pPr>
              <a:buClr>
                <a:srgbClr val="000000"/>
              </a:buClr>
            </a:pPr>
            <a:r>
              <a:rPr lang="en-US" altLang="ko-KR" sz="1600">
                <a:latin typeface="+mn-lt"/>
                <a:ea typeface="+mn-ea"/>
                <a:cs typeface="+mn-cs"/>
              </a:rPr>
              <a:t>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자이로스코프는 핸드폰에 장착된 것을  통하여 핸드폰의 기울기에 따라 </a:t>
            </a:r>
            <a:r>
              <a:rPr lang="en-US" altLang="ko-KR" sz="1600">
                <a:latin typeface="+mn-lt"/>
                <a:ea typeface="+mn-ea"/>
                <a:cs typeface="+mn-cs"/>
              </a:rPr>
              <a:t>RC</a:t>
            </a:r>
            <a:r>
              <a:rPr lang="ko-KR" altLang="en-US" sz="1600">
                <a:latin typeface="+mn-lt"/>
                <a:ea typeface="+mn-ea"/>
                <a:cs typeface="+mn-cs"/>
              </a:rPr>
              <a:t>카 이동</a:t>
            </a:r>
          </a:p>
          <a:p>
            <a:pPr>
              <a:buClr>
                <a:srgbClr val="000000"/>
              </a:buClr>
            </a:pPr>
            <a:endParaRPr lang="en-US" altLang="ko-KR" sz="1600">
              <a:latin typeface="+mn-lt"/>
              <a:ea typeface="+mn-ea"/>
              <a:cs typeface="+mn-cs"/>
            </a:endParaRPr>
          </a:p>
          <a:p>
            <a:pPr marL="342900" indent="-342900">
              <a:buClr>
                <a:srgbClr val="000000"/>
              </a:buClr>
              <a:buAutoNum type="arabicPeriod" startAt="2"/>
            </a:pPr>
            <a:r>
              <a:rPr lang="en-US" altLang="ko-KR" sz="1600">
                <a:latin typeface="+mn-lt"/>
                <a:ea typeface="+mn-ea"/>
                <a:cs typeface="+mn-cs"/>
              </a:rPr>
              <a:t>RC</a:t>
            </a:r>
            <a:r>
              <a:rPr lang="ko-KR" altLang="en-US" sz="1600">
                <a:latin typeface="+mn-lt"/>
                <a:ea typeface="+mn-ea"/>
                <a:cs typeface="+mn-cs"/>
              </a:rPr>
              <a:t>카에는 두개의 카메라가 장착되어 있는데 이 두 개의 카메라의 영상을 통해 </a:t>
            </a:r>
            <a:r>
              <a:rPr lang="en-US" altLang="ko-KR" sz="1600">
                <a:latin typeface="+mn-lt"/>
                <a:ea typeface="+mn-ea"/>
                <a:cs typeface="+mn-cs"/>
              </a:rPr>
              <a:t>VR</a:t>
            </a:r>
            <a:r>
              <a:rPr lang="ko-KR" altLang="en-US" sz="1600">
                <a:latin typeface="+mn-lt"/>
                <a:ea typeface="+mn-ea"/>
                <a:cs typeface="+mn-cs"/>
              </a:rPr>
              <a:t>기어를 장착시 </a:t>
            </a:r>
            <a:r>
              <a:rPr lang="en-US" altLang="ko-KR" sz="1600">
                <a:latin typeface="+mn-lt"/>
                <a:ea typeface="+mn-ea"/>
                <a:cs typeface="+mn-cs"/>
              </a:rPr>
              <a:t>, 1</a:t>
            </a:r>
            <a:r>
              <a:rPr lang="ko-KR" altLang="en-US" sz="1600">
                <a:latin typeface="+mn-lt"/>
                <a:ea typeface="+mn-ea"/>
                <a:cs typeface="+mn-cs"/>
              </a:rPr>
              <a:t>인칭 시점의 레이싱을 즐길 수 있다</a:t>
            </a:r>
            <a:r>
              <a:rPr lang="en-US" altLang="ko-KR" sz="1600">
                <a:latin typeface="+mn-lt"/>
                <a:ea typeface="+mn-ea"/>
                <a:cs typeface="+mn-cs"/>
              </a:rPr>
              <a:t>. </a:t>
            </a:r>
            <a:r>
              <a:rPr lang="ko-KR" altLang="en-US" sz="1600">
                <a:latin typeface="+mn-lt"/>
                <a:ea typeface="+mn-ea"/>
                <a:cs typeface="+mn-cs"/>
              </a:rPr>
              <a:t>이는 </a:t>
            </a:r>
            <a:r>
              <a:rPr lang="en-US" altLang="ko-KR" sz="1600">
                <a:latin typeface="+mn-lt"/>
                <a:ea typeface="+mn-ea"/>
                <a:cs typeface="+mn-cs"/>
              </a:rPr>
              <a:t>VR</a:t>
            </a:r>
            <a:r>
              <a:rPr lang="ko-KR" altLang="en-US" sz="1600">
                <a:latin typeface="+mn-lt"/>
                <a:ea typeface="+mn-ea"/>
                <a:cs typeface="+mn-cs"/>
              </a:rPr>
              <a:t>의 매직아이를 이용한 발상으로 더 다이내믹한 느낌을 받을 수 있다</a:t>
            </a:r>
            <a:r>
              <a:rPr lang="en-US" altLang="ko-KR" sz="1600">
                <a:latin typeface="+mn-lt"/>
                <a:ea typeface="+mn-ea"/>
                <a:cs typeface="+mn-cs"/>
              </a:rPr>
              <a:t>.</a:t>
            </a:r>
          </a:p>
          <a:p>
            <a:pPr>
              <a:buClr>
                <a:srgbClr val="000000"/>
              </a:buClr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>
              <a:latin typeface="+mn-lt"/>
              <a:ea typeface="+mn-ea"/>
              <a:cs typeface="+mn-cs"/>
            </a:endParaRPr>
          </a:p>
          <a:p>
            <a:pPr lvl="0">
              <a:buClr>
                <a:srgbClr val="000000"/>
              </a:buClr>
              <a:buFont typeface="Wingdings"/>
            </a:pPr>
            <a:endParaRPr lang="en-US" altLang="ko-KR" sz="2200"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6" descr="C:\Users\seahwan jeon\Desktop\Google-Cardboard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908" y="2062152"/>
            <a:ext cx="2874828" cy="1988799"/>
          </a:xfrm>
          <a:prstGeom prst="rect">
            <a:avLst/>
          </a:prstGeom>
          <a:noFill/>
        </p:spPr>
      </p:pic>
      <p:pic>
        <p:nvPicPr>
          <p:cNvPr id="2055" name="Picture 7" descr="C:\Users\seahwan jeon\Desktop\4x4_gyroscope_clinometer_resize_guitarjeus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5985708" y="2109109"/>
            <a:ext cx="2846397" cy="1894887"/>
          </a:xfrm>
          <a:prstGeom prst="rect">
            <a:avLst/>
          </a:prstGeom>
          <a:noFill/>
        </p:spPr>
      </p:pic>
      <p:pic>
        <p:nvPicPr>
          <p:cNvPr id="2057" name="Picture 9" descr="C:\Users\seahwan jeon\Desktop\device_axes.png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3125152" y="1942855"/>
            <a:ext cx="2422207" cy="20611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1548</Words>
  <Application>Microsoft Office PowerPoint</Application>
  <PresentationFormat>화면 슬라이드 쇼(4:3)</PresentationFormat>
  <Paragraphs>533</Paragraphs>
  <Slides>40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HY견고딕</vt:lpstr>
      <vt:lpstr>HY울릉도B</vt:lpstr>
      <vt:lpstr>맑은 고딕</vt:lpstr>
      <vt:lpstr>Arial</vt:lpstr>
      <vt:lpstr>Arial Black</vt:lpstr>
      <vt:lpstr>Wingdings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 시스템 모듈 상세 설계  </vt:lpstr>
      <vt:lpstr>05 시스템 모듈 상세 설계 </vt:lpstr>
      <vt:lpstr>05 시스템 모듈 상세 설계 - 모터 구동</vt:lpstr>
      <vt:lpstr>05 시스템 모듈 상세 설계 </vt:lpstr>
      <vt:lpstr>05 시스템 모듈 상세 설계 - 모터 제어</vt:lpstr>
      <vt:lpstr>05 시스템 모듈 상세 설계 - 모터 제어 </vt:lpstr>
      <vt:lpstr>05 시스템 모듈 상세 설계 - 모터 제어</vt:lpstr>
      <vt:lpstr>05 시스템 모듈 상세 설계 - 모터제어   </vt:lpstr>
      <vt:lpstr>05 시스템 모듈 상세 설계 - 사운드</vt:lpstr>
      <vt:lpstr>05 시스템 모듈 상세 설계 - 초음파감지</vt:lpstr>
      <vt:lpstr>PowerPoint 프레젠테이션</vt:lpstr>
      <vt:lpstr>05 시스템 모듈 상세 설계 - 초음파감지</vt:lpstr>
      <vt:lpstr>05 시스템 모듈 상세 설계 - 카메라</vt:lpstr>
      <vt:lpstr>PowerPoint 프레젠테이션</vt:lpstr>
      <vt:lpstr>05 시스템 모듈 상세 설계 - 카메라</vt:lpstr>
      <vt:lpstr>05 시스템 모듈 상세 설계 - 안드로이드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이하나</dc:creator>
  <cp:keywords/>
  <dc:description/>
  <cp:lastModifiedBy>leemyounggyun</cp:lastModifiedBy>
  <cp:revision>155</cp:revision>
  <dcterms:created xsi:type="dcterms:W3CDTF">2015-11-27T02:52:55Z</dcterms:created>
  <dcterms:modified xsi:type="dcterms:W3CDTF">2017-03-31T06:00:10Z</dcterms:modified>
  <cp:category/>
  <cp:contentStatus/>
</cp:coreProperties>
</file>