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  <p:sldMasterId id="2147484026" r:id="rId2"/>
  </p:sldMasterIdLst>
  <p:notesMasterIdLst>
    <p:notesMasterId r:id="rId18"/>
  </p:notesMasterIdLst>
  <p:sldIdLst>
    <p:sldId id="257" r:id="rId3"/>
    <p:sldId id="258" r:id="rId4"/>
    <p:sldId id="302" r:id="rId5"/>
    <p:sldId id="297" r:id="rId6"/>
    <p:sldId id="294" r:id="rId7"/>
    <p:sldId id="295" r:id="rId8"/>
    <p:sldId id="296" r:id="rId9"/>
    <p:sldId id="301" r:id="rId10"/>
    <p:sldId id="288" r:id="rId11"/>
    <p:sldId id="298" r:id="rId12"/>
    <p:sldId id="300" r:id="rId13"/>
    <p:sldId id="289" r:id="rId14"/>
    <p:sldId id="290" r:id="rId15"/>
    <p:sldId id="292" r:id="rId16"/>
    <p:sldId id="29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69"/>
  </p:normalViewPr>
  <p:slideViewPr>
    <p:cSldViewPr snapToGrid="0" showGuides="1">
      <p:cViewPr varScale="1">
        <p:scale>
          <a:sx n="64" d="100"/>
          <a:sy n="64" d="100"/>
        </p:scale>
        <p:origin x="67" y="696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4EDED39C-00D7-4C1A-BD64-4E4548E28CA0}" type="datetimeFigureOut">
              <a:rPr lang="ko-KR" altLang="en-US"/>
              <a:pPr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838490F-1A69-43BB-8B56-640E9A84B3E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8492-0644-4B82-91FB-1BDB9F0E83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8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9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07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46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34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65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CE7DC-96D5-4EB1-842E-EA35C7641EA3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3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D79A-1E23-4EF4-95C7-40730F78906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048-7B1B-4AF0-B4A2-AE6EAB83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406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0301" y="1600930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234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9129" y="3986037"/>
            <a:ext cx="4040426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7136" y="260470"/>
            <a:ext cx="2134520" cy="244557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t"/>
          <a:lstStyle/>
          <a:p>
            <a:pPr marL="0" lvl="0" indent="0" algn="r" defTabSz="108013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400" b="0" i="0" spc="5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  <a:sym typeface="Wingdings"/>
              </a:rPr>
              <a:t>&lt;#&gt;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3DC-CBA2-48B4-9F17-C898836697D3}" type="datetimeFigureOut">
              <a:rPr lang="ko-KR" altLang="en-US"/>
              <a:pPr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4966-D397-4AE6-8418-00F944F0F822}" type="datetimeFigureOut">
              <a:rPr lang="ko-KR" altLang="en-US"/>
              <a:pPr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EC7A-45E4-4C79-9B83-DD2F89B385C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3DC-CBA2-48B4-9F17-C898836697D3}" type="datetimeFigureOut">
              <a:rPr lang="ko-KR" altLang="en-US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2AD0-2E5B-49E8-A684-02658199E90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jlee1001/kp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-10758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7769" y="2709114"/>
            <a:ext cx="5396089" cy="756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500" b="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en-US" altLang="ko-KR" sz="2800">
                <a:latin typeface="+mn-lt"/>
                <a:ea typeface="+mn-ea"/>
                <a:cs typeface="+mn-cs"/>
              </a:rPr>
              <a:t>RC</a:t>
            </a:r>
            <a:r>
              <a:rPr lang="ko-KR" altLang="en-US" sz="2800">
                <a:latin typeface="+mn-lt"/>
                <a:ea typeface="+mn-ea"/>
                <a:cs typeface="+mn-cs"/>
              </a:rPr>
              <a:t>카 조종 어플리케이션</a:t>
            </a:r>
            <a:r>
              <a:rPr lang="en-US" altLang="ko-KR" sz="2800">
                <a:latin typeface="+mn-lt"/>
                <a:ea typeface="+mn-ea"/>
                <a:cs typeface="+mn-cs"/>
              </a:rPr>
              <a:t/>
            </a:r>
            <a:br>
              <a:rPr lang="en-US" altLang="ko-KR" sz="2800">
                <a:latin typeface="+mn-lt"/>
                <a:ea typeface="+mn-ea"/>
                <a:cs typeface="+mn-cs"/>
              </a:rPr>
            </a:br>
            <a:r>
              <a:rPr lang="en-US" altLang="ko-KR" sz="1600">
                <a:latin typeface="+mn-lt"/>
                <a:ea typeface="+mn-ea"/>
                <a:cs typeface="+mn-cs"/>
              </a:rPr>
              <a:t>RC CAR controlling android app</a:t>
            </a:r>
            <a:endParaRPr lang="ko-KR" altLang="en-US" sz="16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7449" y="2173779"/>
            <a:ext cx="1904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000" b="1" spc="-1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000" b="1" spc="-145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4460" y="5382495"/>
            <a:ext cx="3726294" cy="1464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70000"/>
              </a:lnSpc>
            </a:pPr>
            <a:r>
              <a:rPr lang="ko-KR" altLang="en-US">
                <a:latin typeface="+mn-lt"/>
                <a:ea typeface="+mn-ea"/>
                <a:cs typeface="+mn-cs"/>
              </a:rPr>
              <a:t>2014152050 이명균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2014150050 전세환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r>
              <a:rPr lang="ko-KR" altLang="en-US">
                <a:latin typeface="+mn-lt"/>
                <a:ea typeface="+mn-ea"/>
                <a:cs typeface="+mn-cs"/>
              </a:rPr>
              <a:t>2014154046 이예진 한익주교수님</a:t>
            </a:r>
          </a:p>
          <a:p>
            <a:pPr algn="r">
              <a:lnSpc>
                <a:spcPct val="70000"/>
              </a:lnSpc>
              <a:spcBef>
                <a:spcPct val="41000"/>
              </a:spcBef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 algn="r">
              <a:buClr>
                <a:srgbClr val="FFD03B"/>
              </a:buClr>
            </a:pPr>
            <a:endParaRPr lang="en-US" altLang="ko-KR" b="1" spc="-148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31398" y="3577879"/>
            <a:ext cx="2376837" cy="44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D03B"/>
              </a:buClr>
            </a:pP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</a:t>
            </a:r>
            <a:r>
              <a:rPr lang="en-US" altLang="ko-KR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2400" b="1" spc="-148">
                <a:solidFill>
                  <a:schemeClr val="bg1"/>
                </a:solidFill>
                <a:latin typeface="+mn-lt"/>
                <a:ea typeface="+mn-ea"/>
                <a:cs typeface="+mn-cs"/>
              </a:rPr>
              <a:t>분노의 질주</a:t>
            </a:r>
            <a:endParaRPr lang="en-US" altLang="ko-KR" sz="2400" b="1" spc="-148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개발 현황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/>
        </p:nvSpPr>
        <p:spPr bwMode="gray">
          <a:xfrm>
            <a:off x="196445" y="1409487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ko-KR" sz="1000" dirty="0"/>
          </a:p>
          <a:p>
            <a:r>
              <a:rPr lang="ko-KR" altLang="en-US" dirty="0"/>
              <a:t>개발 완료한 기능</a:t>
            </a:r>
            <a:endParaRPr lang="en-US" altLang="ko-KR" dirty="0"/>
          </a:p>
          <a:p>
            <a:pPr lvl="1"/>
            <a:r>
              <a:rPr lang="ko-KR" altLang="en-US" dirty="0" err="1"/>
              <a:t>라즈베리파이와</a:t>
            </a:r>
            <a:r>
              <a:rPr lang="ko-KR" altLang="en-US" dirty="0"/>
              <a:t> 안드로이드</a:t>
            </a:r>
            <a:r>
              <a:rPr lang="en-US" altLang="ko-KR" dirty="0"/>
              <a:t>(App)</a:t>
            </a:r>
            <a:r>
              <a:rPr lang="ko-KR" altLang="en-US" dirty="0"/>
              <a:t>과의 연동</a:t>
            </a:r>
            <a:endParaRPr lang="en-US" altLang="ko-KR" dirty="0"/>
          </a:p>
          <a:p>
            <a:pPr lvl="1"/>
            <a:r>
              <a:rPr lang="en-US" altLang="ko-KR" dirty="0"/>
              <a:t>App</a:t>
            </a:r>
            <a:r>
              <a:rPr lang="ko-KR" altLang="en-US" dirty="0"/>
              <a:t>을 통한 </a:t>
            </a:r>
            <a:r>
              <a:rPr lang="en-US" altLang="ko-KR" dirty="0"/>
              <a:t>RC</a:t>
            </a:r>
            <a:r>
              <a:rPr lang="ko-KR" altLang="en-US" dirty="0" err="1"/>
              <a:t>카의</a:t>
            </a:r>
            <a:r>
              <a:rPr lang="ko-KR" altLang="en-US" dirty="0"/>
              <a:t> 모터 제어</a:t>
            </a:r>
            <a:r>
              <a:rPr lang="en-US" altLang="ko-KR" dirty="0"/>
              <a:t>(</a:t>
            </a:r>
            <a:r>
              <a:rPr lang="ko-KR" altLang="en-US" dirty="0"/>
              <a:t>속도 제어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개발할 기능</a:t>
            </a:r>
            <a:endParaRPr lang="en-US" altLang="ko-KR" dirty="0"/>
          </a:p>
          <a:p>
            <a:pPr lvl="1"/>
            <a:r>
              <a:rPr lang="en-US" altLang="ko-KR" dirty="0" err="1"/>
              <a:t>Opencv</a:t>
            </a:r>
            <a:r>
              <a:rPr lang="ko-KR" altLang="en-US" dirty="0"/>
              <a:t>를 통해 처리된 영상 정보를 </a:t>
            </a:r>
            <a:r>
              <a:rPr lang="en-US" altLang="ko-KR" dirty="0"/>
              <a:t>RC</a:t>
            </a:r>
            <a:r>
              <a:rPr lang="ko-KR" altLang="en-US" dirty="0" err="1"/>
              <a:t>카에서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r>
              <a:rPr lang="ko-KR" altLang="en-US" dirty="0"/>
              <a:t>으로 전달하기 위해  정보 전달의 매개체로 </a:t>
            </a:r>
            <a:r>
              <a:rPr lang="en-US" altLang="ko-KR" dirty="0"/>
              <a:t>Web</a:t>
            </a:r>
            <a:r>
              <a:rPr lang="ko-KR" altLang="en-US" dirty="0"/>
              <a:t>서버를 이용한다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개발에서 제외할 기능</a:t>
            </a:r>
            <a:endParaRPr lang="en-US" altLang="ko-KR" dirty="0"/>
          </a:p>
          <a:p>
            <a:pPr lvl="1"/>
            <a:r>
              <a:rPr lang="ko-KR" altLang="en-US" dirty="0"/>
              <a:t>모터 제어와 속도에 따른 초음파 센서 작동</a:t>
            </a:r>
            <a:r>
              <a:rPr lang="en-US" altLang="ko-KR" dirty="0"/>
              <a:t>, </a:t>
            </a:r>
            <a:r>
              <a:rPr lang="ko-KR" altLang="en-US" dirty="0"/>
              <a:t>영상 처리에 좀 더 완성도를 높이기 위해 </a:t>
            </a:r>
            <a:r>
              <a:rPr lang="ko-KR" altLang="en-US" dirty="0" err="1"/>
              <a:t>자이로</a:t>
            </a:r>
            <a:r>
              <a:rPr lang="ko-KR" altLang="en-US" dirty="0"/>
              <a:t> 센서를 이용한 기울기 인식은 잠시 보류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85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2700337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3600" b="1" dirty="0">
                <a:solidFill>
                  <a:schemeClr val="bg1"/>
                </a:solidFill>
                <a:cs typeface="+mj-cs"/>
              </a:rPr>
              <a:t>개발 현황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8" y="251304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 bwMode="gray">
          <a:xfrm>
            <a:off x="225187" y="1592072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ko-KR" altLang="en-US" dirty="0"/>
              <a:t>졸업작품 </a:t>
            </a:r>
            <a:r>
              <a:rPr lang="en-US" altLang="ko-KR" dirty="0"/>
              <a:t>GitHub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defRPr/>
            </a:pPr>
            <a:r>
              <a:rPr lang="en-US" altLang="ko-KR" b="1" dirty="0">
                <a:hlinkClick r:id="rId3"/>
              </a:rPr>
              <a:t>https://github.com/yjlee1001/kpu</a:t>
            </a: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1000" dirty="0"/>
          </a:p>
          <a:p>
            <a:pPr>
              <a:defRPr/>
            </a:pPr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ID</a:t>
            </a:r>
          </a:p>
          <a:p>
            <a:pPr lvl="1">
              <a:defRPr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이명균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defRPr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ID: asdfgg1025</a:t>
            </a:r>
          </a:p>
          <a:p>
            <a:pPr lvl="2">
              <a:defRPr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전세환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defRPr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ID: dusrma24</a:t>
            </a:r>
          </a:p>
          <a:p>
            <a:pPr lvl="2">
              <a:defRPr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defRPr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이예진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2">
              <a:defRPr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ID: yjlee1001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81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18986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6.  </a:t>
            </a:r>
            <a:r>
              <a:rPr lang="ko-KR" altLang="en-US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업무 분담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표 10"/>
          <p:cNvGraphicFramePr/>
          <p:nvPr/>
        </p:nvGraphicFramePr>
        <p:xfrm>
          <a:off x="1115616" y="1893506"/>
          <a:ext cx="7132533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2014152050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이명균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2014150050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전세환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2014154046</a:t>
                      </a:r>
                    </a:p>
                    <a:p>
                      <a:pPr algn="ctr" latinLnBrk="1"/>
                      <a:r>
                        <a:rPr lang="en-US" altLang="ko-KR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이예진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581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라즈베리파이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관련 정보 수집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RC</a:t>
                      </a: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카와 어플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통신 기능 구현</a:t>
                      </a:r>
                    </a:p>
                    <a:p>
                      <a:pPr marL="0" indent="0" algn="ctr" latinLnBrk="1">
                        <a:buNone/>
                      </a:pPr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카메라 기능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추가 관련 자료 </a:t>
                      </a: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수집</a:t>
                      </a: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/>
                      </a: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/>
                      </a: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algn="ctr" latinLnBrk="1"/>
                      <a:endParaRPr lang="ko-KR" altLang="en-US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/>
                      </a:r>
                      <a:b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어플리케이션 및 </a:t>
                      </a: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U.I</a:t>
                      </a: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제작</a:t>
                      </a:r>
                    </a:p>
                    <a:p>
                      <a:pPr marL="0" indent="0" algn="ctr" latinLnBrk="1">
                        <a:buNone/>
                      </a:pPr>
                      <a:endParaRPr lang="en-US" altLang="ko-KR" sz="2000">
                        <a:solidFill>
                          <a:schemeClr val="bg1">
                            <a:lumMod val="50000"/>
                          </a:schemeClr>
                        </a:solidFill>
                        <a:latin typeface="HY울릉도B"/>
                        <a:ea typeface="HY울릉도B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 </a:t>
                      </a:r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울릉도B"/>
                          <a:ea typeface="HY울릉도B"/>
                        </a:rPr>
                        <a:t>라즈베리-안드로이드 소켓 통신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541816" y="289686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7.  </a:t>
            </a:r>
            <a:r>
              <a:rPr lang="ko-KR" altLang="en-US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졸업 연구 수행 일정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173319" y="2150561"/>
            <a:ext cx="6797361" cy="337762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95107" y="3287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8.  </a:t>
            </a:r>
            <a:r>
              <a:rPr lang="ko-KR" altLang="en-US" sz="3600" spc="-292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필요 기술 및 참고 문헌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26"/>
          <p:cNvSpPr txBox="1"/>
          <p:nvPr/>
        </p:nvSpPr>
        <p:spPr>
          <a:xfrm>
            <a:off x="495107" y="1817548"/>
            <a:ext cx="8153785" cy="368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필요 기술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>
                <a:latin typeface="+mn-lt"/>
                <a:ea typeface="+mn-ea"/>
                <a:cs typeface="+mn-cs"/>
              </a:rPr>
              <a:t> </a:t>
            </a:r>
            <a:r>
              <a:rPr lang="ko-KR" altLang="en-US">
                <a:latin typeface="+mn-lt"/>
                <a:ea typeface="+mn-ea"/>
                <a:cs typeface="+mn-cs"/>
              </a:rPr>
              <a:t>영상 실시간 뷰 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영상을 통한 장애물 확인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실시간 영상 저장</a:t>
            </a:r>
          </a:p>
          <a:p>
            <a:pPr lvl="0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endParaRPr lang="ko-KR" altLang="en-US" sz="1000">
              <a:latin typeface="+mn-lt"/>
              <a:ea typeface="+mn-ea"/>
              <a:cs typeface="+mn-cs"/>
            </a:endParaRPr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>
                <a:latin typeface="+mn-lt"/>
                <a:ea typeface="+mn-ea"/>
                <a:cs typeface="+mn-cs"/>
              </a:rPr>
              <a:t>◎ 참고 자료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라즈베리파이 3의 스펙 : https://www.raspberrypi.org/products/raspberry-pi-3-model-b/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>
                <a:latin typeface="+mn-lt"/>
                <a:ea typeface="+mn-ea"/>
                <a:cs typeface="+mn-cs"/>
              </a:rPr>
              <a:t> 하루 만에 배우는 안드로이드 앱 만들기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r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5400" b="0" i="0" spc="5">
                <a:solidFill>
                  <a:schemeClr val="tx1"/>
                </a:solidFill>
                <a:latin typeface="Arial Black"/>
                <a:cs typeface="+mj-cs"/>
              </a:rPr>
              <a:t>Thank you</a:t>
            </a:r>
            <a:endParaRPr lang="ko-KR" altLang="en-US" sz="5400" b="0" i="0" spc="5">
              <a:solidFill>
                <a:schemeClr val="tx1"/>
              </a:solidFill>
              <a:latin typeface="Arial Black"/>
              <a:cs typeface="+mj-cs"/>
            </a:endParaRPr>
          </a:p>
        </p:txBody>
      </p:sp>
      <p:cxnSp>
        <p:nvCxnSpPr>
          <p:cNvPr id="12" name="구부러진 연결선 23"/>
          <p:cNvCxnSpPr/>
          <p:nvPr/>
        </p:nvCxnSpPr>
        <p:spPr>
          <a:xfrm>
            <a:off x="3357554" y="3558317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23"/>
          <p:cNvCxnSpPr/>
          <p:nvPr/>
        </p:nvCxnSpPr>
        <p:spPr>
          <a:xfrm>
            <a:off x="3357554" y="2120284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298" y="2749704"/>
            <a:ext cx="52182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50000"/>
              </a:lnSpc>
              <a:defRPr sz="16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/>
                <a:ea typeface="-윤고딕340"/>
              </a:defRPr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지적 사항  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	     7.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업무 분담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졸업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연구 개요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8.   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졸업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연구 수행 일정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시스템 구성도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9.   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필요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기술 및 참고 문헌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시스템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수행 시나리오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개발환경 및 개발방법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개발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현황</a:t>
            </a:r>
            <a:endParaRPr lang="ko-KR" altLang="en-US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 err="1" smtClean="0">
                <a:solidFill>
                  <a:schemeClr val="bg1"/>
                </a:solidFill>
              </a:rPr>
              <a:t>지적사항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</a:t>
            </a:r>
            <a:endParaRPr lang="en-US" altLang="ko-KR" sz="2200" b="1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</a:t>
            </a:r>
            <a:r>
              <a:rPr lang="ko-KR" altLang="en-US" sz="2200" b="1" dirty="0" smtClean="0"/>
              <a:t>움직임에 대한 정밀성 보안</a:t>
            </a:r>
            <a:endParaRPr lang="ko-KR" altLang="en-US" sz="2200" b="1" dirty="0"/>
          </a:p>
          <a:p>
            <a:pPr lvl="1">
              <a:buClr>
                <a:srgbClr val="000000"/>
              </a:buClr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</a:t>
            </a:r>
            <a:r>
              <a:rPr lang="en-US" altLang="ko-KR" sz="2200" b="1" dirty="0" smtClean="0"/>
              <a:t>RC</a:t>
            </a:r>
            <a:r>
              <a:rPr lang="ko-KR" altLang="en-US" sz="2200" b="1" dirty="0" smtClean="0"/>
              <a:t>카를 통해 무엇을 하려고 하는지 목적이 필요함</a:t>
            </a:r>
            <a:endParaRPr lang="ko-KR" altLang="en-US" dirty="0"/>
          </a:p>
          <a:p>
            <a:pPr lvl="1">
              <a:buClr>
                <a:srgbClr val="000000"/>
              </a:buClr>
            </a:pPr>
            <a:endParaRPr lang="en-US" altLang="ko-KR" dirty="0"/>
          </a:p>
          <a:p>
            <a:pPr lvl="1">
              <a:buClr>
                <a:srgbClr val="000000"/>
              </a:buClr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 smtClean="0"/>
              <a:t>◎ 조정이 잘 안됨</a:t>
            </a:r>
            <a:endParaRPr lang="ko-KR" altLang="en-US" sz="2200" b="1" dirty="0"/>
          </a:p>
          <a:p>
            <a:pPr lvl="1">
              <a:buClr>
                <a:srgbClr val="000000"/>
              </a:buClr>
            </a:pPr>
            <a:r>
              <a:rPr lang="ko-KR" altLang="en-US" dirty="0" smtClean="0"/>
              <a:t> </a:t>
            </a: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 lvl="0">
              <a:buClr>
                <a:srgbClr val="000000"/>
              </a:buClr>
              <a:buFont typeface="Wingding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7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285663"/>
            <a:ext cx="104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</a:t>
            </a:r>
            <a:endParaRPr lang="ko-KR" altLang="en-US" sz="4400" spc="-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3293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2700337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>
                <a:solidFill>
                  <a:schemeClr val="bg1"/>
                </a:solidFill>
              </a:rPr>
              <a:t>졸업 연구 개요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" y="1413381"/>
            <a:ext cx="86334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</a:t>
            </a:r>
            <a:endParaRPr lang="en-US" altLang="ko-KR" sz="2200" b="1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배경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현재의 </a:t>
            </a:r>
            <a:r>
              <a:rPr lang="en-US" altLang="ko-KR" dirty="0"/>
              <a:t>RC</a:t>
            </a:r>
            <a:r>
              <a:rPr lang="ko-KR" altLang="en-US" dirty="0" err="1"/>
              <a:t>카들은</a:t>
            </a:r>
            <a:r>
              <a:rPr lang="ko-KR" altLang="en-US" dirty="0"/>
              <a:t> 주행(경주)에 초점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실제 차량들을 경량화*소형화하면서 주행의 정교함에 초점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◎ 연구 개발 목표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현재 시범운행중인 무인자동차 주행 시스템을 착안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VR</a:t>
            </a:r>
            <a:r>
              <a:rPr lang="ko-KR" altLang="en-US" dirty="0"/>
              <a:t>기기 사용으로 인한 흥미 유도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 적외선 카메라를 이용한 야간 주행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 연구 개발 효과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카메라 탑재 -&gt; 촬영되는 범위에 따른 실시간 정보 및 녹화기능.</a:t>
            </a:r>
          </a:p>
          <a:p>
            <a:pPr lvl="1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초음파 감지 기능을 사용해 주행간의 장애 해소 </a:t>
            </a:r>
          </a:p>
          <a:p>
            <a:pPr>
              <a:buClr>
                <a:srgbClr val="000000"/>
              </a:buClr>
              <a:buFont typeface="Wingdings"/>
            </a:pPr>
            <a:endParaRPr lang="ko-KR" altLang="en-US" dirty="0"/>
          </a:p>
          <a:p>
            <a:pPr>
              <a:buClr>
                <a:srgbClr val="000000"/>
              </a:buClr>
              <a:buFont typeface="Wingdings"/>
            </a:pPr>
            <a:endParaRPr lang="ko-KR" altLang="en-US" sz="1000" dirty="0"/>
          </a:p>
          <a:p>
            <a:pPr>
              <a:buClr>
                <a:srgbClr val="000000"/>
              </a:buClr>
              <a:buFont typeface="Wingdings"/>
            </a:pPr>
            <a:r>
              <a:rPr lang="ko-KR" altLang="en-US" sz="2200" b="1" dirty="0"/>
              <a:t> ◎</a:t>
            </a:r>
            <a:r>
              <a:rPr lang="ko-KR" altLang="en-US" sz="2200" b="1" dirty="0" err="1"/>
              <a:t>타겟</a:t>
            </a:r>
            <a:r>
              <a:rPr lang="ko-KR" altLang="en-US" dirty="0"/>
              <a:t> - 전 연령층 / 동호회인 50만명에 육박</a:t>
            </a:r>
          </a:p>
          <a:p>
            <a:pPr lvl="0">
              <a:buClr>
                <a:srgbClr val="000000"/>
              </a:buClr>
              <a:buFont typeface="Wingding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32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316704" y="34538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ko-KR" altLang="en-US" sz="4400" spc="-268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09487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 접속 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950432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411266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WIFI&amp;RC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28"/>
          <p:cNvSpPr/>
          <p:nvPr/>
        </p:nvSpPr>
        <p:spPr bwMode="auto">
          <a:xfrm>
            <a:off x="1055442" y="3120923"/>
            <a:ext cx="487608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5930599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394602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964437" y="3984888"/>
            <a:ext cx="732866" cy="647288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pi4j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085803" y="4016769"/>
            <a:ext cx="732866" cy="647288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RC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</a:rPr>
              <a:t>CAR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543050" y="4329524"/>
            <a:ext cx="4213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697303" y="4308532"/>
            <a:ext cx="388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"/>
          <p:cNvSpPr/>
          <p:nvPr/>
        </p:nvSpPr>
        <p:spPr bwMode="auto">
          <a:xfrm>
            <a:off x="4694473" y="3466977"/>
            <a:ext cx="1930123" cy="1512168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모서리가 둥근 직사각형 6"/>
          <p:cNvSpPr/>
          <p:nvPr/>
        </p:nvSpPr>
        <p:spPr bwMode="auto">
          <a:xfrm>
            <a:off x="5155478" y="3222325"/>
            <a:ext cx="1008112" cy="360809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5029190" y="3745210"/>
            <a:ext cx="1375267" cy="103744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고정 </a:t>
            </a:r>
            <a:r>
              <a:rPr lang="en-US" altLang="ko-KR" sz="1400" dirty="0">
                <a:solidFill>
                  <a:schemeClr val="tx1"/>
                </a:solidFill>
              </a:rPr>
              <a:t>IP</a:t>
            </a:r>
          </a:p>
        </p:txBody>
      </p:sp>
      <p:cxnSp>
        <p:nvCxnSpPr>
          <p:cNvPr id="13" name="직선 화살표 연결선 12"/>
          <p:cNvCxnSpPr>
            <a:stCxn id="16" idx="6"/>
          </p:cNvCxnSpPr>
          <p:nvPr/>
        </p:nvCxnSpPr>
        <p:spPr>
          <a:xfrm>
            <a:off x="3818669" y="4340413"/>
            <a:ext cx="12105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원통 28"/>
          <p:cNvSpPr/>
          <p:nvPr/>
        </p:nvSpPr>
        <p:spPr bwMode="auto">
          <a:xfrm>
            <a:off x="7663685" y="3120922"/>
            <a:ext cx="487608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6624597" y="4202627"/>
            <a:ext cx="103908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818669" y="4191394"/>
            <a:ext cx="1210521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 설명선 38"/>
          <p:cNvSpPr/>
          <p:nvPr/>
        </p:nvSpPr>
        <p:spPr>
          <a:xfrm>
            <a:off x="1763246" y="2839248"/>
            <a:ext cx="1416055" cy="952763"/>
          </a:xfrm>
          <a:prstGeom prst="wedge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Sudo</a:t>
            </a:r>
            <a:r>
              <a:rPr lang="en-US" altLang="ko-KR" dirty="0">
                <a:solidFill>
                  <a:schemeClr val="tx1"/>
                </a:solidFill>
              </a:rPr>
              <a:t> pi4j “</a:t>
            </a:r>
            <a:r>
              <a:rPr lang="en-US" altLang="ko-KR" dirty="0" err="1">
                <a:solidFill>
                  <a:schemeClr val="tx1"/>
                </a:solidFill>
              </a:rPr>
              <a:t>gpio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실행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3326919" y="2868930"/>
            <a:ext cx="1416055" cy="952763"/>
          </a:xfrm>
          <a:prstGeom prst="wedgeRectCallout">
            <a:avLst>
              <a:gd name="adj1" fmla="val -28904"/>
              <a:gd name="adj2" fmla="val 7449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 Port forward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03904" y="1020745"/>
            <a:ext cx="1718789" cy="931780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host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0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21243" y="315512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58519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 이동 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875730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318859" y="2068106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WIFI&amp;RC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61723" y="3646807"/>
            <a:ext cx="1020552" cy="1092076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RC car</a:t>
            </a:r>
          </a:p>
        </p:txBody>
      </p:sp>
      <p:sp>
        <p:nvSpPr>
          <p:cNvPr id="17" name="원통 28"/>
          <p:cNvSpPr/>
          <p:nvPr/>
        </p:nvSpPr>
        <p:spPr bwMode="auto">
          <a:xfrm>
            <a:off x="2615513" y="3049837"/>
            <a:ext cx="432466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5832942" y="2387118"/>
            <a:ext cx="2376487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296945" y="207431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201112" y="2783909"/>
            <a:ext cx="881599" cy="59979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PI4J</a:t>
            </a:r>
          </a:p>
        </p:txBody>
      </p:sp>
      <p:sp>
        <p:nvSpPr>
          <p:cNvPr id="25" name="원통 28"/>
          <p:cNvSpPr/>
          <p:nvPr/>
        </p:nvSpPr>
        <p:spPr bwMode="auto">
          <a:xfrm>
            <a:off x="6080712" y="3049837"/>
            <a:ext cx="432466" cy="2286016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N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O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HY견고딕" pitchFamily="18" charset="-127"/>
                <a:ea typeface="HY견고딕" pitchFamily="18" charset="-127"/>
              </a:rPr>
              <a:t>K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005258" y="3522424"/>
            <a:ext cx="1359897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Motor</a:t>
            </a: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7" name="타원 26"/>
          <p:cNvSpPr/>
          <p:nvPr/>
        </p:nvSpPr>
        <p:spPr bwMode="auto">
          <a:xfrm>
            <a:off x="1092214" y="4349295"/>
            <a:ext cx="1118479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sonic</a:t>
            </a:r>
          </a:p>
        </p:txBody>
      </p:sp>
      <p:cxnSp>
        <p:nvCxnSpPr>
          <p:cNvPr id="4" name="직선 화살표 연결선 3"/>
          <p:cNvCxnSpPr>
            <a:stCxn id="17" idx="4"/>
          </p:cNvCxnSpPr>
          <p:nvPr/>
        </p:nvCxnSpPr>
        <p:spPr>
          <a:xfrm>
            <a:off x="3047979" y="4192845"/>
            <a:ext cx="10137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6" idx="6"/>
            <a:endCxn id="25" idx="2"/>
          </p:cNvCxnSpPr>
          <p:nvPr/>
        </p:nvCxnSpPr>
        <p:spPr>
          <a:xfrm>
            <a:off x="5082275" y="4192845"/>
            <a:ext cx="9984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972050" y="3857634"/>
            <a:ext cx="1108662" cy="13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047979" y="3857634"/>
            <a:ext cx="1013744" cy="130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 bwMode="auto">
          <a:xfrm>
            <a:off x="6689778" y="3857634"/>
            <a:ext cx="1359897" cy="670421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615513" y="1020745"/>
            <a:ext cx="2562277" cy="1251803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en-US" altLang="ko-KR" sz="1200" b="1" dirty="0" err="1">
                <a:solidFill>
                  <a:schemeClr val="tx1"/>
                </a:solidFill>
              </a:rPr>
              <a:t>sudo</a:t>
            </a:r>
            <a:r>
              <a:rPr lang="en-US" altLang="ko-KR" sz="1200" b="1" dirty="0">
                <a:solidFill>
                  <a:schemeClr val="tx1"/>
                </a:solidFill>
              </a:rPr>
              <a:t> pi4j , “</a:t>
            </a:r>
            <a:r>
              <a:rPr lang="en-US" altLang="ko-KR" sz="1200" b="1" dirty="0" err="1">
                <a:solidFill>
                  <a:schemeClr val="tx1"/>
                </a:solidFill>
              </a:rPr>
              <a:t>gpio</a:t>
            </a:r>
            <a:r>
              <a:rPr lang="en-US" altLang="ko-KR" sz="1200" b="1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2.digitalMode(x),</a:t>
            </a:r>
            <a:r>
              <a:rPr lang="en-US" altLang="ko-KR" sz="1200" b="1" dirty="0" err="1">
                <a:solidFill>
                  <a:schemeClr val="tx1"/>
                </a:solidFill>
              </a:rPr>
              <a:t>motorContorl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3.Sonic </a:t>
            </a:r>
            <a:r>
              <a:rPr lang="en-US" altLang="ko-KR" sz="1200" b="1" dirty="0" err="1">
                <a:solidFill>
                  <a:schemeClr val="tx1"/>
                </a:solidFill>
              </a:rPr>
              <a:t>digitalread</a:t>
            </a:r>
            <a:r>
              <a:rPr lang="en-US" altLang="ko-KR" sz="1200" b="1" dirty="0">
                <a:solidFill>
                  <a:schemeClr val="tx1"/>
                </a:solidFill>
              </a:rPr>
              <a:t>(HIGH,LOW)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Distance = </a:t>
            </a:r>
            <a:r>
              <a:rPr lang="en-US" altLang="ko-KR" sz="1200" b="1" dirty="0" err="1">
                <a:solidFill>
                  <a:schemeClr val="tx1"/>
                </a:solidFill>
              </a:rPr>
              <a:t>traveltime</a:t>
            </a:r>
            <a:r>
              <a:rPr lang="en-US" altLang="ko-KR" sz="1200" b="1" dirty="0">
                <a:solidFill>
                  <a:schemeClr val="tx1"/>
                </a:solidFill>
              </a:rPr>
              <a:t> / 60;</a:t>
            </a:r>
          </a:p>
        </p:txBody>
      </p:sp>
    </p:spTree>
    <p:extLst>
      <p:ext uri="{BB962C8B-B14F-4D97-AF65-F5344CB8AC3E}">
        <p14:creationId xmlns:p14="http://schemas.microsoft.com/office/powerpoint/2010/main" val="77941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266297" y="338076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4320540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Arial Black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Arial Black"/>
              </a:rPr>
              <a:t>시스템 구성도</a:t>
            </a: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auto">
          <a:xfrm>
            <a:off x="684212" y="1447691"/>
            <a:ext cx="7775575" cy="4824413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altLang="ko-KR" dirty="0">
                <a:solidFill>
                  <a:srgbClr val="FD0F0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rgbClr val="FD0F0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9218" y="1552443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</a:rPr>
              <a:t> 카메라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기능</a:t>
            </a:r>
            <a:endParaRPr lang="en-US" altLang="ko-KR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모서리가 둥근 직사각형 4"/>
          <p:cNvSpPr/>
          <p:nvPr/>
        </p:nvSpPr>
        <p:spPr bwMode="auto">
          <a:xfrm>
            <a:off x="918057" y="2387118"/>
            <a:ext cx="2099463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5"/>
          <p:cNvSpPr/>
          <p:nvPr/>
        </p:nvSpPr>
        <p:spPr bwMode="auto">
          <a:xfrm>
            <a:off x="1211344" y="210265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RC&amp;CAM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원통 28"/>
          <p:cNvSpPr/>
          <p:nvPr/>
        </p:nvSpPr>
        <p:spPr bwMode="auto">
          <a:xfrm>
            <a:off x="3555197" y="3241183"/>
            <a:ext cx="2033603" cy="1841891"/>
          </a:xfrm>
          <a:prstGeom prst="can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dirty="0">
                <a:solidFill>
                  <a:schemeClr val="bg1"/>
                </a:solidFill>
              </a:rPr>
              <a:t>네트워크</a:t>
            </a:r>
            <a:endParaRPr kumimoji="1" lang="ko-KR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4"/>
          <p:cNvSpPr/>
          <p:nvPr/>
        </p:nvSpPr>
        <p:spPr bwMode="auto">
          <a:xfrm>
            <a:off x="6172200" y="2387118"/>
            <a:ext cx="2037229" cy="3671887"/>
          </a:xfrm>
          <a:prstGeom prst="round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5"/>
          <p:cNvSpPr/>
          <p:nvPr/>
        </p:nvSpPr>
        <p:spPr bwMode="auto">
          <a:xfrm>
            <a:off x="6434370" y="2073840"/>
            <a:ext cx="1512887" cy="504825"/>
          </a:xfrm>
          <a:prstGeom prst="round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Phone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143297" y="2950242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PI CAM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1166156" y="4162129"/>
            <a:ext cx="1059669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CAM_REC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3978781" y="3810639"/>
            <a:ext cx="1186438" cy="822812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RC CAR</a:t>
            </a:r>
          </a:p>
        </p:txBody>
      </p:sp>
      <p:cxnSp>
        <p:nvCxnSpPr>
          <p:cNvPr id="4" name="직선 화살표 연결선 3"/>
          <p:cNvCxnSpPr>
            <a:stCxn id="14" idx="3"/>
          </p:cNvCxnSpPr>
          <p:nvPr/>
        </p:nvCxnSpPr>
        <p:spPr>
          <a:xfrm flipV="1">
            <a:off x="3017520" y="4223061"/>
            <a:ext cx="5376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7" idx="4"/>
          </p:cNvCxnSpPr>
          <p:nvPr/>
        </p:nvCxnSpPr>
        <p:spPr>
          <a:xfrm flipV="1">
            <a:off x="5588800" y="4162128"/>
            <a:ext cx="5834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588800" y="3859897"/>
            <a:ext cx="58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017519" y="3859897"/>
            <a:ext cx="53767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34370" y="2846249"/>
            <a:ext cx="1612350" cy="10683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 bwMode="auto">
          <a:xfrm>
            <a:off x="6660979" y="4162129"/>
            <a:ext cx="1168571" cy="860397"/>
          </a:xfrm>
          <a:prstGeom prst="ellipse">
            <a:avLst/>
          </a:prstGeom>
          <a:noFill/>
          <a:ln w="38100" cap="flat" cmpd="sng" algn="ctr">
            <a:solidFill>
              <a:schemeClr val="tx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REC_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3318223" y="1780807"/>
            <a:ext cx="2562277" cy="1251803"/>
          </a:xfrm>
          <a:prstGeom prst="wedgeRoundRectCallou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</a:rPr>
              <a:t>app.py , cam.py ,index.html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Thread(</a:t>
            </a:r>
            <a:r>
              <a:rPr lang="en-US" altLang="ko-KR" sz="1200" b="1" dirty="0" err="1">
                <a:solidFill>
                  <a:schemeClr val="tx1"/>
                </a:solidFill>
              </a:rPr>
              <a:t>cls</a:t>
            </a:r>
            <a:r>
              <a:rPr lang="en-US" altLang="ko-KR" sz="1200" b="1" dirty="0">
                <a:solidFill>
                  <a:schemeClr val="tx1"/>
                </a:solidFill>
              </a:rPr>
              <a:t>) - &gt; frame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CAMEREA.THREAD = THREADING…</a:t>
            </a:r>
          </a:p>
        </p:txBody>
      </p:sp>
    </p:spTree>
    <p:extLst>
      <p:ext uri="{BB962C8B-B14F-4D97-AF65-F5344CB8AC3E}">
        <p14:creationId xmlns:p14="http://schemas.microsoft.com/office/powerpoint/2010/main" val="289079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3188041" y="2418741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connect </a:t>
            </a:r>
            <a:r>
              <a:rPr lang="ko-KR" altLang="en-US" sz="1400" dirty="0"/>
              <a:t>버튼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3259479" y="3204559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8" name="순서도: 처리 7"/>
          <p:cNvSpPr/>
          <p:nvPr/>
        </p:nvSpPr>
        <p:spPr>
          <a:xfrm>
            <a:off x="3188041" y="1775799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err="1"/>
              <a:t>ip</a:t>
            </a:r>
            <a:r>
              <a:rPr lang="en-US" altLang="ko-KR" sz="1400" dirty="0"/>
              <a:t> </a:t>
            </a:r>
            <a:r>
              <a:rPr lang="ko-KR" altLang="en-US" sz="1400" dirty="0"/>
              <a:t>주소입력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045165" y="524594"/>
            <a:ext cx="144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안드로이드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4759677" y="4847633"/>
            <a:ext cx="90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연결종료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4688239" y="4061815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 </a:t>
            </a:r>
            <a:r>
              <a:rPr lang="ko-KR" altLang="en-US" sz="1400" dirty="0"/>
              <a:t>버튼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3545231" y="4061815"/>
            <a:ext cx="828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방향키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1544967" y="5633451"/>
            <a:ext cx="126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초음파센서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5188305" y="5704889"/>
            <a:ext cx="72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카메라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3045165" y="5633451"/>
            <a:ext cx="72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모터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187909" y="4061815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stop </a:t>
            </a:r>
            <a:r>
              <a:rPr lang="ko-KR" altLang="en-US" sz="1400" dirty="0"/>
              <a:t>버튼</a:t>
            </a:r>
            <a:endParaRPr lang="en-US" altLang="ko-KR" sz="1400" dirty="0"/>
          </a:p>
        </p:txBody>
      </p:sp>
      <p:sp>
        <p:nvSpPr>
          <p:cNvPr id="17" name="순서도: 처리 16"/>
          <p:cNvSpPr/>
          <p:nvPr/>
        </p:nvSpPr>
        <p:spPr>
          <a:xfrm>
            <a:off x="6974255" y="4419005"/>
            <a:ext cx="900000" cy="54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 Server</a:t>
            </a:r>
            <a:endParaRPr lang="ko-KR" altLang="en-US" sz="1400" dirty="0"/>
          </a:p>
        </p:txBody>
      </p:sp>
      <p:sp>
        <p:nvSpPr>
          <p:cNvPr id="18" name="순서도: 처리 17"/>
          <p:cNvSpPr/>
          <p:nvPr/>
        </p:nvSpPr>
        <p:spPr>
          <a:xfrm>
            <a:off x="8117263" y="3847501"/>
            <a:ext cx="642942" cy="35719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WIFI</a:t>
            </a:r>
            <a:endParaRPr lang="ko-KR" altLang="en-US" sz="1400" dirty="0"/>
          </a:p>
        </p:txBody>
      </p:sp>
      <p:sp>
        <p:nvSpPr>
          <p:cNvPr id="19" name="순서도: 처리 18"/>
          <p:cNvSpPr/>
          <p:nvPr/>
        </p:nvSpPr>
        <p:spPr>
          <a:xfrm>
            <a:off x="2973727" y="6419269"/>
            <a:ext cx="144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라즈베리파이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8" idx="2"/>
            <a:endCxn id="6" idx="0"/>
          </p:cNvCxnSpPr>
          <p:nvPr/>
        </p:nvCxnSpPr>
        <p:spPr>
          <a:xfrm rot="5400000">
            <a:off x="3676570" y="2277270"/>
            <a:ext cx="28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2"/>
            <a:endCxn id="7" idx="0"/>
          </p:cNvCxnSpPr>
          <p:nvPr/>
        </p:nvCxnSpPr>
        <p:spPr>
          <a:xfrm rot="5400000">
            <a:off x="3595851" y="2982369"/>
            <a:ext cx="425818" cy="1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16" idx="0"/>
          </p:cNvCxnSpPr>
          <p:nvPr/>
        </p:nvCxnSpPr>
        <p:spPr>
          <a:xfrm rot="5400000">
            <a:off x="3015066" y="3277402"/>
            <a:ext cx="49725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2"/>
            <a:endCxn id="12" idx="0"/>
          </p:cNvCxnSpPr>
          <p:nvPr/>
        </p:nvCxnSpPr>
        <p:spPr>
          <a:xfrm rot="16200000" flipH="1">
            <a:off x="3630727" y="3733311"/>
            <a:ext cx="497256" cy="159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2"/>
            <a:endCxn id="11" idx="0"/>
          </p:cNvCxnSpPr>
          <p:nvPr/>
        </p:nvCxnSpPr>
        <p:spPr>
          <a:xfrm rot="16200000" flipH="1">
            <a:off x="4265231" y="3098807"/>
            <a:ext cx="49725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2"/>
            <a:endCxn id="10" idx="0"/>
          </p:cNvCxnSpPr>
          <p:nvPr/>
        </p:nvCxnSpPr>
        <p:spPr>
          <a:xfrm rot="5400000">
            <a:off x="5006049" y="4625443"/>
            <a:ext cx="425818" cy="1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9" idx="0"/>
            <a:endCxn id="15" idx="2"/>
          </p:cNvCxnSpPr>
          <p:nvPr/>
        </p:nvCxnSpPr>
        <p:spPr>
          <a:xfrm rot="16200000" flipV="1">
            <a:off x="3336537" y="6062079"/>
            <a:ext cx="425818" cy="288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0"/>
            <a:endCxn id="13" idx="2"/>
          </p:cNvCxnSpPr>
          <p:nvPr/>
        </p:nvCxnSpPr>
        <p:spPr>
          <a:xfrm rot="16200000" flipV="1">
            <a:off x="2721438" y="5446980"/>
            <a:ext cx="425818" cy="151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9" idx="0"/>
            <a:endCxn id="14" idx="2"/>
          </p:cNvCxnSpPr>
          <p:nvPr/>
        </p:nvCxnSpPr>
        <p:spPr>
          <a:xfrm rot="5400000" flipH="1" flipV="1">
            <a:off x="4443826" y="5314790"/>
            <a:ext cx="354380" cy="185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3"/>
            <a:endCxn id="17" idx="2"/>
          </p:cNvCxnSpPr>
          <p:nvPr/>
        </p:nvCxnSpPr>
        <p:spPr>
          <a:xfrm flipV="1">
            <a:off x="5908305" y="4959005"/>
            <a:ext cx="1515950" cy="92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7" idx="3"/>
            <a:endCxn id="17" idx="0"/>
          </p:cNvCxnSpPr>
          <p:nvPr/>
        </p:nvCxnSpPr>
        <p:spPr>
          <a:xfrm>
            <a:off x="4339479" y="3384559"/>
            <a:ext cx="3084776" cy="1034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9" idx="3"/>
            <a:endCxn id="18" idx="0"/>
          </p:cNvCxnSpPr>
          <p:nvPr/>
        </p:nvCxnSpPr>
        <p:spPr>
          <a:xfrm>
            <a:off x="4485165" y="704594"/>
            <a:ext cx="3953569" cy="31429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9" idx="3"/>
            <a:endCxn id="18" idx="2"/>
          </p:cNvCxnSpPr>
          <p:nvPr/>
        </p:nvCxnSpPr>
        <p:spPr>
          <a:xfrm flipV="1">
            <a:off x="4413727" y="4204691"/>
            <a:ext cx="4025007" cy="23945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18" idx="0"/>
            <a:endCxn id="9" idx="3"/>
          </p:cNvCxnSpPr>
          <p:nvPr/>
        </p:nvCxnSpPr>
        <p:spPr>
          <a:xfrm rot="16200000" flipV="1">
            <a:off x="4890497" y="299263"/>
            <a:ext cx="3142907" cy="39535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8" idx="2"/>
            <a:endCxn id="19" idx="3"/>
          </p:cNvCxnSpPr>
          <p:nvPr/>
        </p:nvCxnSpPr>
        <p:spPr>
          <a:xfrm rot="5400000">
            <a:off x="5228942" y="3389477"/>
            <a:ext cx="2394578" cy="4025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7" idx="2"/>
            <a:endCxn id="14" idx="3"/>
          </p:cNvCxnSpPr>
          <p:nvPr/>
        </p:nvCxnSpPr>
        <p:spPr>
          <a:xfrm rot="5400000">
            <a:off x="6203338" y="4663972"/>
            <a:ext cx="925884" cy="151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17" idx="0"/>
            <a:endCxn id="7" idx="3"/>
          </p:cNvCxnSpPr>
          <p:nvPr/>
        </p:nvCxnSpPr>
        <p:spPr>
          <a:xfrm rot="16200000" flipV="1">
            <a:off x="5364644" y="2359394"/>
            <a:ext cx="1034446" cy="30847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6" idx="1"/>
            <a:endCxn id="19" idx="1"/>
          </p:cNvCxnSpPr>
          <p:nvPr/>
        </p:nvCxnSpPr>
        <p:spPr>
          <a:xfrm rot="10800000" flipV="1">
            <a:off x="2973727" y="2598741"/>
            <a:ext cx="214314" cy="4000528"/>
          </a:xfrm>
          <a:prstGeom prst="bentConnector3">
            <a:avLst>
              <a:gd name="adj1" fmla="val 11304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9" idx="1"/>
            <a:endCxn id="6" idx="1"/>
          </p:cNvCxnSpPr>
          <p:nvPr/>
        </p:nvCxnSpPr>
        <p:spPr>
          <a:xfrm rot="10800000" flipH="1">
            <a:off x="2973727" y="2598741"/>
            <a:ext cx="214314" cy="4000528"/>
          </a:xfrm>
          <a:prstGeom prst="bentConnector3">
            <a:avLst>
              <a:gd name="adj1" fmla="val -10304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/>
          <p:cNvSpPr/>
          <p:nvPr/>
        </p:nvSpPr>
        <p:spPr>
          <a:xfrm>
            <a:off x="3259479" y="1167535"/>
            <a:ext cx="1080000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실행 버튼</a:t>
            </a:r>
          </a:p>
        </p:txBody>
      </p:sp>
      <p:cxnSp>
        <p:nvCxnSpPr>
          <p:cNvPr id="85" name="직선 화살표 연결선 84"/>
          <p:cNvCxnSpPr>
            <a:cxnSpLocks/>
            <a:stCxn id="9" idx="2"/>
          </p:cNvCxnSpPr>
          <p:nvPr/>
        </p:nvCxnSpPr>
        <p:spPr>
          <a:xfrm rot="16200000" flipH="1">
            <a:off x="3640851" y="1008908"/>
            <a:ext cx="282942" cy="3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2"/>
            <a:endCxn id="8" idx="0"/>
          </p:cNvCxnSpPr>
          <p:nvPr/>
        </p:nvCxnSpPr>
        <p:spPr>
          <a:xfrm>
            <a:off x="3799479" y="1527535"/>
            <a:ext cx="18562" cy="248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498647" y="1475267"/>
            <a:ext cx="178595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StartActivity</a:t>
            </a:r>
            <a:r>
              <a:rPr lang="en-US" altLang="ko-KR" sz="1400" dirty="0"/>
              <a:t>(intent);</a:t>
            </a:r>
            <a:endParaRPr lang="ko-KR" alt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902421" y="2847369"/>
            <a:ext cx="178595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StartActivity</a:t>
            </a:r>
            <a:r>
              <a:rPr lang="en-US" altLang="ko-KR" sz="1400" dirty="0"/>
              <a:t>(intent);</a:t>
            </a:r>
            <a:endParaRPr lang="ko-KR" altLang="en-US" sz="1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6264201" y="3418873"/>
            <a:ext cx="11219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VideoView</a:t>
            </a:r>
            <a:endParaRPr lang="ko-KR" altLang="en-US" sz="1400" dirty="0"/>
          </a:p>
        </p:txBody>
      </p:sp>
      <p:cxnSp>
        <p:nvCxnSpPr>
          <p:cNvPr id="205" name="꺾인 연결선 204"/>
          <p:cNvCxnSpPr>
            <a:stCxn id="12" idx="2"/>
            <a:endCxn id="19" idx="0"/>
          </p:cNvCxnSpPr>
          <p:nvPr/>
        </p:nvCxnSpPr>
        <p:spPr>
          <a:xfrm rot="5400000">
            <a:off x="2827752" y="5287790"/>
            <a:ext cx="1997454" cy="265504"/>
          </a:xfrm>
          <a:prstGeom prst="bentConnector3">
            <a:avLst>
              <a:gd name="adj1" fmla="val 835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994963" y="5326595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402091" y="4490443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297625" y="4490443"/>
            <a:ext cx="8572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1687843" y="4919071"/>
            <a:ext cx="90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주행끝</a:t>
            </a:r>
            <a:endParaRPr lang="ko-KR" altLang="en-US" sz="1400" dirty="0"/>
          </a:p>
        </p:txBody>
      </p:sp>
      <p:cxnSp>
        <p:nvCxnSpPr>
          <p:cNvPr id="217" name="직선 화살표 연결선 216"/>
          <p:cNvCxnSpPr>
            <a:stCxn id="16" idx="2"/>
            <a:endCxn id="215" idx="0"/>
          </p:cNvCxnSpPr>
          <p:nvPr/>
        </p:nvCxnSpPr>
        <p:spPr>
          <a:xfrm rot="5400000">
            <a:off x="2184248" y="4375410"/>
            <a:ext cx="497256" cy="59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259215" y="2246372"/>
            <a:ext cx="11430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Socket </a:t>
            </a:r>
            <a:r>
              <a:rPr lang="ko-KR" altLang="en-US" sz="1400" dirty="0"/>
              <a:t>통신</a:t>
            </a:r>
          </a:p>
        </p:txBody>
      </p:sp>
      <p:sp>
        <p:nvSpPr>
          <p:cNvPr id="48" name="직사각형 47"/>
          <p:cNvSpPr/>
          <p:nvPr/>
        </p:nvSpPr>
        <p:spPr>
          <a:xfrm flipH="1">
            <a:off x="-2" y="0"/>
            <a:ext cx="73689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282" y="11713"/>
            <a:ext cx="4642196" cy="4682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3330" y="11713"/>
            <a:ext cx="40991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/>
                <a:ea typeface="08서울남산체 B"/>
              </a:defRPr>
            </a:lvl1pPr>
          </a:lstStyle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400670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1005840" y="320023"/>
            <a:ext cx="7680960" cy="70072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defTabSz="4320540">
              <a:spcBef>
                <a:spcPct val="0"/>
              </a:spcBef>
              <a:spcAft>
                <a:spcPct val="0"/>
              </a:spcAft>
            </a:pPr>
            <a:r>
              <a:rPr lang="ko-KR" altLang="en-US" sz="3600" spc="-292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개발 환경 및 개발 방법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8" y="320023"/>
            <a:ext cx="1043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spc="-268" dirty="0">
                <a:solidFill>
                  <a:schemeClr val="bg1"/>
                </a:solidFill>
              </a:rPr>
              <a:t>4</a:t>
            </a:r>
            <a:r>
              <a:rPr lang="en-US" altLang="ko-KR" sz="4400" spc="-268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4400" spc="-268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자유형 23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109923" y="1699330"/>
            <a:ext cx="1982310" cy="1624135"/>
            <a:chOff x="4572000" y="2390775"/>
            <a:chExt cx="3949056" cy="3499033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4572000" y="2390775"/>
              <a:ext cx="2790825" cy="103822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4587565" y="3429000"/>
              <a:ext cx="3933491" cy="2460807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16944" y="1611469"/>
            <a:ext cx="2663792" cy="17998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5261565" y="1482638"/>
            <a:ext cx="2190516" cy="20575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tretch>
            <a:fillRect/>
          </a:stretch>
        </p:blipFill>
        <p:spPr>
          <a:xfrm>
            <a:off x="7311067" y="1480389"/>
            <a:ext cx="1775410" cy="919791"/>
          </a:xfrm>
          <a:prstGeom prst="rect">
            <a:avLst/>
          </a:prstGeom>
        </p:spPr>
      </p:pic>
      <p:pic>
        <p:nvPicPr>
          <p:cNvPr id="13" name="Picture 2" descr="C:\Users\seahwan jeon\Desktop\sona38332.jpg"/>
          <p:cNvPicPr>
            <a:picLocks noChangeAspect="1" noChangeArrowheads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146249" y="3403176"/>
            <a:ext cx="2971487" cy="1654597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9">
            <a:alphaModFix/>
            <a:lum/>
          </a:blip>
          <a:srcRect/>
          <a:stretch>
            <a:fillRect/>
          </a:stretch>
        </p:blipFill>
        <p:spPr>
          <a:xfrm>
            <a:off x="286663" y="5064579"/>
            <a:ext cx="2831073" cy="1314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10">
            <a:alphaModFix/>
            <a:lum/>
          </a:blip>
          <a:srcRect/>
          <a:stretch>
            <a:fillRect/>
          </a:stretch>
        </p:blipFill>
        <p:spPr>
          <a:xfrm>
            <a:off x="3288386" y="3660985"/>
            <a:ext cx="2544556" cy="16911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810379" y="5510463"/>
            <a:ext cx="1410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600">
                <a:latin typeface="+mn-lt"/>
                <a:ea typeface="+mn-ea"/>
                <a:cs typeface="+mn-cs"/>
              </a:rPr>
              <a:t>구글카드보드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8137" y="3890262"/>
            <a:ext cx="2538663" cy="1460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latin typeface="+mn-lt"/>
                <a:ea typeface="+mn-ea"/>
                <a:cs typeface="+mn-cs"/>
              </a:rPr>
              <a:t>그 외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DC Motor 5V(2)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Battery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+mn-lt"/>
                <a:ea typeface="+mn-ea"/>
                <a:cs typeface="+mn-cs"/>
              </a:rPr>
              <a:t>Encoder</a:t>
            </a:r>
          </a:p>
          <a:p>
            <a:pPr marL="342900" indent="-342900">
              <a:buAutoNum type="arabicPeriod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표 18"/>
          <p:cNvGraphicFramePr/>
          <p:nvPr/>
        </p:nvGraphicFramePr>
        <p:xfrm>
          <a:off x="5983254" y="5268555"/>
          <a:ext cx="685705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C/C++ , Java</a:t>
                      </a:r>
                      <a:r>
                        <a:rPr lang="ko-KR" altLang="en-US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Raspberry Pi 3</a:t>
                      </a:r>
                    </a:p>
                    <a:p>
                      <a:pPr latinLnBrk="1"/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Android Studio</a:t>
                      </a:r>
                      <a:endParaRPr lang="ko-KR" altLang="en-US" b="0">
                        <a:solidFill>
                          <a:srgbClr val="E84D3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운영체제</a:t>
                      </a:r>
                      <a:endParaRPr lang="en-US" altLang="ko-KR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2340292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b="0">
                          <a:solidFill>
                            <a:srgbClr val="E84D34"/>
                          </a:solidFill>
                          <a:latin typeface="+mn-lt"/>
                          <a:ea typeface="+mn-ea"/>
                          <a:cs typeface="+mn-cs"/>
                        </a:rPr>
                        <a:t>Linux , windows 10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b="0">
                        <a:solidFill>
                          <a:srgbClr val="E84D3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536</Words>
  <Application>Microsoft Office PowerPoint</Application>
  <PresentationFormat>화면 슬라이드 쇼(4:3)</PresentationFormat>
  <Paragraphs>235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Adobe 고딕 Std B</vt:lpstr>
      <vt:lpstr>HY견고딕</vt:lpstr>
      <vt:lpstr>HY울릉도B</vt:lpstr>
      <vt:lpstr>HY헤드라인M</vt:lpstr>
      <vt:lpstr>맑은 고딕</vt:lpstr>
      <vt:lpstr>Arial</vt:lpstr>
      <vt:lpstr>Arial Black</vt:lpstr>
      <vt:lpstr>Wingdings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이하나</dc:creator>
  <cp:keywords/>
  <dc:description/>
  <cp:lastModifiedBy>owner</cp:lastModifiedBy>
  <cp:revision>171</cp:revision>
  <dcterms:created xsi:type="dcterms:W3CDTF">2015-11-27T02:52:55Z</dcterms:created>
  <dcterms:modified xsi:type="dcterms:W3CDTF">2017-06-07T05:10:07Z</dcterms:modified>
  <cp:category/>
  <cp:contentStatus/>
</cp:coreProperties>
</file>