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  <p:sldMasterId id="2147484026" r:id="rId2"/>
  </p:sldMasterIdLst>
  <p:notesMasterIdLst>
    <p:notesMasterId r:id="rId17"/>
  </p:notesMasterIdLst>
  <p:sldIdLst>
    <p:sldId id="257" r:id="rId3"/>
    <p:sldId id="258" r:id="rId4"/>
    <p:sldId id="297" r:id="rId5"/>
    <p:sldId id="294" r:id="rId6"/>
    <p:sldId id="295" r:id="rId7"/>
    <p:sldId id="296" r:id="rId8"/>
    <p:sldId id="301" r:id="rId9"/>
    <p:sldId id="288" r:id="rId10"/>
    <p:sldId id="298" r:id="rId11"/>
    <p:sldId id="300" r:id="rId12"/>
    <p:sldId id="289" r:id="rId13"/>
    <p:sldId id="290" r:id="rId14"/>
    <p:sldId id="292" r:id="rId15"/>
    <p:sldId id="29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69"/>
  </p:normalViewPr>
  <p:slideViewPr>
    <p:cSldViewPr snapToGrid="0" showGuides="1">
      <p:cViewPr varScale="1">
        <p:scale>
          <a:sx n="55" d="100"/>
          <a:sy n="55" d="100"/>
        </p:scale>
        <p:origin x="1286" y="48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EDED39C-00D7-4C1A-BD64-4E4548E28CA0}" type="datetimeFigureOut">
              <a:rPr lang="ko-KR" altLang="en-US"/>
              <a:pPr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838490F-1A69-43BB-8B56-640E9A84B3E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8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07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46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4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65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t"/>
          <a:lstStyle/>
          <a:p>
            <a:pPr marL="0" lvl="0" indent="0" algn="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400" b="0" i="0" spc="5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  <a:sym typeface="Wingdings"/>
              </a:rPr>
              <a:t>&lt;#&gt;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/>
              <a:pPr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/>
              <a:pPr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jlee1001/kp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1075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769" y="2709114"/>
            <a:ext cx="5396089" cy="756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500" b="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en-US" altLang="ko-KR" sz="2800">
                <a:latin typeface="+mn-lt"/>
                <a:ea typeface="+mn-ea"/>
                <a:cs typeface="+mn-cs"/>
              </a:rPr>
              <a:t>RC</a:t>
            </a:r>
            <a:r>
              <a:rPr lang="ko-KR" altLang="en-US" sz="2800">
                <a:latin typeface="+mn-lt"/>
                <a:ea typeface="+mn-ea"/>
                <a:cs typeface="+mn-cs"/>
              </a:rPr>
              <a:t>카 조종 어플리케이션</a:t>
            </a:r>
            <a:br>
              <a:rPr lang="en-US" altLang="ko-KR" sz="2800">
                <a:latin typeface="+mn-lt"/>
                <a:ea typeface="+mn-ea"/>
                <a:cs typeface="+mn-cs"/>
              </a:rPr>
            </a:br>
            <a:r>
              <a:rPr lang="en-US" altLang="ko-KR" sz="1600">
                <a:latin typeface="+mn-lt"/>
                <a:ea typeface="+mn-ea"/>
                <a:cs typeface="+mn-cs"/>
              </a:rPr>
              <a:t>RC CAR controlling android app</a:t>
            </a:r>
            <a:endParaRPr lang="ko-KR" altLang="en-US" sz="16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7449" y="2173779"/>
            <a:ext cx="1904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000" b="1" spc="-1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000" b="1" spc="-145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4460" y="5382495"/>
            <a:ext cx="3726294" cy="1464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>
                <a:latin typeface="+mn-lt"/>
                <a:ea typeface="+mn-ea"/>
                <a:cs typeface="+mn-cs"/>
              </a:rPr>
              <a:t>2014152050 이명균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2014150050 전세환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2014154046 이예진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algn="r">
              <a:buClr>
                <a:srgbClr val="FFD03B"/>
              </a:buClr>
            </a:pPr>
            <a:endParaRPr lang="en-US" altLang="ko-KR" b="1" spc="-148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1398" y="3577879"/>
            <a:ext cx="2376837" cy="44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</a:t>
            </a:r>
            <a:r>
              <a:rPr lang="en-US" altLang="ko-KR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400" b="1" spc="-14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개발 현황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 bwMode="gray">
          <a:xfrm>
            <a:off x="225187" y="159207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hlinkClick r:id="rId3"/>
              </a:rPr>
              <a:t>https://github.com/yjlee1001/kpu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>
              <a:defRPr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이명균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asdfgg1025</a:t>
            </a:r>
          </a:p>
          <a:p>
            <a:pPr lvl="2">
              <a:defRPr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dusrma24</a:t>
            </a:r>
          </a:p>
          <a:p>
            <a:pPr lvl="2">
              <a:defRPr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이예진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yjlee1001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1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18986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업무 분담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표 10"/>
          <p:cNvGraphicFramePr/>
          <p:nvPr/>
        </p:nvGraphicFramePr>
        <p:xfrm>
          <a:off x="1115616" y="1893506"/>
          <a:ext cx="7132533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2014152050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이명균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2014150050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전세환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2014154046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이예진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581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라즈베리파이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관련 정보 수집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카와 어플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통신 기능 구현</a:t>
                      </a:r>
                    </a:p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카메라 기능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추가 관련 자료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수집</a:t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라즈베리-안드로이드 소켓 통신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541816" y="28968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졸업 연구 수행 일정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95107" y="3287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필요 기술 및 참고 문헌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필요 기술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>
                <a:latin typeface="+mn-lt"/>
                <a:ea typeface="+mn-ea"/>
                <a:cs typeface="+mn-cs"/>
              </a:rPr>
              <a:t> </a:t>
            </a:r>
            <a:r>
              <a:rPr lang="ko-KR" altLang="en-US">
                <a:latin typeface="+mn-lt"/>
                <a:ea typeface="+mn-ea"/>
                <a:cs typeface="+mn-cs"/>
              </a:rPr>
              <a:t>영상 실시간 뷰 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영상을 통한 장애물 확인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실시간 영상 저장</a:t>
            </a:r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참고 자료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라즈베리파이 3의 스펙 : https://www.raspberrypi.org/products/raspberry-pi-3-model-b/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하루 만에 배우는 안드로이드 앱 만들기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3357554" y="3558317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3"/>
          <p:cNvCxnSpPr/>
          <p:nvPr/>
        </p:nvCxnSpPr>
        <p:spPr>
          <a:xfrm>
            <a:off x="3357554" y="2120284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298" y="2749704"/>
            <a:ext cx="52182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졸업 연구 개요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졸업 연구 수행 일정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시스템 구성도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8.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필요 기술 및 참고 문헌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시스템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수행 시나리오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개발환경 및 개발방법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 현황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업무 분담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배경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현재의 </a:t>
            </a:r>
            <a:r>
              <a:rPr lang="en-US" altLang="ko-KR" dirty="0"/>
              <a:t>RC</a:t>
            </a:r>
            <a:r>
              <a:rPr lang="ko-KR" altLang="en-US" dirty="0" err="1"/>
              <a:t>카들은</a:t>
            </a:r>
            <a:r>
              <a:rPr lang="ko-KR" altLang="en-US" dirty="0"/>
              <a:t> 주행(경주)에 초점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실제 차량들을 경량화*소형화하면서 주행의 정교함에 초점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목표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 시범운행중인 무인자동차 주행 시스템을 착안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VR</a:t>
            </a:r>
            <a:r>
              <a:rPr lang="ko-KR" altLang="en-US" dirty="0"/>
              <a:t>기기 사용으로 인한 흥미 유도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적외선 카메라를 이용한 야간 주행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 연구 개발 효과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카메라 탑재 -&gt; 촬영되는 범위에 따른 실시간 정보 및 녹화기능.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초음파 감지 기능을 사용해 주행간의 장애 해소 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</a:t>
            </a:r>
            <a:r>
              <a:rPr lang="ko-KR" altLang="en-US" sz="2200" b="1" dirty="0" err="1"/>
              <a:t>타겟</a:t>
            </a:r>
            <a:r>
              <a:rPr lang="ko-KR" altLang="en-US" dirty="0"/>
              <a:t> - 전 연령층 / 동호회인 50만명에 육박</a:t>
            </a:r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316704" y="34538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09487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접속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5043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411266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1055442" y="3120923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930599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394602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964437" y="3984888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085803" y="4016769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RC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CAR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3050" y="4329524"/>
            <a:ext cx="4213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97303" y="4308532"/>
            <a:ext cx="38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"/>
          <p:cNvSpPr/>
          <p:nvPr/>
        </p:nvSpPr>
        <p:spPr bwMode="auto">
          <a:xfrm>
            <a:off x="4694473" y="3466977"/>
            <a:ext cx="1930123" cy="1512168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6"/>
          <p:cNvSpPr/>
          <p:nvPr/>
        </p:nvSpPr>
        <p:spPr bwMode="auto">
          <a:xfrm>
            <a:off x="5155478" y="3222325"/>
            <a:ext cx="1008112" cy="360809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5029190" y="3745210"/>
            <a:ext cx="1375267" cy="103744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고정 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</a:p>
        </p:txBody>
      </p:sp>
      <p:cxnSp>
        <p:nvCxnSpPr>
          <p:cNvPr id="13" name="직선 화살표 연결선 12"/>
          <p:cNvCxnSpPr>
            <a:stCxn id="16" idx="6"/>
          </p:cNvCxnSpPr>
          <p:nvPr/>
        </p:nvCxnSpPr>
        <p:spPr>
          <a:xfrm>
            <a:off x="3818669" y="4340413"/>
            <a:ext cx="12105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통 28"/>
          <p:cNvSpPr/>
          <p:nvPr/>
        </p:nvSpPr>
        <p:spPr bwMode="auto">
          <a:xfrm>
            <a:off x="7663685" y="3120922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624597" y="4202627"/>
            <a:ext cx="103908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818669" y="4191394"/>
            <a:ext cx="121052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 설명선 38"/>
          <p:cNvSpPr/>
          <p:nvPr/>
        </p:nvSpPr>
        <p:spPr>
          <a:xfrm>
            <a:off x="1763246" y="2839248"/>
            <a:ext cx="1416055" cy="952763"/>
          </a:xfrm>
          <a:prstGeom prst="wedge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Sudo</a:t>
            </a:r>
            <a:r>
              <a:rPr lang="en-US" altLang="ko-KR" dirty="0">
                <a:solidFill>
                  <a:schemeClr val="tx1"/>
                </a:solidFill>
              </a:rPr>
              <a:t> pi4j “</a:t>
            </a:r>
            <a:r>
              <a:rPr lang="en-US" altLang="ko-KR" dirty="0" err="1">
                <a:solidFill>
                  <a:schemeClr val="tx1"/>
                </a:solidFill>
              </a:rPr>
              <a:t>gpio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326919" y="2868930"/>
            <a:ext cx="1416055" cy="952763"/>
          </a:xfrm>
          <a:prstGeom prst="wedgeRectCallout">
            <a:avLst>
              <a:gd name="adj1" fmla="val -28904"/>
              <a:gd name="adj2" fmla="val 744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 Port 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03904" y="1020745"/>
            <a:ext cx="1718789" cy="931780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host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0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21243" y="315512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58519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이동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875730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318859" y="2068106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1723" y="3646807"/>
            <a:ext cx="1020552" cy="1092076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sp>
        <p:nvSpPr>
          <p:cNvPr id="17" name="원통 28"/>
          <p:cNvSpPr/>
          <p:nvPr/>
        </p:nvSpPr>
        <p:spPr bwMode="auto">
          <a:xfrm>
            <a:off x="2615513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83294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296945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201112" y="2783909"/>
            <a:ext cx="881599" cy="59979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25" name="원통 28"/>
          <p:cNvSpPr/>
          <p:nvPr/>
        </p:nvSpPr>
        <p:spPr bwMode="auto">
          <a:xfrm>
            <a:off x="6080712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005258" y="352242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Motor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1092214" y="4349295"/>
            <a:ext cx="1118479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sonic</a:t>
            </a:r>
          </a:p>
        </p:txBody>
      </p:sp>
      <p:cxnSp>
        <p:nvCxnSpPr>
          <p:cNvPr id="4" name="직선 화살표 연결선 3"/>
          <p:cNvCxnSpPr>
            <a:stCxn id="17" idx="4"/>
          </p:cNvCxnSpPr>
          <p:nvPr/>
        </p:nvCxnSpPr>
        <p:spPr>
          <a:xfrm>
            <a:off x="3047979" y="4192845"/>
            <a:ext cx="10137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6" idx="6"/>
            <a:endCxn id="25" idx="2"/>
          </p:cNvCxnSpPr>
          <p:nvPr/>
        </p:nvCxnSpPr>
        <p:spPr>
          <a:xfrm>
            <a:off x="5082275" y="4192845"/>
            <a:ext cx="9984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972050" y="3857634"/>
            <a:ext cx="1108662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47979" y="3857634"/>
            <a:ext cx="1013744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 bwMode="auto">
          <a:xfrm>
            <a:off x="6689778" y="385763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15513" y="1020745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en-US" altLang="ko-KR" sz="1200" b="1" dirty="0" err="1">
                <a:solidFill>
                  <a:schemeClr val="tx1"/>
                </a:solidFill>
              </a:rPr>
              <a:t>sudo</a:t>
            </a:r>
            <a:r>
              <a:rPr lang="en-US" altLang="ko-KR" sz="1200" b="1" dirty="0">
                <a:solidFill>
                  <a:schemeClr val="tx1"/>
                </a:solidFill>
              </a:rPr>
              <a:t> pi4j , “</a:t>
            </a:r>
            <a:r>
              <a:rPr lang="en-US" altLang="ko-KR" sz="1200" b="1" dirty="0" err="1">
                <a:solidFill>
                  <a:schemeClr val="tx1"/>
                </a:solidFill>
              </a:rPr>
              <a:t>gpio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2.digitalMode(x),</a:t>
            </a:r>
            <a:r>
              <a:rPr lang="en-US" altLang="ko-KR" sz="1200" b="1" dirty="0" err="1">
                <a:solidFill>
                  <a:schemeClr val="tx1"/>
                </a:solidFill>
              </a:rPr>
              <a:t>motorContorl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3.Sonic </a:t>
            </a:r>
            <a:r>
              <a:rPr lang="en-US" altLang="ko-KR" sz="1200" b="1" dirty="0" err="1">
                <a:solidFill>
                  <a:schemeClr val="tx1"/>
                </a:solidFill>
              </a:rPr>
              <a:t>digitalread</a:t>
            </a:r>
            <a:r>
              <a:rPr lang="en-US" altLang="ko-KR" sz="1200" b="1" dirty="0">
                <a:solidFill>
                  <a:schemeClr val="tx1"/>
                </a:solidFill>
              </a:rPr>
              <a:t>(HIGH,LOW)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Distance = </a:t>
            </a:r>
            <a:r>
              <a:rPr lang="en-US" altLang="ko-KR" sz="1200" b="1" dirty="0" err="1">
                <a:solidFill>
                  <a:schemeClr val="tx1"/>
                </a:solidFill>
              </a:rPr>
              <a:t>traveltime</a:t>
            </a:r>
            <a:r>
              <a:rPr lang="en-US" altLang="ko-KR" sz="1200" b="1" dirty="0">
                <a:solidFill>
                  <a:schemeClr val="tx1"/>
                </a:solidFill>
              </a:rPr>
              <a:t> / 60;</a:t>
            </a:r>
          </a:p>
        </p:txBody>
      </p:sp>
    </p:spTree>
    <p:extLst>
      <p:ext uri="{BB962C8B-B14F-4D97-AF65-F5344CB8AC3E}">
        <p14:creationId xmlns:p14="http://schemas.microsoft.com/office/powerpoint/2010/main" val="77941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66297" y="33807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47691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</a:rPr>
              <a:t> 카메라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18057" y="2387118"/>
            <a:ext cx="2099463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211344" y="210265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RC&amp;CAM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3555197" y="3241183"/>
            <a:ext cx="2033603" cy="1841891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chemeClr val="bg1"/>
                </a:solidFill>
              </a:rPr>
              <a:t>네트워크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6172200" y="2387118"/>
            <a:ext cx="2037229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434370" y="207384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3297" y="2950242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 CAM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1166156" y="4162129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CAM_REC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978781" y="3810639"/>
            <a:ext cx="1186438" cy="822812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cxnSp>
        <p:nvCxnSpPr>
          <p:cNvPr id="4" name="직선 화살표 연결선 3"/>
          <p:cNvCxnSpPr>
            <a:stCxn id="14" idx="3"/>
          </p:cNvCxnSpPr>
          <p:nvPr/>
        </p:nvCxnSpPr>
        <p:spPr>
          <a:xfrm flipV="1">
            <a:off x="3017520" y="4223061"/>
            <a:ext cx="5376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" idx="4"/>
          </p:cNvCxnSpPr>
          <p:nvPr/>
        </p:nvCxnSpPr>
        <p:spPr>
          <a:xfrm flipV="1">
            <a:off x="5588800" y="4162128"/>
            <a:ext cx="5834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588800" y="3859897"/>
            <a:ext cx="58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017519" y="3859897"/>
            <a:ext cx="537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4370" y="2846249"/>
            <a:ext cx="1612350" cy="1068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6660979" y="4162129"/>
            <a:ext cx="1168571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REC_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318223" y="1780807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app.py , cam.py ,index.html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Thread(</a:t>
            </a:r>
            <a:r>
              <a:rPr lang="en-US" altLang="ko-KR" sz="1200" b="1" dirty="0" err="1">
                <a:solidFill>
                  <a:schemeClr val="tx1"/>
                </a:solidFill>
              </a:rPr>
              <a:t>cls</a:t>
            </a:r>
            <a:r>
              <a:rPr lang="en-US" altLang="ko-KR" sz="1200" b="1" dirty="0">
                <a:solidFill>
                  <a:schemeClr val="tx1"/>
                </a:solidFill>
              </a:rPr>
              <a:t>) - &gt; frame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CAMEREA.THREAD = THREADING…</a:t>
            </a:r>
          </a:p>
        </p:txBody>
      </p:sp>
    </p:spTree>
    <p:extLst>
      <p:ext uri="{BB962C8B-B14F-4D97-AF65-F5344CB8AC3E}">
        <p14:creationId xmlns:p14="http://schemas.microsoft.com/office/powerpoint/2010/main" val="28907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3188041" y="2418741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connect </a:t>
            </a:r>
            <a:r>
              <a:rPr lang="ko-KR" altLang="en-US" sz="1400" dirty="0"/>
              <a:t>버튼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3259479" y="3204559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8" name="순서도: 처리 7"/>
          <p:cNvSpPr/>
          <p:nvPr/>
        </p:nvSpPr>
        <p:spPr>
          <a:xfrm>
            <a:off x="3188041" y="1775799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ip</a:t>
            </a:r>
            <a:r>
              <a:rPr lang="en-US" altLang="ko-KR" sz="1400" dirty="0"/>
              <a:t> </a:t>
            </a:r>
            <a:r>
              <a:rPr lang="ko-KR" altLang="en-US" sz="1400" dirty="0"/>
              <a:t>주소입력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045165" y="524594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안드로이드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4759677" y="4847633"/>
            <a:ext cx="90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연결종료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4688239" y="406181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 </a:t>
            </a:r>
            <a:r>
              <a:rPr lang="ko-KR" altLang="en-US" sz="1400" dirty="0"/>
              <a:t>버튼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3545231" y="4061815"/>
            <a:ext cx="828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방향키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1544967" y="5633451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초음파센서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5188305" y="5704889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카메라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3045165" y="5633451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모터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187909" y="406181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stop </a:t>
            </a:r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17" name="순서도: 처리 16"/>
          <p:cNvSpPr/>
          <p:nvPr/>
        </p:nvSpPr>
        <p:spPr>
          <a:xfrm>
            <a:off x="6974255" y="4419005"/>
            <a:ext cx="900000" cy="54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 Server</a:t>
            </a:r>
            <a:endParaRPr lang="ko-KR" altLang="en-US" sz="1400" dirty="0"/>
          </a:p>
        </p:txBody>
      </p:sp>
      <p:sp>
        <p:nvSpPr>
          <p:cNvPr id="18" name="순서도: 처리 17"/>
          <p:cNvSpPr/>
          <p:nvPr/>
        </p:nvSpPr>
        <p:spPr>
          <a:xfrm>
            <a:off x="8117263" y="3847501"/>
            <a:ext cx="642942" cy="35719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WIFI</a:t>
            </a:r>
            <a:endParaRPr lang="ko-KR" altLang="en-US" sz="1400" dirty="0"/>
          </a:p>
        </p:txBody>
      </p:sp>
      <p:sp>
        <p:nvSpPr>
          <p:cNvPr id="19" name="순서도: 처리 18"/>
          <p:cNvSpPr/>
          <p:nvPr/>
        </p:nvSpPr>
        <p:spPr>
          <a:xfrm>
            <a:off x="2973727" y="6419269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8" idx="2"/>
            <a:endCxn id="6" idx="0"/>
          </p:cNvCxnSpPr>
          <p:nvPr/>
        </p:nvCxnSpPr>
        <p:spPr>
          <a:xfrm rot="5400000">
            <a:off x="3676570" y="2277270"/>
            <a:ext cx="28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7" idx="0"/>
          </p:cNvCxnSpPr>
          <p:nvPr/>
        </p:nvCxnSpPr>
        <p:spPr>
          <a:xfrm rot="5400000">
            <a:off x="3595851" y="2982369"/>
            <a:ext cx="425818" cy="1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16" idx="0"/>
          </p:cNvCxnSpPr>
          <p:nvPr/>
        </p:nvCxnSpPr>
        <p:spPr>
          <a:xfrm rot="5400000">
            <a:off x="3015066" y="3277402"/>
            <a:ext cx="49725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2"/>
            <a:endCxn id="12" idx="0"/>
          </p:cNvCxnSpPr>
          <p:nvPr/>
        </p:nvCxnSpPr>
        <p:spPr>
          <a:xfrm rot="16200000" flipH="1">
            <a:off x="3630727" y="3733311"/>
            <a:ext cx="497256" cy="159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2"/>
            <a:endCxn id="11" idx="0"/>
          </p:cNvCxnSpPr>
          <p:nvPr/>
        </p:nvCxnSpPr>
        <p:spPr>
          <a:xfrm rot="16200000" flipH="1">
            <a:off x="4265231" y="3098807"/>
            <a:ext cx="49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10" idx="0"/>
          </p:cNvCxnSpPr>
          <p:nvPr/>
        </p:nvCxnSpPr>
        <p:spPr>
          <a:xfrm rot="5400000">
            <a:off x="5006049" y="4625443"/>
            <a:ext cx="425818" cy="1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0"/>
            <a:endCxn id="15" idx="2"/>
          </p:cNvCxnSpPr>
          <p:nvPr/>
        </p:nvCxnSpPr>
        <p:spPr>
          <a:xfrm rot="16200000" flipV="1">
            <a:off x="3336537" y="6062079"/>
            <a:ext cx="425818" cy="28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0"/>
            <a:endCxn id="13" idx="2"/>
          </p:cNvCxnSpPr>
          <p:nvPr/>
        </p:nvCxnSpPr>
        <p:spPr>
          <a:xfrm rot="16200000" flipV="1">
            <a:off x="2721438" y="5446980"/>
            <a:ext cx="425818" cy="151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9" idx="0"/>
            <a:endCxn id="14" idx="2"/>
          </p:cNvCxnSpPr>
          <p:nvPr/>
        </p:nvCxnSpPr>
        <p:spPr>
          <a:xfrm rot="5400000" flipH="1" flipV="1">
            <a:off x="4443826" y="5314790"/>
            <a:ext cx="354380" cy="185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3"/>
            <a:endCxn id="17" idx="2"/>
          </p:cNvCxnSpPr>
          <p:nvPr/>
        </p:nvCxnSpPr>
        <p:spPr>
          <a:xfrm flipV="1">
            <a:off x="5908305" y="4959005"/>
            <a:ext cx="1515950" cy="92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7" idx="3"/>
            <a:endCxn id="17" idx="0"/>
          </p:cNvCxnSpPr>
          <p:nvPr/>
        </p:nvCxnSpPr>
        <p:spPr>
          <a:xfrm>
            <a:off x="4339479" y="3384559"/>
            <a:ext cx="3084776" cy="1034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9" idx="3"/>
            <a:endCxn id="18" idx="0"/>
          </p:cNvCxnSpPr>
          <p:nvPr/>
        </p:nvCxnSpPr>
        <p:spPr>
          <a:xfrm>
            <a:off x="4485165" y="704594"/>
            <a:ext cx="3953569" cy="31429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9" idx="3"/>
            <a:endCxn id="18" idx="2"/>
          </p:cNvCxnSpPr>
          <p:nvPr/>
        </p:nvCxnSpPr>
        <p:spPr>
          <a:xfrm flipV="1">
            <a:off x="4413727" y="4204691"/>
            <a:ext cx="4025007" cy="23945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8" idx="0"/>
            <a:endCxn id="9" idx="3"/>
          </p:cNvCxnSpPr>
          <p:nvPr/>
        </p:nvCxnSpPr>
        <p:spPr>
          <a:xfrm rot="16200000" flipV="1">
            <a:off x="4890497" y="299263"/>
            <a:ext cx="3142907" cy="39535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8" idx="2"/>
            <a:endCxn id="19" idx="3"/>
          </p:cNvCxnSpPr>
          <p:nvPr/>
        </p:nvCxnSpPr>
        <p:spPr>
          <a:xfrm rot="5400000">
            <a:off x="5228942" y="3389477"/>
            <a:ext cx="2394578" cy="4025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7" idx="2"/>
            <a:endCxn id="14" idx="3"/>
          </p:cNvCxnSpPr>
          <p:nvPr/>
        </p:nvCxnSpPr>
        <p:spPr>
          <a:xfrm rot="5400000">
            <a:off x="6203338" y="4663972"/>
            <a:ext cx="925884" cy="151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7" idx="0"/>
            <a:endCxn id="7" idx="3"/>
          </p:cNvCxnSpPr>
          <p:nvPr/>
        </p:nvCxnSpPr>
        <p:spPr>
          <a:xfrm rot="16200000" flipV="1">
            <a:off x="5364644" y="2359394"/>
            <a:ext cx="1034446" cy="30847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" idx="1"/>
            <a:endCxn id="19" idx="1"/>
          </p:cNvCxnSpPr>
          <p:nvPr/>
        </p:nvCxnSpPr>
        <p:spPr>
          <a:xfrm rot="10800000" flipV="1">
            <a:off x="2973727" y="2598741"/>
            <a:ext cx="214314" cy="4000528"/>
          </a:xfrm>
          <a:prstGeom prst="bentConnector3">
            <a:avLst>
              <a:gd name="adj1" fmla="val 1130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9" idx="1"/>
            <a:endCxn id="6" idx="1"/>
          </p:cNvCxnSpPr>
          <p:nvPr/>
        </p:nvCxnSpPr>
        <p:spPr>
          <a:xfrm rot="10800000" flipH="1">
            <a:off x="2973727" y="2598741"/>
            <a:ext cx="214314" cy="4000528"/>
          </a:xfrm>
          <a:prstGeom prst="bentConnector3">
            <a:avLst>
              <a:gd name="adj1" fmla="val -1030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/>
          <p:cNvSpPr/>
          <p:nvPr/>
        </p:nvSpPr>
        <p:spPr>
          <a:xfrm>
            <a:off x="3259479" y="116753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 버튼</a:t>
            </a:r>
          </a:p>
        </p:txBody>
      </p:sp>
      <p:cxnSp>
        <p:nvCxnSpPr>
          <p:cNvPr id="85" name="직선 화살표 연결선 84"/>
          <p:cNvCxnSpPr>
            <a:cxnSpLocks/>
            <a:stCxn id="9" idx="2"/>
          </p:cNvCxnSpPr>
          <p:nvPr/>
        </p:nvCxnSpPr>
        <p:spPr>
          <a:xfrm rot="16200000" flipH="1">
            <a:off x="3640851" y="1008908"/>
            <a:ext cx="282942" cy="3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2"/>
            <a:endCxn id="8" idx="0"/>
          </p:cNvCxnSpPr>
          <p:nvPr/>
        </p:nvCxnSpPr>
        <p:spPr>
          <a:xfrm>
            <a:off x="3799479" y="1527535"/>
            <a:ext cx="18562" cy="248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498647" y="1475267"/>
            <a:ext cx="178595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StartActivity</a:t>
            </a:r>
            <a:r>
              <a:rPr lang="en-US" altLang="ko-KR" sz="1400" dirty="0"/>
              <a:t>(intent);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902421" y="2847369"/>
            <a:ext cx="178595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StartActivity</a:t>
            </a:r>
            <a:r>
              <a:rPr lang="en-US" altLang="ko-KR" sz="1400" dirty="0"/>
              <a:t>(intent);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264201" y="3418873"/>
            <a:ext cx="11219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VideoView</a:t>
            </a:r>
            <a:endParaRPr lang="ko-KR" altLang="en-US" sz="1400" dirty="0"/>
          </a:p>
        </p:txBody>
      </p:sp>
      <p:cxnSp>
        <p:nvCxnSpPr>
          <p:cNvPr id="205" name="꺾인 연결선 204"/>
          <p:cNvCxnSpPr>
            <a:stCxn id="12" idx="2"/>
            <a:endCxn id="19" idx="0"/>
          </p:cNvCxnSpPr>
          <p:nvPr/>
        </p:nvCxnSpPr>
        <p:spPr>
          <a:xfrm rot="5400000">
            <a:off x="2827752" y="5287790"/>
            <a:ext cx="1997454" cy="265504"/>
          </a:xfrm>
          <a:prstGeom prst="bentConnector3">
            <a:avLst>
              <a:gd name="adj1" fmla="val 83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994963" y="5326595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402091" y="4490443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297625" y="4490443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1687843" y="4919071"/>
            <a:ext cx="90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주행끝</a:t>
            </a:r>
            <a:endParaRPr lang="ko-KR" altLang="en-US" sz="1400" dirty="0"/>
          </a:p>
        </p:txBody>
      </p:sp>
      <p:cxnSp>
        <p:nvCxnSpPr>
          <p:cNvPr id="217" name="직선 화살표 연결선 216"/>
          <p:cNvCxnSpPr>
            <a:stCxn id="16" idx="2"/>
            <a:endCxn id="215" idx="0"/>
          </p:cNvCxnSpPr>
          <p:nvPr/>
        </p:nvCxnSpPr>
        <p:spPr>
          <a:xfrm rot="5400000">
            <a:off x="2184248" y="4375410"/>
            <a:ext cx="497256" cy="59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259215" y="2246372"/>
            <a:ext cx="11430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Socket </a:t>
            </a:r>
            <a:r>
              <a:rPr lang="ko-KR" altLang="en-US" sz="1400" dirty="0"/>
              <a:t>통신</a:t>
            </a:r>
          </a:p>
        </p:txBody>
      </p:sp>
      <p:sp>
        <p:nvSpPr>
          <p:cNvPr id="48" name="직사각형 47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82" y="11713"/>
            <a:ext cx="4642196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3330" y="11713"/>
            <a:ext cx="40991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/>
                <a:ea typeface="08서울남산체 B"/>
              </a:defRPr>
            </a:lvl1pPr>
          </a:lstStyle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400670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개발 환경 및 개발 방법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 dirty="0">
                <a:solidFill>
                  <a:schemeClr val="bg1"/>
                </a:solidFill>
              </a:rPr>
              <a:t>4</a:t>
            </a:r>
            <a:r>
              <a:rPr lang="en-US" altLang="ko-KR" sz="4400" spc="-268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09923" y="1699330"/>
            <a:ext cx="1982310" cy="1624135"/>
            <a:chOff x="4572000" y="2390775"/>
            <a:chExt cx="3949056" cy="349903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16944" y="1611469"/>
            <a:ext cx="2663792" cy="17998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5261565" y="1482638"/>
            <a:ext cx="2190516" cy="20575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311067" y="1480389"/>
            <a:ext cx="1775410" cy="919791"/>
          </a:xfrm>
          <a:prstGeom prst="rect">
            <a:avLst/>
          </a:prstGeom>
        </p:spPr>
      </p:pic>
      <p:pic>
        <p:nvPicPr>
          <p:cNvPr id="13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146249" y="3403176"/>
            <a:ext cx="2971487" cy="1654597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9">
            <a:alphaModFix/>
            <a:lum/>
          </a:blip>
          <a:srcRect/>
          <a:stretch>
            <a:fillRect/>
          </a:stretch>
        </p:blipFill>
        <p:spPr>
          <a:xfrm>
            <a:off x="286663" y="5064579"/>
            <a:ext cx="2831073" cy="1314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10">
            <a:alphaModFix/>
            <a:lum/>
          </a:blip>
          <a:srcRect/>
          <a:stretch>
            <a:fillRect/>
          </a:stretch>
        </p:blipFill>
        <p:spPr>
          <a:xfrm>
            <a:off x="3288386" y="3660985"/>
            <a:ext cx="2544556" cy="16911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810379" y="5510463"/>
            <a:ext cx="1410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구글카드보드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8137" y="3890262"/>
            <a:ext cx="2538663" cy="1460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그 외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DC Motor 5V(2)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Battery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Encoder</a:t>
            </a:r>
          </a:p>
          <a:p>
            <a:pPr marL="342900" indent="-342900">
              <a:buAutoNum type="arabicPeriod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/>
          <p:nvPr/>
        </p:nvGraphicFramePr>
        <p:xfrm>
          <a:off x="5983254" y="5268555"/>
          <a:ext cx="685705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C/C++ , Java</a:t>
                      </a:r>
                      <a:r>
                        <a:rPr lang="ko-KR" altLang="en-US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Raspberry Pi 3</a:t>
                      </a: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Android Studio</a:t>
                      </a:r>
                      <a:endParaRPr lang="ko-KR" altLang="en-US" b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운영체제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234029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Linux , windows 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b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개발 현황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 bwMode="gray">
          <a:xfrm>
            <a:off x="196445" y="1409487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ko-KR" sz="1000" dirty="0"/>
          </a:p>
          <a:p>
            <a:r>
              <a:rPr lang="ko-KR" altLang="en-US" dirty="0"/>
              <a:t>개발 완료한 기능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라즈베리파이와</a:t>
            </a:r>
            <a:r>
              <a:rPr lang="ko-KR" altLang="en-US" dirty="0"/>
              <a:t> 안드로이드</a:t>
            </a:r>
            <a:r>
              <a:rPr lang="en-US" altLang="ko-KR" dirty="0"/>
              <a:t>(App)</a:t>
            </a:r>
            <a:r>
              <a:rPr lang="ko-KR" altLang="en-US" dirty="0"/>
              <a:t>과의 연동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을 통한 </a:t>
            </a:r>
            <a:r>
              <a:rPr lang="en-US" altLang="ko-KR" dirty="0"/>
              <a:t>RC</a:t>
            </a:r>
            <a:r>
              <a:rPr lang="ko-KR" altLang="en-US" dirty="0" err="1"/>
              <a:t>카의</a:t>
            </a:r>
            <a:r>
              <a:rPr lang="ko-KR" altLang="en-US" dirty="0"/>
              <a:t> 모터 제어</a:t>
            </a:r>
            <a:r>
              <a:rPr lang="en-US" altLang="ko-KR" dirty="0"/>
              <a:t>(</a:t>
            </a:r>
            <a:r>
              <a:rPr lang="ko-KR" altLang="en-US" dirty="0"/>
              <a:t>속도 제어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개발할 기능</a:t>
            </a:r>
            <a:endParaRPr lang="en-US" altLang="ko-KR" dirty="0"/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를 통해 처리된 영상 정보를 </a:t>
            </a:r>
            <a:r>
              <a:rPr lang="en-US" altLang="ko-KR" dirty="0"/>
              <a:t>RC</a:t>
            </a:r>
            <a:r>
              <a:rPr lang="ko-KR" altLang="en-US" dirty="0" err="1"/>
              <a:t>카에서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으로 전달하기 위해  정보 전달의 매개체로 </a:t>
            </a:r>
            <a:r>
              <a:rPr lang="en-US" altLang="ko-KR" dirty="0"/>
              <a:t>Web</a:t>
            </a:r>
            <a:r>
              <a:rPr lang="ko-KR" altLang="en-US" dirty="0"/>
              <a:t>서버를 이용한다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개발에서 제외할 기능</a:t>
            </a:r>
            <a:endParaRPr lang="en-US" altLang="ko-KR" dirty="0"/>
          </a:p>
          <a:p>
            <a:pPr lvl="1"/>
            <a:r>
              <a:rPr lang="ko-KR" altLang="en-US" dirty="0"/>
              <a:t>모터 제어와 속도에 따른 초음파 센서 작동</a:t>
            </a:r>
            <a:r>
              <a:rPr lang="en-US" altLang="ko-KR" dirty="0"/>
              <a:t>, </a:t>
            </a:r>
            <a:r>
              <a:rPr lang="ko-KR" altLang="en-US" dirty="0"/>
              <a:t>영상 처리에 좀 더 완성도를 높이기 위해 </a:t>
            </a:r>
            <a:r>
              <a:rPr lang="ko-KR" altLang="en-US" dirty="0" err="1"/>
              <a:t>자이로</a:t>
            </a:r>
            <a:r>
              <a:rPr lang="ko-KR" altLang="en-US" dirty="0"/>
              <a:t> 센서를 이용한 기울기 인식은 잠시 보류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85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563</Words>
  <Application>Microsoft Office PowerPoint</Application>
  <PresentationFormat>화면 슬라이드 쇼(4:3)</PresentationFormat>
  <Paragraphs>221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Adobe 고딕 Std B</vt:lpstr>
      <vt:lpstr>HY견고딕</vt:lpstr>
      <vt:lpstr>HY울릉도B</vt:lpstr>
      <vt:lpstr>HY헤드라인M</vt:lpstr>
      <vt:lpstr>맑은 고딕</vt:lpstr>
      <vt:lpstr>Arial</vt:lpstr>
      <vt:lpstr>Arial Black</vt:lpstr>
      <vt:lpstr>Wingdings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이하나</dc:creator>
  <cp:keywords/>
  <dc:description/>
  <cp:lastModifiedBy>leemyounggyun</cp:lastModifiedBy>
  <cp:revision>168</cp:revision>
  <dcterms:created xsi:type="dcterms:W3CDTF">2015-11-27T02:52:55Z</dcterms:created>
  <dcterms:modified xsi:type="dcterms:W3CDTF">2017-04-19T06:49:07Z</dcterms:modified>
  <cp:category/>
  <cp:contentStatus/>
</cp:coreProperties>
</file>