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5" r:id="rId4"/>
    <p:sldId id="287" r:id="rId5"/>
    <p:sldId id="286" r:id="rId6"/>
    <p:sldId id="28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61" r:id="rId17"/>
    <p:sldId id="270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8CDC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1253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ED39C-00D7-4C1A-BD64-4E4548E28CA0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8490F-1A69-43BB-8B56-640E9A84B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1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62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62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6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62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6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62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62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62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3DC-CBA2-48B4-9F17-C898836697D3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2AD0-2E5B-49E8-A684-02658199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1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4966-D397-4AE6-8418-00F944F0F822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EC7A-45E4-4C79-9B83-DD2F89B3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3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7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23DC-CBA2-48B4-9F17-C898836697D3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2AD0-2E5B-49E8-A684-02658199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6.jpe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0758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7769" y="2709114"/>
            <a:ext cx="5396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500" b="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en-US" altLang="ko-KR" sz="2800" dirty="0"/>
              <a:t>RC</a:t>
            </a:r>
            <a:r>
              <a:rPr lang="ko-KR" altLang="en-US" sz="2800" dirty="0"/>
              <a:t>카 조종 어플리케이션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1600" dirty="0"/>
              <a:t>RC CAR controlling android app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97449" y="2173779"/>
            <a:ext cx="19041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D03B"/>
              </a:buClr>
            </a:pPr>
            <a:r>
              <a: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분노의 질주</a:t>
            </a:r>
            <a:endParaRPr lang="en-US" altLang="ko-KR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38653" y="5382495"/>
            <a:ext cx="3692101" cy="1485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70000"/>
              </a:lnSpc>
            </a:pPr>
            <a:r>
              <a:rPr lang="ko-KR" altLang="en-US" dirty="0"/>
              <a:t>2014152050 이명균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r>
              <a:rPr lang="ko-KR" altLang="en-US" dirty="0"/>
              <a:t>2014150050 전세환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r>
              <a:rPr lang="ko-KR" altLang="en-US" dirty="0"/>
              <a:t>2014154046 이예진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endParaRPr lang="ko-KR" altLang="en-US" dirty="0"/>
          </a:p>
          <a:p>
            <a:pPr algn="r">
              <a:buClr>
                <a:srgbClr val="FFD03B"/>
              </a:buClr>
            </a:pPr>
            <a:endParaRPr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31398" y="3577879"/>
            <a:ext cx="2376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D03B"/>
              </a:buClr>
            </a:pP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분노의 질주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26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293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ko-KR" altLang="en-US" sz="3600" b="1" dirty="0">
                <a:solidFill>
                  <a:schemeClr val="bg1"/>
                </a:solidFill>
              </a:rPr>
              <a:t>관련연구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및 사례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" y="1413381"/>
            <a:ext cx="863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/>
              <a:t>3. </a:t>
            </a:r>
            <a:r>
              <a:rPr lang="ko-KR" altLang="en-US" b="1" dirty="0"/>
              <a:t>디지털 카메라를 직접 탑재</a:t>
            </a:r>
            <a:endParaRPr lang="en-US" altLang="ko-KR" b="1" dirty="0"/>
          </a:p>
          <a:p>
            <a:pPr lvl="0"/>
            <a:r>
              <a:rPr lang="en-US" altLang="ko-KR" b="1" dirty="0"/>
              <a:t>4. </a:t>
            </a:r>
            <a:r>
              <a:rPr lang="ko-KR" altLang="en-US" b="1" dirty="0"/>
              <a:t>실시간 </a:t>
            </a:r>
            <a:r>
              <a:rPr lang="ko-KR" altLang="en-US" b="1" dirty="0" err="1"/>
              <a:t>스트리밍</a:t>
            </a:r>
            <a:r>
              <a:rPr lang="ko-KR" altLang="en-US" b="1" dirty="0"/>
              <a:t> 기능을 추가한 </a:t>
            </a:r>
            <a:r>
              <a:rPr lang="ko-KR" altLang="en-US" b="1" dirty="0" err="1"/>
              <a:t>드론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259080" y="6219222"/>
            <a:ext cx="8884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http://www.yonhapnews.co.kr/photos/1990000000.html?cid=PYH20150610056700060&amp;input=1196m</a:t>
            </a:r>
          </a:p>
          <a:p>
            <a:pPr lvl="0"/>
            <a:r>
              <a:rPr lang="ko-KR" altLang="en-US" sz="1400" b="1" dirty="0"/>
              <a:t>http://www.ittoday.co.kr/news/articleView.html?idxno=74180</a:t>
            </a:r>
          </a:p>
          <a:p>
            <a:pPr algn="ctr"/>
            <a:endParaRPr lang="en-US" altLang="ko-KR" sz="1400" b="1" dirty="0"/>
          </a:p>
        </p:txBody>
      </p:sp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59080" y="2059712"/>
            <a:ext cx="4744968" cy="2527528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267200" y="3489960"/>
            <a:ext cx="4625279" cy="27148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008" y="267750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17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600" b="1" dirty="0">
                <a:solidFill>
                  <a:schemeClr val="bg1"/>
                </a:solidFill>
                <a:cs typeface="+mj-cs"/>
              </a:rPr>
              <a:t>구현 기능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008" y="251304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26"/>
          <p:cNvSpPr txBox="1"/>
          <p:nvPr/>
        </p:nvSpPr>
        <p:spPr>
          <a:xfrm>
            <a:off x="495106" y="1495593"/>
            <a:ext cx="8153785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어플리케이션을 이용한 </a:t>
            </a:r>
            <a:r>
              <a:rPr lang="en-US" altLang="ko-KR" sz="2200" b="1" dirty="0"/>
              <a:t>RC</a:t>
            </a:r>
            <a:r>
              <a:rPr lang="ko-KR" altLang="en-US" sz="2200" b="1" dirty="0"/>
              <a:t>카 주행 및 음성 추가</a:t>
            </a:r>
          </a:p>
          <a:p>
            <a:pPr>
              <a:buClr>
                <a:srgbClr val="000000"/>
              </a:buClr>
              <a:buFont typeface="Wingdings"/>
            </a:pPr>
            <a:endParaRPr lang="en-US" altLang="ko-KR" sz="1300" b="1" dirty="0"/>
          </a:p>
          <a:p>
            <a:pPr marL="285750" indent="-285750">
              <a:buClr>
                <a:srgbClr val="000000"/>
              </a:buClr>
              <a:buFontTx/>
              <a:buChar char="-"/>
            </a:pPr>
            <a:endParaRPr lang="en-US" altLang="ko-KR" dirty="0"/>
          </a:p>
          <a:p>
            <a:pPr marL="285750" indent="-285750">
              <a:buClr>
                <a:srgbClr val="000000"/>
              </a:buClr>
              <a:buFontTx/>
              <a:buChar char="-"/>
            </a:pPr>
            <a:endParaRPr lang="ko-KR" altLang="en-US" sz="1800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 lvl="0">
              <a:buClr>
                <a:srgbClr val="000000"/>
              </a:buClr>
              <a:buFont typeface="Wingdings"/>
            </a:pPr>
            <a:endParaRPr lang="en-US" altLang="ko-KR" sz="2200" dirty="0"/>
          </a:p>
          <a:p>
            <a:pPr marL="342900" lvl="0" indent="-342900">
              <a:buClr>
                <a:srgbClr val="000000"/>
              </a:buClr>
              <a:buFont typeface="Wingdings"/>
              <a:buAutoNum type="arabicPeriod"/>
            </a:pPr>
            <a:r>
              <a:rPr lang="ko-KR" altLang="en-US" sz="1400" dirty="0" err="1"/>
              <a:t>라즈베리파이는</a:t>
            </a:r>
            <a:r>
              <a:rPr lang="ko-KR" altLang="en-US" sz="1400" dirty="0"/>
              <a:t> </a:t>
            </a:r>
            <a:r>
              <a:rPr lang="en-US" altLang="ko-KR" sz="1400" dirty="0"/>
              <a:t>TCP </a:t>
            </a:r>
            <a:r>
              <a:rPr lang="ko-KR" altLang="en-US" sz="1400" dirty="0"/>
              <a:t>서버 프로그램으로 통신하고 </a:t>
            </a:r>
            <a:endParaRPr lang="en-US" altLang="ko-KR" sz="1400" dirty="0"/>
          </a:p>
          <a:p>
            <a:pPr lvl="0">
              <a:buClr>
                <a:srgbClr val="000000"/>
              </a:buClr>
            </a:pPr>
            <a:r>
              <a:rPr lang="en-US" altLang="ko-KR" sz="1400" dirty="0"/>
              <a:t>				JVM</a:t>
            </a:r>
            <a:r>
              <a:rPr lang="ko-KR" altLang="en-US" sz="1400" dirty="0"/>
              <a:t>에 </a:t>
            </a:r>
            <a:r>
              <a:rPr lang="en-US" altLang="ko-KR" sz="1400" dirty="0"/>
              <a:t>PI4J </a:t>
            </a:r>
            <a:r>
              <a:rPr lang="ko-KR" altLang="en-US" sz="1400" dirty="0"/>
              <a:t>라이브러리를 사용하여</a:t>
            </a:r>
            <a:r>
              <a:rPr lang="en-US" altLang="ko-KR" sz="1400" dirty="0"/>
              <a:t> GPIO</a:t>
            </a:r>
            <a:r>
              <a:rPr lang="ko-KR" altLang="en-US" sz="1400" dirty="0"/>
              <a:t>를 제어한다</a:t>
            </a:r>
            <a:endParaRPr lang="en-US" altLang="ko-KR" sz="1400" dirty="0"/>
          </a:p>
          <a:p>
            <a:pPr lvl="0">
              <a:buClr>
                <a:srgbClr val="000000"/>
              </a:buClr>
            </a:pPr>
            <a:endParaRPr lang="en-US" altLang="ko-KR" sz="1400" dirty="0"/>
          </a:p>
          <a:p>
            <a:pPr marL="342900" lvl="0" indent="-342900">
              <a:buClr>
                <a:srgbClr val="000000"/>
              </a:buClr>
              <a:buAutoNum type="arabicPeriod" startAt="2"/>
            </a:pPr>
            <a:r>
              <a:rPr lang="ko-KR" altLang="en-US" sz="1400" dirty="0" err="1"/>
              <a:t>안드로이드</a:t>
            </a:r>
            <a:r>
              <a:rPr lang="ko-KR" altLang="en-US" sz="1400" dirty="0"/>
              <a:t> 기기는 </a:t>
            </a:r>
            <a:r>
              <a:rPr lang="ko-KR" altLang="en-US" sz="1400" dirty="0" err="1"/>
              <a:t>라즈베리파이에</a:t>
            </a:r>
            <a:r>
              <a:rPr lang="ko-KR" altLang="en-US" sz="1400" dirty="0"/>
              <a:t> </a:t>
            </a:r>
            <a:r>
              <a:rPr lang="en-US" altLang="ko-KR" sz="1400" dirty="0"/>
              <a:t>TCP </a:t>
            </a:r>
            <a:r>
              <a:rPr lang="ko-KR" altLang="en-US" sz="1400" dirty="0"/>
              <a:t>통신을 통해 데이터를 전달 및 수신 한다</a:t>
            </a:r>
            <a:r>
              <a:rPr lang="en-US" altLang="ko-KR" sz="1400" dirty="0"/>
              <a:t>. (</a:t>
            </a:r>
            <a:r>
              <a:rPr lang="ko-KR" altLang="en-US" sz="1400" dirty="0"/>
              <a:t>주행</a:t>
            </a:r>
            <a:r>
              <a:rPr lang="en-US" altLang="ko-KR" sz="1400" dirty="0"/>
              <a:t>)</a:t>
            </a:r>
          </a:p>
          <a:p>
            <a:pPr marL="342900" lvl="0" indent="-342900">
              <a:buClr>
                <a:srgbClr val="000000"/>
              </a:buClr>
              <a:buAutoNum type="arabicPeriod" startAt="2"/>
            </a:pPr>
            <a:endParaRPr lang="en-US" altLang="ko-KR" sz="1400" dirty="0"/>
          </a:p>
          <a:p>
            <a:pPr marL="342900" lvl="0" indent="-342900">
              <a:buClr>
                <a:srgbClr val="000000"/>
              </a:buClr>
              <a:buAutoNum type="arabicPeriod" startAt="2"/>
            </a:pPr>
            <a:r>
              <a:rPr lang="ko-KR" altLang="en-US" sz="1400" dirty="0"/>
              <a:t>또한</a:t>
            </a:r>
            <a:r>
              <a:rPr lang="en-US" altLang="ko-KR" sz="1400" dirty="0"/>
              <a:t>, RC</a:t>
            </a:r>
            <a:r>
              <a:rPr lang="ko-KR" altLang="en-US" sz="1400" dirty="0"/>
              <a:t>카 주행 간 발생하는 움직임 및 감지에 따른 효과</a:t>
            </a:r>
            <a:r>
              <a:rPr lang="en-US" altLang="ko-KR" sz="1400" dirty="0"/>
              <a:t>(</a:t>
            </a:r>
            <a:r>
              <a:rPr lang="ko-KR" altLang="en-US" sz="1400" dirty="0"/>
              <a:t>알림</a:t>
            </a:r>
            <a:r>
              <a:rPr lang="en-US" altLang="ko-KR" sz="1400" dirty="0"/>
              <a:t>)</a:t>
            </a:r>
            <a:r>
              <a:rPr lang="ko-KR" altLang="en-US" sz="1400" dirty="0"/>
              <a:t>음을 추가한다</a:t>
            </a:r>
            <a:r>
              <a:rPr lang="en-US" altLang="ko-KR" sz="1400" dirty="0"/>
              <a:t>.</a:t>
            </a:r>
          </a:p>
        </p:txBody>
      </p:sp>
      <p:pic>
        <p:nvPicPr>
          <p:cNvPr id="1026" name="Picture 2" descr="C:\Users\seahwan jeon\Desktop\제목 없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7382"/>
            <a:ext cx="5992478" cy="287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seahwan jeon\Desktop\1487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954" y="3610844"/>
            <a:ext cx="1129598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eahwan jeon\Desktop\19044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46" y="3494064"/>
            <a:ext cx="1246378" cy="124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ahwan jeon\Desktop\14919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92" y="2011751"/>
            <a:ext cx="1292161" cy="129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5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600" b="1" dirty="0">
                <a:solidFill>
                  <a:schemeClr val="bg1"/>
                </a:solidFill>
                <a:cs typeface="+mj-cs"/>
              </a:rPr>
              <a:t>구현 기능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26"/>
          <p:cNvSpPr txBox="1"/>
          <p:nvPr/>
        </p:nvSpPr>
        <p:spPr>
          <a:xfrm>
            <a:off x="495106" y="1495593"/>
            <a:ext cx="815378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</a:t>
            </a:r>
            <a:r>
              <a:rPr lang="en-US" altLang="ko-KR" sz="2200" b="1" dirty="0"/>
              <a:t>VR </a:t>
            </a:r>
            <a:r>
              <a:rPr lang="ko-KR" altLang="en-US" sz="2200" b="1" dirty="0"/>
              <a:t>기어를 이용한 영상 및 </a:t>
            </a:r>
            <a:r>
              <a:rPr lang="ko-KR" altLang="en-US" sz="2200" b="1" dirty="0" err="1"/>
              <a:t>자이로스코프</a:t>
            </a:r>
            <a:r>
              <a:rPr lang="ko-KR" altLang="en-US" sz="2200" b="1" dirty="0"/>
              <a:t> 인식</a:t>
            </a:r>
          </a:p>
          <a:p>
            <a:pPr>
              <a:buClr>
                <a:srgbClr val="000000"/>
              </a:buClr>
              <a:buFont typeface="Wingdings"/>
            </a:pPr>
            <a:endParaRPr lang="en-US" altLang="ko-KR" sz="1300" b="1" dirty="0"/>
          </a:p>
          <a:p>
            <a:pPr marL="285750" indent="-285750">
              <a:buClr>
                <a:srgbClr val="000000"/>
              </a:buClr>
              <a:buFontTx/>
              <a:buChar char="-"/>
            </a:pPr>
            <a:endParaRPr lang="en-US" altLang="ko-KR" dirty="0"/>
          </a:p>
          <a:p>
            <a:pPr marL="285750" indent="-285750">
              <a:buClr>
                <a:srgbClr val="000000"/>
              </a:buClr>
              <a:buFontTx/>
              <a:buChar char="-"/>
            </a:pPr>
            <a:endParaRPr lang="ko-KR" altLang="en-US" sz="1800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 marL="342900" indent="-342900">
              <a:buClr>
                <a:srgbClr val="000000"/>
              </a:buClr>
              <a:buFont typeface="Wingdings"/>
              <a:buAutoNum type="arabicPeriod"/>
            </a:pPr>
            <a:r>
              <a:rPr lang="en-US" altLang="ko-KR" sz="1600" dirty="0"/>
              <a:t>VR</a:t>
            </a:r>
            <a:r>
              <a:rPr lang="ko-KR" altLang="en-US" sz="1600" dirty="0"/>
              <a:t>기어와 핸드폰 결합 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자이로스코프를</a:t>
            </a:r>
            <a:r>
              <a:rPr lang="ko-KR" altLang="en-US" sz="1600" dirty="0"/>
              <a:t> 이용하는 이동 방식으로</a:t>
            </a:r>
            <a:r>
              <a:rPr lang="en-US" altLang="ko-KR" sz="1600" dirty="0"/>
              <a:t> </a:t>
            </a:r>
          </a:p>
          <a:p>
            <a:pPr>
              <a:buClr>
                <a:srgbClr val="000000"/>
              </a:buClr>
            </a:pPr>
            <a:r>
              <a:rPr lang="en-US" altLang="ko-KR" sz="1600" dirty="0"/>
              <a:t>    </a:t>
            </a:r>
            <a:r>
              <a:rPr lang="ko-KR" altLang="en-US" sz="1600" dirty="0" err="1"/>
              <a:t>자이로스코프는</a:t>
            </a:r>
            <a:r>
              <a:rPr lang="ko-KR" altLang="en-US" sz="1600" dirty="0"/>
              <a:t> 핸드폰에 장착된 것을  통하여 핸드폰의 기울기에 따라 </a:t>
            </a:r>
            <a:r>
              <a:rPr lang="en-US" altLang="ko-KR" sz="1600" dirty="0"/>
              <a:t>RC</a:t>
            </a:r>
            <a:r>
              <a:rPr lang="ko-KR" altLang="en-US" sz="1600" dirty="0"/>
              <a:t>카 이동</a:t>
            </a:r>
            <a:endParaRPr lang="en-US" altLang="ko-KR" sz="1600" dirty="0"/>
          </a:p>
          <a:p>
            <a:pPr>
              <a:buClr>
                <a:srgbClr val="000000"/>
              </a:buClr>
            </a:pPr>
            <a:endParaRPr lang="en-US" altLang="ko-KR" sz="1600" dirty="0"/>
          </a:p>
          <a:p>
            <a:pPr marL="342900" indent="-342900">
              <a:buClr>
                <a:srgbClr val="000000"/>
              </a:buClr>
              <a:buAutoNum type="arabicPeriod" startAt="2"/>
            </a:pPr>
            <a:r>
              <a:rPr lang="en-US" altLang="ko-KR" sz="1600" dirty="0"/>
              <a:t>RC</a:t>
            </a:r>
            <a:r>
              <a:rPr lang="ko-KR" altLang="en-US" sz="1600" dirty="0" err="1"/>
              <a:t>카에는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두개의</a:t>
            </a:r>
            <a:r>
              <a:rPr lang="ko-KR" altLang="en-US" sz="1600" dirty="0"/>
              <a:t> 카메라가 장착되어 있는데 이 두 개의 카메라의 영상을 통해 </a:t>
            </a:r>
            <a:r>
              <a:rPr lang="en-US" altLang="ko-KR" sz="1600" dirty="0"/>
              <a:t>VR</a:t>
            </a:r>
            <a:r>
              <a:rPr lang="ko-KR" altLang="en-US" sz="1600" dirty="0"/>
              <a:t>기어를 </a:t>
            </a:r>
            <a:r>
              <a:rPr lang="ko-KR" altLang="en-US" sz="1600" dirty="0" err="1"/>
              <a:t>장착시</a:t>
            </a:r>
            <a:r>
              <a:rPr lang="ko-KR" altLang="en-US" sz="1600" dirty="0"/>
              <a:t> </a:t>
            </a:r>
            <a:r>
              <a:rPr lang="en-US" altLang="ko-KR" sz="1600" dirty="0"/>
              <a:t>, 1</a:t>
            </a:r>
            <a:r>
              <a:rPr lang="ko-KR" altLang="en-US" sz="1600" dirty="0"/>
              <a:t>인칭 시점의 </a:t>
            </a:r>
            <a:r>
              <a:rPr lang="ko-KR" altLang="en-US" sz="1600" dirty="0" err="1"/>
              <a:t>레이싱을</a:t>
            </a:r>
            <a:r>
              <a:rPr lang="ko-KR" altLang="en-US" sz="1600" dirty="0"/>
              <a:t> 즐길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</a:t>
            </a:r>
            <a:r>
              <a:rPr lang="en-US" altLang="ko-KR" sz="1600" dirty="0"/>
              <a:t>VR</a:t>
            </a:r>
            <a:r>
              <a:rPr lang="ko-KR" altLang="en-US" sz="1600" dirty="0"/>
              <a:t>의 매직아이를 이용한 발상으로 더 다이내믹한 느낌을 받을 수 있다</a:t>
            </a:r>
            <a:r>
              <a:rPr lang="en-US" altLang="ko-KR" sz="1600" dirty="0"/>
              <a:t>.</a:t>
            </a:r>
          </a:p>
          <a:p>
            <a:pPr>
              <a:buClr>
                <a:srgbClr val="000000"/>
              </a:buClr>
            </a:pPr>
            <a:endParaRPr lang="ko-KR" altLang="en-US" sz="1400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 dirty="0"/>
          </a:p>
          <a:p>
            <a:pPr lvl="0">
              <a:buClr>
                <a:srgbClr val="000000"/>
              </a:buClr>
              <a:buFont typeface="Wingdings"/>
            </a:pPr>
            <a:endParaRPr lang="en-US" altLang="ko-KR" sz="2200" dirty="0"/>
          </a:p>
        </p:txBody>
      </p:sp>
      <p:pic>
        <p:nvPicPr>
          <p:cNvPr id="2054" name="Picture 6" descr="C:\Users\seahwan jeon\Desktop\Google-Card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" y="2062152"/>
            <a:ext cx="2874828" cy="198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eahwan jeon\Desktop\4x4_gyroscope_clinometer_resize_guitarje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08" y="2109109"/>
            <a:ext cx="2846397" cy="18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seahwan jeon\Desktop\device_ax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52" y="1942855"/>
            <a:ext cx="2422207" cy="206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2008" y="251304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91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600" b="1" dirty="0">
                <a:solidFill>
                  <a:schemeClr val="bg1"/>
                </a:solidFill>
                <a:cs typeface="+mj-cs"/>
              </a:rPr>
              <a:t>구현 기능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008" y="201414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</a:t>
            </a:r>
            <a:endParaRPr lang="ko-KR" altLang="en-US" sz="5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26"/>
          <p:cNvSpPr txBox="1"/>
          <p:nvPr/>
        </p:nvSpPr>
        <p:spPr>
          <a:xfrm>
            <a:off x="495106" y="1495593"/>
            <a:ext cx="8153785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초음파 감지 센서를 통한 장애물 감지</a:t>
            </a:r>
          </a:p>
          <a:p>
            <a:pPr>
              <a:buClr>
                <a:srgbClr val="000000"/>
              </a:buClr>
              <a:buFont typeface="Wingdings"/>
            </a:pPr>
            <a:endParaRPr lang="en-US" altLang="ko-KR" sz="1300" b="1" dirty="0"/>
          </a:p>
          <a:p>
            <a:pPr marL="285750" indent="-285750">
              <a:buClr>
                <a:srgbClr val="000000"/>
              </a:buClr>
              <a:buFontTx/>
              <a:buChar char="-"/>
            </a:pPr>
            <a:endParaRPr lang="en-US" altLang="ko-KR" dirty="0"/>
          </a:p>
          <a:p>
            <a:pPr marL="285750" indent="-285750">
              <a:buClr>
                <a:srgbClr val="000000"/>
              </a:buClr>
              <a:buFontTx/>
              <a:buChar char="-"/>
            </a:pPr>
            <a:endParaRPr lang="ko-KR" altLang="en-US" sz="1800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 marL="342900" indent="-342900">
              <a:buClr>
                <a:srgbClr val="000000"/>
              </a:buClr>
              <a:buFont typeface="Wingdings"/>
              <a:buAutoNum type="arabicPeriod"/>
            </a:pPr>
            <a:r>
              <a:rPr lang="en-US" altLang="ko-KR" sz="1900" dirty="0"/>
              <a:t>RC</a:t>
            </a:r>
            <a:r>
              <a:rPr lang="ko-KR" altLang="en-US" sz="1900" dirty="0" err="1"/>
              <a:t>카에</a:t>
            </a:r>
            <a:r>
              <a:rPr lang="ko-KR" altLang="en-US" sz="1900" dirty="0"/>
              <a:t> 장착된 초음파센서는 초음파를 발생하여 일정 거리의 장애물 감지 시</a:t>
            </a:r>
            <a:r>
              <a:rPr lang="en-US" altLang="ko-KR" sz="1900" dirty="0"/>
              <a:t>, </a:t>
            </a:r>
            <a:r>
              <a:rPr lang="ko-KR" altLang="en-US" sz="1900" dirty="0"/>
              <a:t>장애물과의 충돌을 방지한다</a:t>
            </a:r>
            <a:r>
              <a:rPr lang="en-US" altLang="ko-KR" sz="1900" dirty="0"/>
              <a:t>.</a:t>
            </a:r>
          </a:p>
          <a:p>
            <a:pPr marL="342900" indent="-342900">
              <a:buClr>
                <a:srgbClr val="000000"/>
              </a:buClr>
              <a:buFont typeface="Wingdings"/>
              <a:buAutoNum type="arabicPeriod"/>
            </a:pPr>
            <a:endParaRPr lang="en-US" altLang="ko-KR" sz="1900" dirty="0"/>
          </a:p>
          <a:p>
            <a:pPr marL="342900" indent="-342900">
              <a:buClr>
                <a:srgbClr val="000000"/>
              </a:buClr>
              <a:buFont typeface="Wingdings"/>
              <a:buAutoNum type="arabicPeriod"/>
            </a:pPr>
            <a:r>
              <a:rPr lang="ko-KR" altLang="en-US" sz="1900" dirty="0"/>
              <a:t>초음파 센서는 기존의 라이브러리를 바탕으로</a:t>
            </a:r>
            <a:r>
              <a:rPr lang="en-US" altLang="ko-KR" sz="1900" dirty="0"/>
              <a:t>,</a:t>
            </a:r>
            <a:r>
              <a:rPr lang="ko-KR" altLang="en-US" sz="1900" dirty="0"/>
              <a:t> 장애물을 감지 시 후진</a:t>
            </a:r>
            <a:r>
              <a:rPr lang="en-US" altLang="ko-KR" sz="1900" dirty="0"/>
              <a:t>,</a:t>
            </a:r>
            <a:r>
              <a:rPr lang="ko-KR" altLang="en-US" sz="1900" dirty="0"/>
              <a:t>정지</a:t>
            </a:r>
            <a:r>
              <a:rPr lang="en-US" altLang="ko-KR" sz="1900" dirty="0"/>
              <a:t>,</a:t>
            </a:r>
            <a:r>
              <a:rPr lang="ko-KR" altLang="en-US" sz="1900" dirty="0"/>
              <a:t>회피 등의 감지에 따른 움직임을 구현할 것 이다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 dirty="0"/>
          </a:p>
          <a:p>
            <a:pPr lvl="0">
              <a:buClr>
                <a:srgbClr val="000000"/>
              </a:buClr>
              <a:buFont typeface="Wingdings"/>
            </a:pPr>
            <a:endParaRPr lang="en-US" altLang="ko-KR" sz="2200" dirty="0"/>
          </a:p>
        </p:txBody>
      </p:sp>
      <p:pic>
        <p:nvPicPr>
          <p:cNvPr id="3074" name="Picture 2" descr="C:\Users\seahwan jeon\Desktop\sona383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2" y="2057399"/>
            <a:ext cx="3597188" cy="20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eahwan jeon\Desktop\90e759ac64776aa5d3d418b17acc80e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87" y="2037819"/>
            <a:ext cx="4310804" cy="202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60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600" b="1" dirty="0">
                <a:solidFill>
                  <a:schemeClr val="bg1"/>
                </a:solidFill>
                <a:cs typeface="+mj-cs"/>
              </a:rPr>
              <a:t>구현 기능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26"/>
          <p:cNvSpPr txBox="1"/>
          <p:nvPr/>
        </p:nvSpPr>
        <p:spPr>
          <a:xfrm>
            <a:off x="495106" y="1375273"/>
            <a:ext cx="8648894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적외선카메라</a:t>
            </a:r>
            <a:r>
              <a:rPr lang="en-US" altLang="ko-KR" sz="2200" b="1" dirty="0"/>
              <a:t>+REC</a:t>
            </a:r>
            <a:r>
              <a:rPr lang="ko-KR" altLang="en-US" sz="2200" b="1" dirty="0"/>
              <a:t>기능</a:t>
            </a:r>
            <a:endParaRPr lang="en-US" altLang="ko-KR" sz="1300" b="1" dirty="0"/>
          </a:p>
          <a:p>
            <a:pPr marL="285750" indent="-285750">
              <a:buClr>
                <a:srgbClr val="000000"/>
              </a:buClr>
              <a:buFontTx/>
              <a:buChar char="-"/>
            </a:pPr>
            <a:endParaRPr lang="en-US" altLang="ko-KR" dirty="0"/>
          </a:p>
          <a:p>
            <a:pPr marL="285750" indent="-285750">
              <a:buClr>
                <a:srgbClr val="000000"/>
              </a:buClr>
              <a:buFontTx/>
              <a:buChar char="-"/>
            </a:pPr>
            <a:endParaRPr lang="ko-KR" altLang="en-US" sz="1800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2200" b="1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2200" b="1" dirty="0"/>
          </a:p>
          <a:p>
            <a:pPr marL="342900" indent="-342900">
              <a:buClr>
                <a:srgbClr val="000000"/>
              </a:buClr>
              <a:buFont typeface="Wingdings"/>
              <a:buAutoNum type="arabicPeriod"/>
            </a:pPr>
            <a:endParaRPr lang="en-US" altLang="ko-KR" sz="1400" dirty="0"/>
          </a:p>
          <a:p>
            <a:pPr marL="342900" indent="-342900">
              <a:buClr>
                <a:srgbClr val="000000"/>
              </a:buClr>
              <a:buFont typeface="Wingdings"/>
              <a:buAutoNum type="arabicPeriod"/>
            </a:pPr>
            <a:r>
              <a:rPr lang="ko-KR" altLang="en-US" dirty="0"/>
              <a:t>전방에 부착될 적외선 카메라를 통해 야간에도 주행이 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Clr>
                <a:srgbClr val="000000"/>
              </a:buClr>
            </a:pPr>
            <a:endParaRPr lang="en-US" altLang="ko-KR" dirty="0"/>
          </a:p>
          <a:p>
            <a:pPr>
              <a:buClr>
                <a:srgbClr val="000000"/>
              </a:buClr>
            </a:pPr>
            <a:r>
              <a:rPr lang="en-US" altLang="ko-KR" dirty="0"/>
              <a:t>2.  RC</a:t>
            </a:r>
            <a:r>
              <a:rPr lang="ko-KR" altLang="en-US" dirty="0" err="1"/>
              <a:t>카의</a:t>
            </a:r>
            <a:r>
              <a:rPr lang="ko-KR" altLang="en-US" dirty="0"/>
              <a:t> 부착된 카메라를 통해 영상 </a:t>
            </a:r>
            <a:r>
              <a:rPr lang="ko-KR" altLang="en-US" dirty="0" err="1"/>
              <a:t>레코딩기능을</a:t>
            </a:r>
            <a:r>
              <a:rPr lang="ko-KR" altLang="en-US" dirty="0"/>
              <a:t> 넣을 것이다</a:t>
            </a:r>
            <a:r>
              <a:rPr lang="en-US" altLang="ko-KR" dirty="0"/>
              <a:t>. </a:t>
            </a:r>
          </a:p>
          <a:p>
            <a:pPr>
              <a:buClr>
                <a:srgbClr val="000000"/>
              </a:buClr>
            </a:pPr>
            <a:r>
              <a:rPr lang="en-US" altLang="ko-KR" dirty="0"/>
              <a:t>	</a:t>
            </a:r>
            <a:r>
              <a:rPr lang="ko-KR" altLang="en-US" dirty="0" err="1"/>
              <a:t>어플</a:t>
            </a:r>
            <a:r>
              <a:rPr lang="ko-KR" altLang="en-US" dirty="0"/>
              <a:t> 자체에서 녹화버튼을 누른 시점부터 </a:t>
            </a:r>
            <a:r>
              <a:rPr lang="ko-KR" altLang="en-US" dirty="0" err="1"/>
              <a:t>전송받는</a:t>
            </a:r>
            <a:r>
              <a:rPr lang="ko-KR" altLang="en-US" dirty="0"/>
              <a:t> 영상 정보들을 저장</a:t>
            </a:r>
            <a:endParaRPr lang="en-US" altLang="ko-KR" dirty="0"/>
          </a:p>
          <a:p>
            <a:pPr marL="342900" indent="-342900">
              <a:buClr>
                <a:srgbClr val="000000"/>
              </a:buClr>
              <a:buFont typeface="Wingdings"/>
              <a:buAutoNum type="arabicPeriod"/>
            </a:pPr>
            <a:endParaRPr lang="en-US" altLang="ko-KR" sz="1400" dirty="0"/>
          </a:p>
          <a:p>
            <a:pPr marL="342900" indent="-342900">
              <a:buClr>
                <a:srgbClr val="000000"/>
              </a:buClr>
              <a:buFont typeface="Wingdings"/>
              <a:buAutoNum type="arabicPeriod"/>
            </a:pPr>
            <a:endParaRPr lang="en-US" altLang="ko-KR" sz="1400" dirty="0"/>
          </a:p>
          <a:p>
            <a:pPr>
              <a:buClr>
                <a:srgbClr val="000000"/>
              </a:buClr>
            </a:pPr>
            <a:r>
              <a:rPr lang="en-US" altLang="ko-KR" sz="1400" dirty="0"/>
              <a:t>		</a:t>
            </a:r>
            <a:endParaRPr lang="ko-KR" altLang="en-US" sz="1400" dirty="0"/>
          </a:p>
          <a:p>
            <a:pPr lvl="0">
              <a:buClr>
                <a:srgbClr val="000000"/>
              </a:buClr>
              <a:buFont typeface="Wingdings"/>
            </a:pPr>
            <a:endParaRPr lang="en-US" altLang="ko-KR" sz="2200" dirty="0"/>
          </a:p>
        </p:txBody>
      </p:sp>
      <p:pic>
        <p:nvPicPr>
          <p:cNvPr id="11" name="그림 2081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93812" y="2027380"/>
            <a:ext cx="5606242" cy="21636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008" y="251304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844905" y="5630780"/>
            <a:ext cx="5414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7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600" b="1" dirty="0">
                <a:solidFill>
                  <a:schemeClr val="bg1"/>
                </a:solidFill>
                <a:cs typeface="+mj-cs"/>
              </a:rPr>
              <a:t>구현 기능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26"/>
          <p:cNvSpPr txBox="1"/>
          <p:nvPr/>
        </p:nvSpPr>
        <p:spPr>
          <a:xfrm>
            <a:off x="495106" y="1495593"/>
            <a:ext cx="8153785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속도 제어</a:t>
            </a:r>
            <a:endParaRPr lang="en-US" altLang="ko-KR" sz="1300" b="1" dirty="0"/>
          </a:p>
          <a:p>
            <a:pPr marL="285750" indent="-285750">
              <a:buClr>
                <a:srgbClr val="000000"/>
              </a:buClr>
              <a:buFontTx/>
              <a:buChar char="-"/>
            </a:pPr>
            <a:endParaRPr lang="en-US" altLang="ko-KR" dirty="0"/>
          </a:p>
          <a:p>
            <a:pPr marL="285750" indent="-285750">
              <a:buClr>
                <a:srgbClr val="000000"/>
              </a:buClr>
              <a:buFontTx/>
              <a:buChar char="-"/>
            </a:pPr>
            <a:endParaRPr lang="ko-KR" altLang="en-US" sz="1800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en-US" altLang="ko-KR" sz="1500" b="1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400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400" dirty="0"/>
          </a:p>
          <a:p>
            <a:pPr lvl="0">
              <a:buClr>
                <a:srgbClr val="000000"/>
              </a:buClr>
              <a:buFont typeface="Wingdings"/>
            </a:pPr>
            <a:endParaRPr lang="en-US" altLang="ko-KR" sz="2200" dirty="0"/>
          </a:p>
          <a:p>
            <a:pPr lvl="0">
              <a:buClr>
                <a:srgbClr val="000000"/>
              </a:buClr>
              <a:buFont typeface="Wingdings"/>
            </a:pPr>
            <a:endParaRPr lang="en-US" altLang="ko-KR" dirty="0"/>
          </a:p>
          <a:p>
            <a:pPr marL="342900" lvl="0" indent="-342900">
              <a:buClr>
                <a:srgbClr val="000000"/>
              </a:buClr>
              <a:buFont typeface="Wingdings"/>
              <a:buAutoNum type="arabicPeriod"/>
            </a:pPr>
            <a:r>
              <a:rPr lang="ko-KR" altLang="en-US" dirty="0" err="1"/>
              <a:t>라즈파이의</a:t>
            </a:r>
            <a:r>
              <a:rPr lang="ko-KR" altLang="en-US" dirty="0"/>
              <a:t> </a:t>
            </a:r>
            <a:r>
              <a:rPr lang="en-US" altLang="ko-KR" dirty="0"/>
              <a:t>GPIO</a:t>
            </a:r>
            <a:r>
              <a:rPr lang="ko-KR" altLang="en-US" dirty="0"/>
              <a:t>와 연결된 모터의 회전 수를 제어하여 </a:t>
            </a:r>
            <a:endParaRPr lang="en-US" altLang="ko-KR" dirty="0"/>
          </a:p>
          <a:p>
            <a:pPr lvl="0">
              <a:buClr>
                <a:srgbClr val="000000"/>
              </a:buClr>
            </a:pPr>
            <a:r>
              <a:rPr lang="en-US" altLang="ko-KR" dirty="0"/>
              <a:t>					</a:t>
            </a:r>
            <a:r>
              <a:rPr lang="ko-KR" altLang="en-US" dirty="0"/>
              <a:t>속도를 높이고 낮추는 기능</a:t>
            </a:r>
            <a:endParaRPr lang="en-US" altLang="ko-KR" dirty="0"/>
          </a:p>
          <a:p>
            <a:pPr marL="342900" lvl="0" indent="-342900">
              <a:buClr>
                <a:srgbClr val="000000"/>
              </a:buClr>
              <a:buAutoNum type="arabicPeriod" startAt="2"/>
            </a:pPr>
            <a:r>
              <a:rPr lang="ko-KR" altLang="en-US" dirty="0"/>
              <a:t>사용자는 </a:t>
            </a:r>
            <a:r>
              <a:rPr lang="en-US" altLang="ko-KR" dirty="0"/>
              <a:t>App</a:t>
            </a:r>
            <a:r>
              <a:rPr lang="ko-KR" altLang="en-US" dirty="0"/>
              <a:t>의 설정 항목에서 스크롤 바를 통해 속도 제어</a:t>
            </a:r>
            <a:endParaRPr lang="en-US" altLang="ko-KR" dirty="0"/>
          </a:p>
          <a:p>
            <a:pPr marL="342900" indent="-342900">
              <a:buClr>
                <a:srgbClr val="000000"/>
              </a:buClr>
              <a:buFontTx/>
              <a:buAutoNum type="arabicPeriod" startAt="2"/>
            </a:pPr>
            <a:r>
              <a:rPr lang="en-US" altLang="ko-KR" dirty="0"/>
              <a:t>RC</a:t>
            </a:r>
            <a:r>
              <a:rPr lang="ko-KR" altLang="en-US" dirty="0" err="1"/>
              <a:t>카와</a:t>
            </a:r>
            <a:r>
              <a:rPr lang="ko-KR" altLang="en-US" dirty="0"/>
              <a:t> 핸드폰에 송수신되는 영상 </a:t>
            </a:r>
            <a:r>
              <a:rPr lang="ko-KR" altLang="en-US" dirty="0" err="1"/>
              <a:t>딜레이를</a:t>
            </a:r>
            <a:r>
              <a:rPr lang="ko-KR" altLang="en-US" dirty="0"/>
              <a:t> 보완하기 위해 추가한 기능</a:t>
            </a:r>
            <a:r>
              <a:rPr lang="en-US" altLang="ko-KR" dirty="0"/>
              <a:t>.</a:t>
            </a:r>
          </a:p>
          <a:p>
            <a:pPr marL="342900" lvl="0" indent="-342900">
              <a:buClr>
                <a:srgbClr val="000000"/>
              </a:buClr>
              <a:buAutoNum type="arabicPeriod" startAt="2"/>
            </a:pPr>
            <a:endParaRPr lang="en-US" altLang="ko-KR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656348" y="4042611"/>
            <a:ext cx="4764505" cy="0"/>
          </a:xfrm>
          <a:prstGeom prst="straightConnector1">
            <a:avLst/>
          </a:prstGeom>
          <a:ln w="6350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20853" y="3857945"/>
            <a:ext cx="99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5840" y="3865785"/>
            <a:ext cx="99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pic>
        <p:nvPicPr>
          <p:cNvPr id="5122" name="Picture 2" descr="C:\Users\seahwan jeon\Desktop\2718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196" y="1978233"/>
            <a:ext cx="1652337" cy="165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eahwan jeon\Desktop\11477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65" y="1978233"/>
            <a:ext cx="1624263" cy="162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2008" y="251304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51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6282" y="150263"/>
            <a:ext cx="3590573" cy="4682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3330" y="150263"/>
            <a:ext cx="3199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</a:rPr>
              <a:t>4. 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</a:rPr>
              <a:t>시스템 시나리오</a:t>
            </a:r>
          </a:p>
        </p:txBody>
      </p:sp>
      <p:sp>
        <p:nvSpPr>
          <p:cNvPr id="12" name="직사각형 11"/>
          <p:cNvSpPr/>
          <p:nvPr/>
        </p:nvSpPr>
        <p:spPr>
          <a:xfrm flipH="1">
            <a:off x="-2" y="0"/>
            <a:ext cx="73689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seahwan jeon\Desktop\1264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0" y="862703"/>
            <a:ext cx="1493734" cy="12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563851" y="862703"/>
            <a:ext cx="1370475" cy="1203443"/>
          </a:xfrm>
          <a:prstGeom prst="rect">
            <a:avLst/>
          </a:prstGeom>
        </p:spPr>
      </p:pic>
      <p:pic>
        <p:nvPicPr>
          <p:cNvPr id="4099" name="Picture 3" descr="C:\Users\seahwan jeon\Desktop\2266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536" y="4705159"/>
            <a:ext cx="1768196" cy="197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eahwan jeon\Desktop\14937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59" y="3201840"/>
            <a:ext cx="1386038" cy="13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seahwan jeon\Desktop\14969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54" y="1197836"/>
            <a:ext cx="577736" cy="57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꺾인 연결선 36"/>
          <p:cNvCxnSpPr/>
          <p:nvPr/>
        </p:nvCxnSpPr>
        <p:spPr>
          <a:xfrm>
            <a:off x="1588170" y="2824814"/>
            <a:ext cx="1071032" cy="834791"/>
          </a:xfrm>
          <a:prstGeom prst="bentConnector3">
            <a:avLst/>
          </a:prstGeom>
          <a:ln w="762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/>
          <p:nvPr/>
        </p:nvCxnSpPr>
        <p:spPr>
          <a:xfrm>
            <a:off x="3398810" y="4857768"/>
            <a:ext cx="1071032" cy="834791"/>
          </a:xfrm>
          <a:prstGeom prst="bentConnector3">
            <a:avLst/>
          </a:prstGeom>
          <a:ln w="762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34325" y="384383"/>
            <a:ext cx="55404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사용자는 </a:t>
            </a:r>
            <a:r>
              <a:rPr lang="en-US" altLang="ko-KR" sz="1600" dirty="0"/>
              <a:t>app</a:t>
            </a:r>
            <a:r>
              <a:rPr lang="ko-KR" altLang="en-US" sz="1600" dirty="0"/>
              <a:t>을 통한 기능 구현</a:t>
            </a:r>
            <a:endParaRPr lang="en-US" altLang="ko-KR" sz="1600" dirty="0"/>
          </a:p>
          <a:p>
            <a:endParaRPr lang="en-US" altLang="ko-KR" sz="8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컨트롤의 경우 버튼모드와 </a:t>
            </a:r>
            <a:r>
              <a:rPr lang="ko-KR" altLang="en-US" sz="1600" dirty="0" err="1"/>
              <a:t>자이로모드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가지의</a:t>
            </a:r>
            <a:endParaRPr lang="en-US" altLang="ko-KR" sz="1600" dirty="0"/>
          </a:p>
          <a:p>
            <a:r>
              <a:rPr lang="en-US" altLang="ko-KR" sz="1600" dirty="0"/>
              <a:t>			        </a:t>
            </a:r>
            <a:r>
              <a:rPr lang="ko-KR" altLang="en-US" sz="1600" dirty="0"/>
              <a:t>방식으로 이동가능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2. RC</a:t>
            </a:r>
            <a:r>
              <a:rPr lang="ko-KR" altLang="en-US" sz="1600" dirty="0" err="1"/>
              <a:t>카의</a:t>
            </a:r>
            <a:r>
              <a:rPr lang="ko-KR" altLang="en-US" sz="1600" dirty="0"/>
              <a:t> 장착된 카메라로 사용자는 </a:t>
            </a:r>
            <a:endParaRPr lang="en-US" altLang="ko-KR" sz="1600" dirty="0"/>
          </a:p>
          <a:p>
            <a:r>
              <a:rPr lang="en-US" altLang="ko-KR" sz="1600" dirty="0"/>
              <a:t>			1</a:t>
            </a:r>
            <a:r>
              <a:rPr lang="ko-KR" altLang="en-US" sz="1600" dirty="0"/>
              <a:t>인칭 시점의 시야 확보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장애물 감지 시</a:t>
            </a:r>
            <a:r>
              <a:rPr lang="en-US" altLang="ko-KR" sz="1600" dirty="0"/>
              <a:t>, </a:t>
            </a:r>
            <a:r>
              <a:rPr lang="ko-KR" altLang="en-US" sz="1600" dirty="0"/>
              <a:t>초음파센서로 장애물 자동회피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69842" y="3140806"/>
            <a:ext cx="479412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송</a:t>
            </a:r>
            <a:r>
              <a:rPr lang="en-US" altLang="ko-KR" dirty="0"/>
              <a:t>.</a:t>
            </a:r>
            <a:r>
              <a:rPr lang="ko-KR" altLang="en-US" dirty="0"/>
              <a:t>수신되는 데이터를 </a:t>
            </a:r>
            <a:r>
              <a:rPr lang="en-US" altLang="ko-KR" dirty="0"/>
              <a:t>app</a:t>
            </a:r>
            <a:r>
              <a:rPr lang="ko-KR" altLang="en-US" dirty="0"/>
              <a:t>을 통해 </a:t>
            </a:r>
            <a:endParaRPr lang="en-US" altLang="ko-KR" dirty="0"/>
          </a:p>
          <a:p>
            <a:r>
              <a:rPr lang="ko-KR" altLang="en-US" dirty="0"/>
              <a:t>사용자와 </a:t>
            </a:r>
            <a:r>
              <a:rPr lang="en-US" altLang="ko-KR" dirty="0"/>
              <a:t>RC</a:t>
            </a:r>
            <a:r>
              <a:rPr lang="ko-KR" altLang="en-US" dirty="0"/>
              <a:t>카 중간 매개체 역할</a:t>
            </a:r>
            <a:endParaRPr lang="en-US" altLang="ko-KR" dirty="0"/>
          </a:p>
          <a:p>
            <a:endParaRPr lang="en-US" altLang="ko-KR" sz="700" dirty="0"/>
          </a:p>
        </p:txBody>
      </p:sp>
      <p:pic>
        <p:nvPicPr>
          <p:cNvPr id="4103" name="Picture 7" descr="C:\Users\seahwan jeon\Desktop\14919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441" y="3558538"/>
            <a:ext cx="557884" cy="5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자유형 49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7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6282" y="150263"/>
            <a:ext cx="3590573" cy="4682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>
            <a:off x="-2" y="0"/>
            <a:ext cx="73689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86258" y="199717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구성도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9648" y="4037170"/>
            <a:ext cx="910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Battery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64219" y="4632940"/>
            <a:ext cx="89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Battery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4186" y="5368732"/>
            <a:ext cx="706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GPIO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583369" y="4174147"/>
            <a:ext cx="182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Raspberrypi</a:t>
            </a:r>
            <a:r>
              <a:rPr lang="en-US" altLang="ko-KR" dirty="0"/>
              <a:t>(5V)</a:t>
            </a:r>
            <a:endParaRPr lang="ko-KR" alt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6760550" y="4736441"/>
            <a:ext cx="1279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초음파센서</a:t>
            </a:r>
            <a:r>
              <a:rPr lang="en-US" altLang="ko-KR" sz="1200" dirty="0"/>
              <a:t>(</a:t>
            </a:r>
            <a:r>
              <a:rPr lang="ko-KR" altLang="en-US" sz="1200" dirty="0">
                <a:cs typeface="맑은 고딕"/>
              </a:rPr>
              <a:t>장애물 회피</a:t>
            </a:r>
            <a:r>
              <a:rPr lang="en-US" altLang="ko-KR" sz="1200" dirty="0">
                <a:cs typeface="맑은 고딕"/>
              </a:rPr>
              <a:t>)</a:t>
            </a:r>
            <a:endParaRPr lang="ko-KR" altLang="en-US" sz="1200" dirty="0">
              <a:cs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68383" y="4172655"/>
            <a:ext cx="226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Camera(2) 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6834260" y="6182123"/>
            <a:ext cx="1131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Motor(2)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6683285" y="5370891"/>
            <a:ext cx="143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Motor Driver 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404550" y="4354232"/>
            <a:ext cx="1639145" cy="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 rot="16200000" flipV="1">
            <a:off x="4418378" y="4560430"/>
            <a:ext cx="794474" cy="822129"/>
          </a:xfrm>
          <a:prstGeom prst="bentConnector2">
            <a:avLst/>
          </a:prstGeom>
          <a:ln w="254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3" idx="3"/>
            <a:endCxn id="46" idx="1"/>
          </p:cNvCxnSpPr>
          <p:nvPr/>
        </p:nvCxnSpPr>
        <p:spPr>
          <a:xfrm flipV="1">
            <a:off x="5570622" y="4998051"/>
            <a:ext cx="1189928" cy="53995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3" idx="3"/>
            <a:endCxn id="50" idx="1"/>
          </p:cNvCxnSpPr>
          <p:nvPr/>
        </p:nvCxnSpPr>
        <p:spPr>
          <a:xfrm>
            <a:off x="5570622" y="5538009"/>
            <a:ext cx="1112663" cy="2159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직선 화살표 연결선 4095"/>
          <p:cNvCxnSpPr>
            <a:stCxn id="50" idx="2"/>
            <a:endCxn id="49" idx="0"/>
          </p:cNvCxnSpPr>
          <p:nvPr/>
        </p:nvCxnSpPr>
        <p:spPr>
          <a:xfrm flipH="1">
            <a:off x="7400139" y="5709445"/>
            <a:ext cx="1" cy="47267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774594" y="3220561"/>
            <a:ext cx="135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TCP/IP</a:t>
            </a:r>
            <a:r>
              <a:rPr lang="ko-KR" altLang="en-US" dirty="0"/>
              <a:t>통신</a:t>
            </a:r>
          </a:p>
        </p:txBody>
      </p:sp>
      <p:sp>
        <p:nvSpPr>
          <p:cNvPr id="73" name="직사각형 2114"/>
          <p:cNvSpPr txBox="1"/>
          <p:nvPr/>
        </p:nvSpPr>
        <p:spPr>
          <a:xfrm>
            <a:off x="1987705" y="5965586"/>
            <a:ext cx="2827910" cy="48341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1600" dirty="0">
                <a:latin typeface="맑은 고딕"/>
                <a:ea typeface="맑은 고딕"/>
                <a:cs typeface="맑은 고딕"/>
              </a:rPr>
              <a:t>기능을 수행할 코드 작성</a:t>
            </a:r>
          </a:p>
          <a:p>
            <a:pPr algn="ctr"/>
            <a:r>
              <a:rPr lang="ko-KR" altLang="en-US" sz="1600" dirty="0"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Python, Putty(vi))</a:t>
            </a:r>
          </a:p>
        </p:txBody>
      </p:sp>
      <p:cxnSp>
        <p:nvCxnSpPr>
          <p:cNvPr id="4104" name="직선 화살표 연결선 4103"/>
          <p:cNvCxnSpPr>
            <a:stCxn id="73" idx="0"/>
          </p:cNvCxnSpPr>
          <p:nvPr/>
        </p:nvCxnSpPr>
        <p:spPr>
          <a:xfrm flipV="1">
            <a:off x="3401660" y="4574257"/>
            <a:ext cx="0" cy="1391329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직선 화살표 연결선 4105"/>
          <p:cNvCxnSpPr/>
          <p:nvPr/>
        </p:nvCxnSpPr>
        <p:spPr>
          <a:xfrm flipH="1" flipV="1">
            <a:off x="3401658" y="3598277"/>
            <a:ext cx="2" cy="57587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직선 화살표 연결선 4107"/>
          <p:cNvCxnSpPr>
            <a:stCxn id="35" idx="3"/>
            <a:endCxn id="44" idx="1"/>
          </p:cNvCxnSpPr>
          <p:nvPr/>
        </p:nvCxnSpPr>
        <p:spPr>
          <a:xfrm>
            <a:off x="1459721" y="4206447"/>
            <a:ext cx="1123648" cy="152366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0" name="직선 화살표 연결선 4109"/>
          <p:cNvCxnSpPr>
            <a:stCxn id="39" idx="3"/>
            <a:endCxn id="44" idx="1"/>
          </p:cNvCxnSpPr>
          <p:nvPr/>
        </p:nvCxnSpPr>
        <p:spPr>
          <a:xfrm flipV="1">
            <a:off x="1459721" y="4358813"/>
            <a:ext cx="1123648" cy="443404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2" name="직사각형 4111"/>
          <p:cNvSpPr/>
          <p:nvPr/>
        </p:nvSpPr>
        <p:spPr>
          <a:xfrm>
            <a:off x="6565638" y="5811697"/>
            <a:ext cx="1551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92D050"/>
                </a:solidFill>
                <a:cs typeface="맑은 고딕"/>
              </a:rPr>
              <a:t>  </a:t>
            </a:r>
            <a:r>
              <a:rPr lang="en-US" altLang="ko-KR" sz="1400" dirty="0">
                <a:solidFill>
                  <a:srgbClr val="92D050"/>
                </a:solidFill>
                <a:cs typeface="맑은 고딕"/>
              </a:rPr>
              <a:t>(</a:t>
            </a:r>
            <a:r>
              <a:rPr lang="ko-KR" altLang="en-US" sz="1400" dirty="0">
                <a:solidFill>
                  <a:srgbClr val="92D050"/>
                </a:solidFill>
                <a:cs typeface="맑은 고딕"/>
              </a:rPr>
              <a:t> 속도  제어</a:t>
            </a:r>
            <a:r>
              <a:rPr lang="en-US" altLang="ko-KR" sz="1400" dirty="0">
                <a:solidFill>
                  <a:srgbClr val="92D050"/>
                </a:solidFill>
                <a:cs typeface="맑은 고딕"/>
              </a:rPr>
              <a:t>)</a:t>
            </a:r>
            <a:endParaRPr lang="ko-KR" altLang="en-US" sz="1400" dirty="0">
              <a:solidFill>
                <a:srgbClr val="92D050"/>
              </a:solidFill>
              <a:cs typeface="맑은 고딕"/>
            </a:endParaRPr>
          </a:p>
        </p:txBody>
      </p:sp>
      <p:sp>
        <p:nvSpPr>
          <p:cNvPr id="4117" name="직사각형 4116"/>
          <p:cNvSpPr/>
          <p:nvPr/>
        </p:nvSpPr>
        <p:spPr>
          <a:xfrm>
            <a:off x="4555202" y="3982547"/>
            <a:ext cx="13244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영상정보 확인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586682" y="2395084"/>
            <a:ext cx="162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스마트폰</a:t>
            </a:r>
            <a:r>
              <a:rPr lang="en-US" altLang="ko-KR" dirty="0"/>
              <a:t>(app)</a:t>
            </a:r>
            <a:endParaRPr lang="ko-KR" altLang="en-US" dirty="0"/>
          </a:p>
        </p:txBody>
      </p:sp>
      <p:cxnSp>
        <p:nvCxnSpPr>
          <p:cNvPr id="4119" name="직선 화살표 연결선 4118"/>
          <p:cNvCxnSpPr/>
          <p:nvPr/>
        </p:nvCxnSpPr>
        <p:spPr>
          <a:xfrm flipH="1" flipV="1">
            <a:off x="3401660" y="2808640"/>
            <a:ext cx="1" cy="369078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020352" y="1139790"/>
            <a:ext cx="76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4123" name="직선 화살표 연결선 4122"/>
          <p:cNvCxnSpPr>
            <a:stCxn id="95" idx="2"/>
            <a:endCxn id="90" idx="0"/>
          </p:cNvCxnSpPr>
          <p:nvPr/>
        </p:nvCxnSpPr>
        <p:spPr>
          <a:xfrm>
            <a:off x="3401658" y="1509122"/>
            <a:ext cx="2" cy="885962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직선 화살표 연결선 4124"/>
          <p:cNvCxnSpPr>
            <a:stCxn id="95" idx="3"/>
          </p:cNvCxnSpPr>
          <p:nvPr/>
        </p:nvCxnSpPr>
        <p:spPr>
          <a:xfrm>
            <a:off x="3782964" y="1324456"/>
            <a:ext cx="1210141" cy="1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02120"/>
              </p:ext>
            </p:extLst>
          </p:nvPr>
        </p:nvGraphicFramePr>
        <p:xfrm>
          <a:off x="5226680" y="730096"/>
          <a:ext cx="2420899" cy="1188720"/>
        </p:xfrm>
        <a:graphic>
          <a:graphicData uri="http://schemas.openxmlformats.org/drawingml/2006/table">
            <a:tbl>
              <a:tblPr firstRow="1" bandRow="1"/>
              <a:tblGrid>
                <a:gridCol w="2420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905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모션 인식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91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실시간 영상정보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629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REC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6296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속도 제어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7704805" y="6174134"/>
            <a:ext cx="76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12V</a:t>
            </a:r>
            <a:endParaRPr lang="ko-KR" altLang="en-US" dirty="0"/>
          </a:p>
        </p:txBody>
      </p:sp>
      <p:sp>
        <p:nvSpPr>
          <p:cNvPr id="106" name="자유형 105"/>
          <p:cNvSpPr/>
          <p:nvPr/>
        </p:nvSpPr>
        <p:spPr>
          <a:xfrm>
            <a:off x="-96253" y="6543466"/>
            <a:ext cx="5929195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 rot="10800000">
            <a:off x="5357818" y="6543465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3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4588" y="1161310"/>
            <a:ext cx="8784976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619" y="91713"/>
            <a:ext cx="8350914" cy="1069597"/>
          </a:xfrm>
        </p:spPr>
        <p:txBody>
          <a:bodyPr/>
          <a:lstStyle/>
          <a:p>
            <a:pPr lvl="0"/>
            <a:r>
              <a:rPr lang="en-US" altLang="ko-KR" sz="4270" b="1" spc="-175" dirty="0">
                <a:solidFill>
                  <a:schemeClr val="bg1"/>
                </a:solidFill>
              </a:rPr>
              <a:t>05 </a:t>
            </a:r>
            <a:r>
              <a:rPr lang="ko-KR" altLang="en-US" sz="4270" b="1" spc="-175" dirty="0">
                <a:solidFill>
                  <a:schemeClr val="bg1"/>
                </a:solidFill>
              </a:rPr>
              <a:t>시스템 모듈 상세 설계 </a:t>
            </a:r>
            <a:r>
              <a:rPr lang="en-US" altLang="ko-KR" sz="4270" b="1" spc="-175" dirty="0">
                <a:solidFill>
                  <a:schemeClr val="bg1"/>
                </a:solidFill>
              </a:rPr>
              <a:t>- </a:t>
            </a:r>
            <a:r>
              <a:rPr lang="ko-KR" altLang="en-US" sz="2800" b="1" spc="-201" dirty="0" err="1">
                <a:solidFill>
                  <a:schemeClr val="bg1"/>
                </a:solidFill>
              </a:rPr>
              <a:t>안드로이드</a:t>
            </a:r>
            <a:r>
              <a:rPr lang="ko-KR" altLang="en-US" sz="2800" b="1" spc="-201" dirty="0">
                <a:solidFill>
                  <a:schemeClr val="bg1"/>
                </a:solidFill>
              </a:rPr>
              <a:t>   </a:t>
            </a:r>
            <a:endParaRPr lang="ko-KR" altLang="en-US" sz="2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0612" y="1352152"/>
          <a:ext cx="8350330" cy="52000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28500"/>
                <a:gridCol w="7021830"/>
              </a:tblGrid>
              <a:tr h="34543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맑은 고딕"/>
                        </a:rPr>
                        <a:t>■ </a:t>
                      </a:r>
                      <a:r>
                        <a:rPr lang="en-US" altLang="ko-KR" sz="1600">
                          <a:latin typeface="맑은 고딕"/>
                        </a:rPr>
                        <a:t> IP </a:t>
                      </a:r>
                      <a:r>
                        <a:rPr lang="ko-KR" altLang="en-US" sz="1600">
                          <a:latin typeface="맑은 고딕"/>
                        </a:rPr>
                        <a:t>접속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맑은 고딕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>
                          <a:latin typeface="맑은 고딕"/>
                        </a:rPr>
                        <a:t>ServerSocket(), RcvThread()</a:t>
                      </a:r>
                    </a:p>
                  </a:txBody>
                  <a:tcPr anchor="ctr"/>
                </a:tc>
              </a:tr>
              <a:tr h="453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맑은 고딕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400">
                        <a:latin typeface="맑은 고딕"/>
                      </a:endParaRPr>
                    </a:p>
                  </a:txBody>
                  <a:tcPr anchor="ctr"/>
                </a:tc>
              </a:tr>
              <a:tr h="453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맑은 고딕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/>
                        </a:rPr>
                        <a:t>RC</a:t>
                      </a:r>
                      <a:r>
                        <a:rPr lang="ko-KR" altLang="en-US" sz="1400">
                          <a:latin typeface="맑은 고딕"/>
                        </a:rPr>
                        <a:t>카와 핸드폰을 연동하기 위한 메소드</a:t>
                      </a:r>
                    </a:p>
                  </a:txBody>
                  <a:tcPr anchor="ctr"/>
                </a:tc>
              </a:tr>
              <a:tr h="3339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맑은 고딕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b="1">
                          <a:solidFill>
                            <a:prstClr val="black"/>
                          </a:solidFill>
                          <a:latin typeface="맑은 고딕"/>
                        </a:rPr>
                        <a:t>public static void main(String[] args) throws IOException {</a:t>
                      </a:r>
                    </a:p>
                    <a:p>
                      <a:r>
                        <a:rPr lang="ko-KR" altLang="en-US" sz="1500" b="1">
                          <a:solidFill>
                            <a:prstClr val="black"/>
                          </a:solidFill>
                          <a:latin typeface="맑은 고딕"/>
                        </a:rPr>
                        <a:t>        int port = 8888;</a:t>
                      </a:r>
                    </a:p>
                    <a:p>
                      <a:r>
                        <a:rPr lang="ko-KR" altLang="en-US" sz="1500" b="1">
                          <a:solidFill>
                            <a:prstClr val="black"/>
                          </a:solidFill>
                          <a:latin typeface="맑은 고딕"/>
                        </a:rPr>
                        <a:t>        ServerSocket serverSock = new ServerSocket(port);</a:t>
                      </a:r>
                    </a:p>
                    <a:p>
                      <a:r>
                        <a:rPr lang="ko-KR" altLang="en-US" sz="1500" b="1">
                          <a:solidFill>
                            <a:prstClr val="black"/>
                          </a:solidFill>
                          <a:latin typeface="맑은 고딕"/>
                        </a:rPr>
                        <a:t>        while (true) {</a:t>
                      </a:r>
                    </a:p>
                    <a:p>
                      <a:r>
                        <a:rPr lang="ko-KR" altLang="en-US" sz="1500" b="1">
                          <a:solidFill>
                            <a:prstClr val="black"/>
                          </a:solidFill>
                          <a:latin typeface="맑은 고딕"/>
                        </a:rPr>
                        <a:t>		.....</a:t>
                      </a:r>
                    </a:p>
                    <a:p>
                      <a:r>
                        <a:rPr lang="ko-KR" altLang="en-US" sz="1500" b="1">
                          <a:solidFill>
                            <a:prstClr val="black"/>
                          </a:solidFill>
                          <a:latin typeface="맑은 고딕"/>
                        </a:rPr>
                        <a:t>Thread thread = new Thread(new RcvThread(clientSock, clientAddress, logger));</a:t>
                      </a:r>
                    </a:p>
                    <a:p>
                      <a:r>
                        <a:rPr lang="ko-KR" altLang="en-US" sz="1500" b="1">
                          <a:solidFill>
                            <a:prstClr val="black"/>
                          </a:solidFill>
                          <a:latin typeface="맑은 고딕"/>
                        </a:rPr>
                        <a:t>            thread.start();</a:t>
                      </a:r>
                    </a:p>
                    <a:p>
                      <a:r>
                        <a:rPr lang="ko-KR" altLang="en-US" sz="1500" b="1">
                          <a:solidFill>
                            <a:prstClr val="black"/>
                          </a:solidFill>
                          <a:latin typeface="맑은 고딕"/>
                        </a:rPr>
                        <a:t>        }</a:t>
                      </a:r>
                    </a:p>
                    <a:p>
                      <a:r>
                        <a:rPr lang="ko-KR" altLang="en-US" sz="1500" b="1">
                          <a:solidFill>
                            <a:prstClr val="black"/>
                          </a:solidFill>
                          <a:latin typeface="맑은 고딕"/>
                        </a:rPr>
                        <a:t>    }</a:t>
                      </a:r>
                    </a:p>
                    <a:p>
                      <a:r>
                        <a:rPr lang="ko-KR" altLang="en-US" sz="1500" b="1">
                          <a:solidFill>
                            <a:prstClr val="black"/>
                          </a:solidFill>
                          <a:latin typeface="맑은 고딕"/>
                        </a:rPr>
                        <a:t>    public RcvThread(Socket clntSock, SocketAddress clientAddress, Logger logger) {</a:t>
                      </a:r>
                    </a:p>
                    <a:p>
                      <a:r>
                        <a:rPr lang="ko-KR" altLang="en-US" sz="1500" b="1">
                          <a:solidFill>
                            <a:prstClr val="black"/>
                          </a:solidFill>
                          <a:latin typeface="맑은 고딕"/>
                        </a:rPr>
                        <a:t>        this.clientSock = clntSock;</a:t>
                      </a:r>
                    </a:p>
                    <a:p>
                      <a:r>
                        <a:rPr lang="ko-KR" altLang="en-US" sz="1500" b="1">
                          <a:solidFill>
                            <a:prstClr val="black"/>
                          </a:solidFill>
                          <a:latin typeface="맑은 고딕"/>
                        </a:rPr>
                        <a:t>        this.clientAddress = clientAddress;</a:t>
                      </a:r>
                    </a:p>
                    <a:p>
                      <a:r>
                        <a:rPr lang="ko-KR" altLang="en-US" sz="1500" b="1">
                          <a:solidFill>
                            <a:prstClr val="black"/>
                          </a:solidFill>
                          <a:latin typeface="맑은 고딕"/>
                        </a:rPr>
                        <a:t>    }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194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4588" y="1161309"/>
            <a:ext cx="8784976" cy="5512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619" y="91713"/>
            <a:ext cx="8350914" cy="1069597"/>
          </a:xfrm>
        </p:spPr>
        <p:txBody>
          <a:bodyPr/>
          <a:lstStyle/>
          <a:p>
            <a:pPr lvl="0"/>
            <a:r>
              <a:rPr lang="en-US" altLang="ko-KR" sz="4270" b="1" spc="-175">
                <a:solidFill>
                  <a:schemeClr val="bg1"/>
                </a:solidFill>
              </a:rPr>
              <a:t>05 </a:t>
            </a:r>
            <a:r>
              <a:rPr lang="ko-KR" altLang="en-US" sz="4270" b="1" spc="-175">
                <a:solidFill>
                  <a:schemeClr val="bg1"/>
                </a:solidFill>
              </a:rPr>
              <a:t>시스템 모듈 상세 설계 </a:t>
            </a:r>
            <a:r>
              <a:rPr lang="en-US" altLang="ko-KR" sz="4270" b="1" spc="-175">
                <a:solidFill>
                  <a:schemeClr val="bg1"/>
                </a:solidFill>
              </a:rPr>
              <a:t>- </a:t>
            </a:r>
            <a:r>
              <a:rPr lang="ko-KR" altLang="en-US" sz="2800" b="1" spc="-201">
                <a:solidFill>
                  <a:schemeClr val="bg1"/>
                </a:solidFill>
              </a:rPr>
              <a:t>안드로이드</a:t>
            </a:r>
            <a:endParaRPr lang="ko-KR" altLang="en-US" sz="280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60822" y="1161308"/>
          <a:ext cx="6101711" cy="551286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70453"/>
                <a:gridCol w="5131258"/>
              </a:tblGrid>
              <a:tr h="42452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ea"/>
                          <a:ea typeface="+mn-ea"/>
                          <a:cs typeface="+mj-cs"/>
                        </a:rPr>
                        <a:t>■ 환경설정 </a:t>
                      </a:r>
                      <a:r>
                        <a:rPr lang="en-US" altLang="ko-KR" sz="1600">
                          <a:latin typeface="+mn-ea"/>
                          <a:ea typeface="+mn-ea"/>
                          <a:cs typeface="+mj-cs"/>
                        </a:rPr>
                        <a:t>( </a:t>
                      </a:r>
                      <a:r>
                        <a:rPr lang="ko-KR" altLang="en-US" sz="1600">
                          <a:latin typeface="+mn-ea"/>
                          <a:ea typeface="+mn-ea"/>
                          <a:cs typeface="+mj-cs"/>
                        </a:rPr>
                        <a:t>일반 컨트롤 모드 </a:t>
                      </a:r>
                      <a:r>
                        <a:rPr lang="en-US" altLang="ko-KR" sz="1600">
                          <a:latin typeface="+mn-ea"/>
                          <a:ea typeface="+mn-ea"/>
                          <a:cs typeface="+mj-cs"/>
                        </a:rPr>
                        <a:t>)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0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+mn-ea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>
                          <a:latin typeface="+mn-ea"/>
                          <a:ea typeface="+mn-ea"/>
                          <a:cs typeface="+mj-cs"/>
                        </a:rPr>
                        <a:t>Void</a:t>
                      </a:r>
                      <a:r>
                        <a:rPr lang="ko-KR" altLang="en-US" sz="1400">
                          <a:latin typeface="+mn-ea"/>
                          <a:ea typeface="+mn-ea"/>
                          <a:cs typeface="+mj-cs"/>
                        </a:rPr>
                        <a:t> </a:t>
                      </a:r>
                      <a:r>
                        <a:rPr lang="en-US" altLang="ko-KR" sz="1400">
                          <a:latin typeface="+mn-ea"/>
                          <a:ea typeface="+mn-ea"/>
                          <a:cs typeface="+mj-cs"/>
                        </a:rPr>
                        <a:t>controll(), void loop()</a:t>
                      </a:r>
                      <a:endParaRPr lang="ko-KR" altLang="en-US" sz="1400">
                        <a:latin typeface="+mn-ea"/>
                        <a:ea typeface="+mn-ea"/>
                        <a:cs typeface="+mj-cs"/>
                      </a:endParaRPr>
                    </a:p>
                  </a:txBody>
                  <a:tcPr anchor="ctr"/>
                </a:tc>
              </a:tr>
              <a:tr h="612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+mn-ea"/>
                          <a:ea typeface="+mn-ea"/>
                          <a:cs typeface="+mj-cs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400">
                        <a:latin typeface="+mn-ea"/>
                        <a:ea typeface="+mn-ea"/>
                        <a:cs typeface="+mj-cs"/>
                      </a:endParaRPr>
                    </a:p>
                  </a:txBody>
                  <a:tcPr anchor="ctr"/>
                </a:tc>
              </a:tr>
              <a:tr h="407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+mn-ea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+mn-ea"/>
                          <a:ea typeface="+mn-ea"/>
                          <a:cs typeface="+mj-cs"/>
                        </a:rPr>
                        <a:t>스마트폰의 터치를 이용해 운전할 수 있는 메소드</a:t>
                      </a:r>
                    </a:p>
                  </a:txBody>
                  <a:tcPr anchor="ctr"/>
                </a:tc>
              </a:tr>
              <a:tr h="1662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+mn-ea"/>
                          <a:ea typeface="+mn-ea"/>
                          <a:cs typeface="+mj-cs"/>
                        </a:rPr>
                        <a:t>예시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  <a:cs typeface="+mj-cs"/>
                        </a:rPr>
                        <a:t>Controll</a:t>
                      </a:r>
                      <a:endParaRPr lang="ko-KR" altLang="en-US" sz="1200">
                        <a:latin typeface="+mn-ea"/>
                        <a:ea typeface="+mn-ea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void controll() {</a:t>
                      </a:r>
                    </a:p>
                    <a:p>
                      <a:pPr lvl="0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 mySerial.begin(9600);</a:t>
                      </a:r>
                    </a:p>
                    <a:p>
                      <a:pPr marL="0" lv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    pinMode(speedPinA, OUTPUT);</a:t>
                      </a:r>
                    </a:p>
                    <a:p>
                      <a:pPr marL="0" lv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 b="1">
                          <a:latin typeface="+mn-ea"/>
                          <a:ea typeface="+mn-ea"/>
                          <a:cs typeface="+mj-cs"/>
                        </a:rPr>
                        <a:t>                   …</a:t>
                      </a:r>
                    </a:p>
                    <a:p>
                      <a:pPr marL="0" lv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    digitalWrite(dir1PinA, LOW);</a:t>
                      </a:r>
                    </a:p>
                    <a:p>
                      <a:pPr marL="0" lv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 b="1">
                          <a:latin typeface="+mn-ea"/>
                          <a:ea typeface="+mn-ea"/>
                          <a:cs typeface="+mj-cs"/>
                        </a:rPr>
                        <a:t>                   …</a:t>
                      </a:r>
                    </a:p>
                    <a:p>
                      <a:pPr lvl="0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} // GPIO I/O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설정 및 상태 초기화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046115"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400">
                          <a:latin typeface="+mn-ea"/>
                          <a:ea typeface="+mn-ea"/>
                          <a:cs typeface="+mj-cs"/>
                        </a:rPr>
                        <a:t>예시</a:t>
                      </a:r>
                    </a:p>
                    <a:p>
                      <a:pPr algn="ctr" defTabSz="1080135" latinLnBrk="1"/>
                      <a:r>
                        <a:rPr lang="en-US" altLang="ko-KR" sz="1400">
                          <a:latin typeface="+mn-ea"/>
                          <a:ea typeface="+mn-ea"/>
                          <a:cs typeface="+mj-cs"/>
                        </a:rPr>
                        <a:t>loop</a:t>
                      </a:r>
                      <a:endParaRPr lang="ko-KR" altLang="en-US" sz="1400">
                        <a:latin typeface="+mn-ea"/>
                        <a:ea typeface="+mn-ea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500" b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void loop() {</a:t>
                      </a:r>
                    </a:p>
                    <a:p>
                      <a:pPr lvl="0"/>
                      <a:r>
                        <a:rPr lang="en-US" altLang="ko-KR" sz="135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speed_value_motorA = 255;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 b="1">
                          <a:latin typeface="+mn-ea"/>
                          <a:ea typeface="+mn-ea"/>
                          <a:cs typeface="+mj-cs"/>
                        </a:rPr>
                        <a:t>                …</a:t>
                      </a:r>
                    </a:p>
                    <a:p>
                      <a:pPr lvl="0"/>
                      <a:r>
                        <a:rPr lang="en-US" altLang="ko-KR" sz="135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analogWrite(speedPinA, speed_value_motorA);</a:t>
                      </a:r>
                    </a:p>
                    <a:p>
                      <a:pPr lvl="0"/>
                      <a:r>
                        <a:rPr lang="en-US" altLang="ko-KR" sz="135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1400" b="1">
                          <a:latin typeface="+mn-ea"/>
                          <a:ea typeface="+mn-ea"/>
                          <a:cs typeface="+mj-cs"/>
                        </a:rPr>
                        <a:t>…</a:t>
                      </a:r>
                    </a:p>
                    <a:p>
                      <a:pPr lvl="0"/>
                      <a:r>
                        <a:rPr lang="en-US" altLang="ko-KR" sz="1400" b="1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  </a:t>
                      </a:r>
                      <a:r>
                        <a:rPr lang="en-US" altLang="ko-KR" sz="135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(mySerial.available() &gt; 0) {</a:t>
                      </a:r>
                    </a:p>
                    <a:p>
                      <a:pPr lvl="0"/>
                      <a:r>
                        <a:rPr lang="en-US" altLang="ko-KR" sz="135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incomingByte = mySerial.read();</a:t>
                      </a:r>
                    </a:p>
                    <a:p>
                      <a:pPr lvl="0"/>
                      <a:r>
                        <a:rPr lang="en-US" altLang="ko-KR" sz="1500" b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               </a:t>
                      </a:r>
                      <a:r>
                        <a:rPr lang="en-US" altLang="ko-KR" sz="1400" b="1">
                          <a:latin typeface="+mn-ea"/>
                          <a:ea typeface="+mn-ea"/>
                          <a:cs typeface="+mj-cs"/>
                        </a:rPr>
                        <a:t>…                  </a:t>
                      </a:r>
                      <a:r>
                        <a:rPr lang="en-US" altLang="ko-KR" sz="1400" b="0">
                          <a:latin typeface="+mn-ea"/>
                          <a:ea typeface="+mn-ea"/>
                          <a:cs typeface="+mj-cs"/>
                        </a:rPr>
                        <a:t>} </a:t>
                      </a:r>
                    </a:p>
                    <a:p>
                      <a:pPr lvl="0"/>
                      <a:r>
                        <a:rPr lang="en-US" altLang="ko-KR" sz="1400" b="0">
                          <a:latin typeface="+mn-ea"/>
                          <a:ea typeface="+mn-ea"/>
                          <a:cs typeface="+mj-cs"/>
                        </a:rPr>
                        <a:t>// GPIO </a:t>
                      </a:r>
                      <a:r>
                        <a:rPr lang="ko-KR" altLang="en-US" sz="1400" b="0">
                          <a:latin typeface="+mn-ea"/>
                          <a:ea typeface="+mn-ea"/>
                          <a:cs typeface="+mj-cs"/>
                        </a:rPr>
                        <a:t>와 연결 된 모터 회전 수 및 속도 조정</a:t>
                      </a:r>
                      <a:endParaRPr lang="ko-KR" altLang="en-US" sz="1500" b="0">
                        <a:solidFill>
                          <a:prstClr val="black"/>
                        </a:solidFill>
                        <a:latin typeface="+mn-ea"/>
                        <a:ea typeface="+mn-ea"/>
                        <a:cs typeface="+mj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5659" y="4122090"/>
            <a:ext cx="2327700" cy="20096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62051" y="1893502"/>
            <a:ext cx="2331308" cy="20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9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3652" y="2735272"/>
            <a:ext cx="4496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50000"/>
              </a:lnSpc>
              <a:defRPr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졸업 연구 개요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7.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분담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연구 및 사례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8.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졸업 연구 수행일정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전체 개요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9. 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 기술 및 참고 자료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시나리오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및 개발 방법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47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912870"/>
            <a:ext cx="8794806" cy="5704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>
          <a:xfrm>
            <a:off x="279866" y="260648"/>
            <a:ext cx="9163219" cy="70328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60960" tIns="30480" rIns="60960" bIns="30480">
            <a:spAutoFit/>
          </a:bodyPr>
          <a:lstStyle/>
          <a:p>
            <a:pPr defTabSz="1800225"/>
            <a:r>
              <a:rPr lang="en-US" altLang="ko-KR" sz="4267" b="1" spc="-175">
                <a:solidFill>
                  <a:schemeClr val="bg1"/>
                </a:solidFill>
                <a:latin typeface="+mn-lt"/>
                <a:ea typeface="+mn-ea"/>
                <a:cs typeface="+mn-cs"/>
              </a:rPr>
              <a:t>05 </a:t>
            </a:r>
            <a:r>
              <a:rPr lang="ko-KR" altLang="en-US" sz="4267" b="1" spc="-175">
                <a:solidFill>
                  <a:schemeClr val="bg1"/>
                </a:solidFill>
                <a:latin typeface="+mn-lt"/>
                <a:ea typeface="+mn-ea"/>
                <a:cs typeface="+mn-cs"/>
              </a:rPr>
              <a:t>시스템 모듈 상세 설계</a:t>
            </a:r>
            <a:r>
              <a:rPr lang="ko-KR" altLang="en-US" sz="3200" b="1" spc="-196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3000" b="1" spc="-184">
                <a:solidFill>
                  <a:schemeClr val="bg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3000" b="1" spc="-184">
                <a:solidFill>
                  <a:schemeClr val="bg1"/>
                </a:solidFill>
                <a:latin typeface="+mn-lt"/>
                <a:ea typeface="+mn-ea"/>
                <a:cs typeface="+mn-cs"/>
              </a:rPr>
              <a:t>초음파센서</a:t>
            </a:r>
            <a:r>
              <a:rPr lang="en-US" altLang="ko-KR" sz="3000" b="1" spc="-184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000" b="1" spc="-184">
                <a:solidFill>
                  <a:schemeClr val="bg1"/>
                </a:solidFill>
                <a:latin typeface="+mn-lt"/>
                <a:ea typeface="+mn-ea"/>
                <a:cs typeface="+mn-cs"/>
              </a:rPr>
              <a:t>모듈</a:t>
            </a:r>
            <a:endParaRPr lang="en-CA" altLang="ko-KR" sz="3000" b="1" spc="-184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824955" y="1215566"/>
          <a:ext cx="5976664" cy="52167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36104"/>
                <a:gridCol w="5040560"/>
              </a:tblGrid>
              <a:tr h="336475">
                <a:tc gridSpan="2"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500"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lang="en-US" altLang="ko-KR" sz="150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spc="-196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초음파센서</a:t>
                      </a:r>
                      <a:r>
                        <a:rPr lang="en-US" altLang="ko-KR" sz="1600" b="1" spc="-196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spc="-196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모듈</a:t>
                      </a:r>
                      <a:endParaRPr lang="en-CA" altLang="ko-KR" sz="1600" b="1" spc="-196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9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350" b="1" i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Ultrasound()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09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+mn-lt"/>
                          <a:ea typeface="+mn-ea"/>
                          <a:cs typeface="+mn-cs"/>
                        </a:rPr>
                        <a:t>리턴 값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return 1;</a:t>
                      </a:r>
                    </a:p>
                  </a:txBody>
                  <a:tcPr anchor="ctr"/>
                </a:tc>
              </a:tr>
              <a:tr h="309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입력된 거리 값에 따라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RC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카 정지하는 기능</a:t>
                      </a:r>
                    </a:p>
                  </a:txBody>
                  <a:tcPr anchor="ctr"/>
                </a:tc>
              </a:tr>
              <a:tr h="3920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350" b="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pinMode (trigPin, OUTPUT); // GPIO </a:t>
                      </a:r>
                      <a:r>
                        <a:rPr lang="ko-KR" altLang="en-US" sz="1350" b="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350" b="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350" b="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350" b="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pinMode (echoPin, INPUT);  //GPIO </a:t>
                      </a:r>
                      <a:r>
                        <a:rPr lang="ko-KR" altLang="en-US" sz="1350" b="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</a:p>
                    <a:p>
                      <a:pPr lvl="0"/>
                      <a:endParaRPr lang="en-US" altLang="ko-KR" sz="1350" b="0" i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altLang="ko-KR" sz="1350" b="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for(;;)  // </a:t>
                      </a:r>
                      <a:r>
                        <a:rPr lang="ko-KR" altLang="en-US" sz="1350" b="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센서 좌</a:t>
                      </a:r>
                      <a:r>
                        <a:rPr lang="en-US" altLang="ko-KR" sz="1350" b="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350" b="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 출력 딜레이 </a:t>
                      </a:r>
                      <a:r>
                        <a:rPr lang="en-US" altLang="ko-KR" sz="1350" b="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350" b="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전압 입출력 조정</a:t>
                      </a:r>
                      <a:r>
                        <a:rPr lang="en-US" altLang="ko-KR" sz="1350" b="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0"/>
                      <a:r>
                        <a:rPr lang="en-US" altLang="ko-KR" sz="1350" b="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lv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 b="1">
                          <a:latin typeface="+mn-ea"/>
                          <a:ea typeface="+mn-ea"/>
                          <a:cs typeface="+mj-cs"/>
                        </a:rPr>
                        <a:t>…</a:t>
                      </a:r>
                    </a:p>
                    <a:p>
                      <a:pPr mar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350" b="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350" b="0" i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350" b="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50" b="0" i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모터와 초음파 센서  소스 결합 후 초음파 거리 지정</a:t>
                      </a:r>
                    </a:p>
                    <a:p>
                      <a:pPr mar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if(distance&lt;=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거리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lv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600" b="1">
                          <a:latin typeface="+mn-ea"/>
                          <a:ea typeface="+mn-ea"/>
                          <a:cs typeface="+mj-cs"/>
                        </a:rPr>
                        <a:t>…</a:t>
                      </a:r>
                    </a:p>
                    <a:p>
                      <a:pPr mar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2" descr="C:\Users\seahwan jeon\Desktop\sona38332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79866" y="3085557"/>
            <a:ext cx="2365725" cy="1491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7429574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866" y="903443"/>
            <a:ext cx="8712968" cy="5834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>
          <a:xfrm>
            <a:off x="279866" y="185233"/>
            <a:ext cx="8448844" cy="7024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60960" tIns="30480" rIns="60960" bIns="30480">
            <a:spAutoFit/>
          </a:bodyPr>
          <a:lstStyle/>
          <a:p>
            <a:pPr defTabSz="2160270"/>
            <a:r>
              <a:rPr lang="en-US" altLang="ko-KR" sz="4267" b="1" spc="-175">
                <a:solidFill>
                  <a:schemeClr val="bg1"/>
                </a:solidFill>
                <a:latin typeface="+mn-lt"/>
                <a:ea typeface="+mn-ea"/>
                <a:cs typeface="+mn-cs"/>
              </a:rPr>
              <a:t>05 </a:t>
            </a:r>
            <a:r>
              <a:rPr lang="ko-KR" altLang="en-US" sz="4267" b="1" spc="-175">
                <a:solidFill>
                  <a:schemeClr val="bg1"/>
                </a:solidFill>
                <a:latin typeface="+mn-lt"/>
                <a:ea typeface="+mn-ea"/>
                <a:cs typeface="+mn-cs"/>
              </a:rPr>
              <a:t>시스템 모듈 상세 설계</a:t>
            </a:r>
            <a:r>
              <a:rPr lang="ko-KR" altLang="en-US" sz="3200" b="1" spc="-196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3000" b="1" spc="-184">
                <a:solidFill>
                  <a:schemeClr val="bg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3000" b="1" spc="-184">
                <a:solidFill>
                  <a:schemeClr val="bg1"/>
                </a:solidFill>
                <a:latin typeface="+mn-lt"/>
                <a:ea typeface="+mn-ea"/>
                <a:cs typeface="+mn-cs"/>
              </a:rPr>
              <a:t>카메라</a:t>
            </a:r>
            <a:r>
              <a:rPr lang="en-US" altLang="ko-KR" sz="3000" b="1" spc="-184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000" b="1" spc="-184">
                <a:solidFill>
                  <a:schemeClr val="bg1"/>
                </a:solidFill>
                <a:latin typeface="+mn-lt"/>
                <a:ea typeface="+mn-ea"/>
                <a:cs typeface="+mn-cs"/>
              </a:rPr>
              <a:t>모듈</a:t>
            </a:r>
            <a:endParaRPr lang="en-CA" altLang="en-US" sz="3000" b="1" spc="-184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843808" y="1105600"/>
          <a:ext cx="5976734" cy="3139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36104"/>
                <a:gridCol w="5040630"/>
              </a:tblGrid>
              <a:tr h="240873">
                <a:tc gridSpan="2">
                  <a:txBody>
                    <a:bodyPr/>
                    <a:lstStyle/>
                    <a:p>
                      <a:pPr marL="0" indent="0" algn="l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lang="en-US" altLang="ko-KR" sz="110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spc="-203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카메라</a:t>
                      </a:r>
                      <a:r>
                        <a:rPr lang="en-US" altLang="ko-KR" sz="1100" b="1" spc="-203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spc="-203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모듈</a:t>
                      </a:r>
                      <a:endParaRPr lang="en-CA" altLang="ko-KR" sz="1100" b="1" spc="-203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0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1620202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/>
                        </a:rPr>
                        <a:t>Camera.set(), Camera.grab(), Camara.retrieve();</a:t>
                      </a:r>
                    </a:p>
                  </a:txBody>
                  <a:tcPr anchor="ctr"/>
                </a:tc>
              </a:tr>
              <a:tr h="240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+mn-lt"/>
                          <a:ea typeface="+mn-ea"/>
                          <a:cs typeface="+mn-cs"/>
                        </a:rPr>
                        <a:t>리턴 값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1620202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100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40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/>
                        </a:rPr>
                        <a:t>RC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/>
                        </a:rPr>
                        <a:t>카 시점으로 촬영 및 영상 출력하는 기능</a:t>
                      </a:r>
                    </a:p>
                  </a:txBody>
                  <a:tcPr anchor="ctr"/>
                </a:tc>
              </a:tr>
              <a:tr h="187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 int argc,char **argv ) {</a:t>
                      </a: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1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Camera.set( CV_CAP_PROP_FRAME_WIDTH, 320 );</a:t>
                      </a: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Camera.set( CV_CAP_PROP_FRAME_HEIGHT, 240);</a:t>
                      </a: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while(1){</a:t>
                      </a: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Camera.grab();</a:t>
                      </a: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Camera.retrieve ( image);</a:t>
                      </a: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1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 cv::waitKey(1) &gt; 0 ) break; </a:t>
                      </a: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1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28167" y="1105600"/>
            <a:ext cx="2267340" cy="205752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28167" y="4086438"/>
          <a:ext cx="8393437" cy="253075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14457"/>
                <a:gridCol w="7078980"/>
              </a:tblGrid>
              <a:tr h="238241">
                <a:tc gridSpan="2">
                  <a:txBody>
                    <a:bodyPr/>
                    <a:lstStyle/>
                    <a:p>
                      <a:pPr marL="0" indent="0" algn="l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lang="en-US" altLang="ko-KR" sz="110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spc="-203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</a:t>
                      </a:r>
                      <a:endParaRPr lang="en-CA" altLang="ko-KR" sz="1100" b="1" spc="-203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8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1620202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/>
                        </a:rPr>
                        <a:t>outputVideo.open(), outputVideo.write()</a:t>
                      </a:r>
                    </a:p>
                  </a:txBody>
                  <a:tcPr anchor="ctr"/>
                </a:tc>
              </a:tr>
              <a:tr h="238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+mn-lt"/>
                          <a:ea typeface="+mn-ea"/>
                          <a:cs typeface="+mn-cs"/>
                        </a:rPr>
                        <a:t>리턴 값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1620202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100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38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/>
                        </a:rPr>
                        <a:t>RC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/>
                        </a:rPr>
                        <a:t>카 시점으로 촬영 및 영상 출력하는 기능</a:t>
                      </a:r>
                    </a:p>
                  </a:txBody>
                  <a:tcPr anchor="ctr"/>
                </a:tc>
              </a:tr>
              <a:tr h="1494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cv::VideoWriter outputVideo;</a:t>
                      </a: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cv::Size frameSize(320,240);</a:t>
                      </a: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fps = 25;</a:t>
                      </a: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outputVideo.open("output.avi", cv::VideoWriter::fourcc('X','V','I','D'),</a:t>
                      </a: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fps, frameSize, true);</a:t>
                      </a: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1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620202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outputVideo.write(image);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8450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4588" y="1161310"/>
            <a:ext cx="8784976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619" y="91713"/>
            <a:ext cx="8350914" cy="1069597"/>
          </a:xfrm>
        </p:spPr>
        <p:txBody>
          <a:bodyPr/>
          <a:lstStyle/>
          <a:p>
            <a:pPr lvl="0"/>
            <a:r>
              <a:rPr lang="en-US" altLang="ko-KR" sz="4270" b="1" spc="-175">
                <a:solidFill>
                  <a:schemeClr val="bg1"/>
                </a:solidFill>
              </a:rPr>
              <a:t>05 </a:t>
            </a:r>
            <a:r>
              <a:rPr lang="ko-KR" altLang="en-US" sz="4270" b="1" spc="-175">
                <a:solidFill>
                  <a:schemeClr val="bg1"/>
                </a:solidFill>
              </a:rPr>
              <a:t>시스템 모듈 상세 설계 </a:t>
            </a:r>
            <a:r>
              <a:rPr lang="en-US" altLang="ko-KR" sz="4270" b="1" spc="-175">
                <a:solidFill>
                  <a:schemeClr val="bg1"/>
                </a:solidFill>
              </a:rPr>
              <a:t>- </a:t>
            </a:r>
            <a:r>
              <a:rPr lang="ko-KR" altLang="en-US" sz="2800" b="1" spc="-201">
                <a:solidFill>
                  <a:schemeClr val="bg1"/>
                </a:solidFill>
              </a:rPr>
              <a:t>안드로이드</a:t>
            </a:r>
            <a:endParaRPr lang="ko-KR" altLang="en-US" sz="280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0612" y="1339642"/>
          <a:ext cx="8352928" cy="504393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28500"/>
                <a:gridCol w="7024428"/>
              </a:tblGrid>
              <a:tr h="34715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ea"/>
                          <a:ea typeface="+mn-ea"/>
                          <a:cs typeface="+mj-cs"/>
                        </a:rPr>
                        <a:t>■ 환경설정 </a:t>
                      </a:r>
                      <a:r>
                        <a:rPr lang="en-US" altLang="ko-KR" sz="1600">
                          <a:latin typeface="+mn-ea"/>
                          <a:ea typeface="+mn-ea"/>
                          <a:cs typeface="+mj-cs"/>
                        </a:rPr>
                        <a:t>( </a:t>
                      </a:r>
                      <a:r>
                        <a:rPr lang="ko-KR" altLang="en-US" sz="1600">
                          <a:latin typeface="+mn-ea"/>
                          <a:ea typeface="+mn-ea"/>
                          <a:cs typeface="+mj-cs"/>
                        </a:rPr>
                        <a:t>속도 조절 </a:t>
                      </a:r>
                      <a:r>
                        <a:rPr lang="en-US" altLang="ko-KR" sz="1600">
                          <a:latin typeface="+mn-ea"/>
                          <a:ea typeface="+mn-ea"/>
                          <a:cs typeface="+mj-cs"/>
                        </a:rPr>
                        <a:t>)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8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+mn-ea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>
                          <a:latin typeface="+mn-ea"/>
                          <a:ea typeface="+mn-ea"/>
                          <a:cs typeface="+mj-cs"/>
                        </a:rPr>
                        <a:t>Void speedSet()</a:t>
                      </a:r>
                      <a:endParaRPr lang="ko-KR" altLang="en-US" sz="1400">
                        <a:latin typeface="+mn-ea"/>
                        <a:ea typeface="+mn-ea"/>
                        <a:cs typeface="+mj-cs"/>
                      </a:endParaRPr>
                    </a:p>
                  </a:txBody>
                  <a:tcPr anchor="ctr"/>
                </a:tc>
              </a:tr>
              <a:tr h="45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+mn-ea"/>
                          <a:ea typeface="+mn-ea"/>
                          <a:cs typeface="+mj-cs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400">
                        <a:latin typeface="+mn-ea"/>
                        <a:ea typeface="+mn-ea"/>
                        <a:cs typeface="+mj-cs"/>
                      </a:endParaRPr>
                    </a:p>
                  </a:txBody>
                  <a:tcPr anchor="ctr"/>
                </a:tc>
              </a:tr>
              <a:tr h="45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+mn-ea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+mn-ea"/>
                          <a:ea typeface="+mn-ea"/>
                          <a:cs typeface="+mj-cs"/>
                        </a:rPr>
                        <a:t>사용자가 원하는 속도로 운행할 수 있는 메소드</a:t>
                      </a:r>
                    </a:p>
                  </a:txBody>
                  <a:tcPr anchor="ctr"/>
                </a:tc>
              </a:tr>
              <a:tr h="3355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+mn-ea"/>
                          <a:ea typeface="+mn-ea"/>
                          <a:cs typeface="+mj-cs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void speedSet() {</a:t>
                      </a:r>
                    </a:p>
                    <a:p>
                      <a:pPr lvl="0"/>
                      <a:endParaRPr lang="en-US" altLang="ko-KR" sz="1600" b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if (bufferPosition == 4)</a:t>
                      </a:r>
                    </a:p>
                    <a:p>
                      <a:pPr marL="0" lv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lv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motorSpeed = (buffer[0]-48)*100 + (buffer[1]-48)*10 + (buffer[2]-48); </a:t>
                      </a:r>
                    </a:p>
                    <a:p>
                      <a:pPr marL="0" lv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else if (bufferPosition == 3) </a:t>
                      </a:r>
                    </a:p>
                    <a:p>
                      <a:pPr marL="0" lv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600" b="1">
                          <a:latin typeface="+mn-ea"/>
                          <a:ea typeface="+mn-ea"/>
                          <a:cs typeface="+mj-cs"/>
                        </a:rPr>
                        <a:t>…</a:t>
                      </a:r>
                    </a:p>
                    <a:p>
                      <a:pPr marL="0" lv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/>
                        </a:rPr>
                        <a:t>e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lse if (bufferPosition == 2 ) </a:t>
                      </a:r>
                    </a:p>
                    <a:p>
                      <a:pPr marL="0" lv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600" b="1">
                          <a:latin typeface="+mn-ea"/>
                          <a:ea typeface="+mn-ea"/>
                          <a:cs typeface="+mj-cs"/>
                        </a:rPr>
                        <a:t>…</a:t>
                      </a:r>
                    </a:p>
                    <a:p>
                      <a:pPr marL="0" lv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/>
                        </a:rPr>
                        <a:t>e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lse if (bufferPosition == 1 ) </a:t>
                      </a:r>
                    </a:p>
                    <a:p>
                      <a:pPr marL="0" lv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600" b="1">
                          <a:latin typeface="+mn-ea"/>
                          <a:ea typeface="+mn-ea"/>
                          <a:cs typeface="+mj-cs"/>
                        </a:rPr>
                        <a:t>…</a:t>
                      </a:r>
                    </a:p>
                    <a:p>
                      <a:pPr marL="0" lv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600" b="0">
                          <a:latin typeface="+mn-ea"/>
                          <a:ea typeface="+mn-ea"/>
                          <a:cs typeface="+mj-cs"/>
                        </a:rPr>
                        <a:t>} </a:t>
                      </a:r>
                    </a:p>
                    <a:p>
                      <a:pPr marL="0" lvl="0" indent="0" algn="l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위의 버퍼포지션의 버퍼값에 따 프로그레스바를 통해 속도를 조절 </a:t>
                      </a:r>
                      <a:endParaRPr lang="en-US" altLang="ko-KR" sz="1600" b="0">
                        <a:latin typeface="+mn-ea"/>
                        <a:ea typeface="+mn-ea"/>
                        <a:cs typeface="+mj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498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4588" y="1161310"/>
            <a:ext cx="8784976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619" y="91713"/>
            <a:ext cx="8350914" cy="1069597"/>
          </a:xfrm>
        </p:spPr>
        <p:txBody>
          <a:bodyPr/>
          <a:lstStyle/>
          <a:p>
            <a:pPr lvl="0"/>
            <a:r>
              <a:rPr lang="en-US" altLang="ko-KR" sz="4270" b="1" spc="-175">
                <a:solidFill>
                  <a:schemeClr val="bg1"/>
                </a:solidFill>
              </a:rPr>
              <a:t>05 </a:t>
            </a:r>
            <a:r>
              <a:rPr lang="ko-KR" altLang="en-US" sz="4270" b="1" spc="-175">
                <a:solidFill>
                  <a:schemeClr val="bg1"/>
                </a:solidFill>
              </a:rPr>
              <a:t>시스템 모듈 상세 설계 </a:t>
            </a:r>
            <a:r>
              <a:rPr lang="en-US" altLang="ko-KR" sz="4270" b="1" spc="-175">
                <a:solidFill>
                  <a:schemeClr val="bg1"/>
                </a:solidFill>
              </a:rPr>
              <a:t>- </a:t>
            </a:r>
            <a:r>
              <a:rPr lang="ko-KR" altLang="en-US" sz="2800" b="1" spc="-201">
                <a:solidFill>
                  <a:schemeClr val="bg1"/>
                </a:solidFill>
              </a:rPr>
              <a:t>안드로이드   </a:t>
            </a:r>
            <a:endParaRPr lang="ko-KR" altLang="en-US" sz="280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6044" y="1260140"/>
          <a:ext cx="8350330" cy="50189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28500"/>
                <a:gridCol w="7021830"/>
              </a:tblGrid>
              <a:tr h="34543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ea"/>
                          <a:ea typeface="+mn-ea"/>
                          <a:cs typeface="+mj-cs"/>
                        </a:rPr>
                        <a:t>■ 사운드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+mn-ea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1620202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>
                          <a:latin typeface="+mn-ea"/>
                          <a:ea typeface="+mn-ea"/>
                          <a:cs typeface="+mj-cs"/>
                        </a:rPr>
                        <a:t>SoundPool()</a:t>
                      </a:r>
                    </a:p>
                  </a:txBody>
                  <a:tcPr anchor="ctr"/>
                </a:tc>
              </a:tr>
              <a:tr h="453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+mn-ea"/>
                          <a:ea typeface="+mn-ea"/>
                          <a:cs typeface="+mj-cs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1620202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>
                          <a:latin typeface="+mn-ea"/>
                          <a:ea typeface="+mn-ea"/>
                          <a:cs typeface="+mj-cs"/>
                        </a:rPr>
                        <a:t>retrun null;</a:t>
                      </a:r>
                      <a:endParaRPr lang="ko-KR" altLang="en-US" sz="1400">
                        <a:latin typeface="+mn-ea"/>
                        <a:ea typeface="+mn-ea"/>
                        <a:cs typeface="+mj-cs"/>
                      </a:endParaRPr>
                    </a:p>
                  </a:txBody>
                  <a:tcPr anchor="ctr"/>
                </a:tc>
              </a:tr>
              <a:tr h="453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+mn-ea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+mn-ea"/>
                          <a:ea typeface="+mn-ea"/>
                          <a:cs typeface="+mj-cs"/>
                        </a:rPr>
                        <a:t>RC</a:t>
                      </a:r>
                      <a:r>
                        <a:rPr lang="ko-KR" altLang="en-US" sz="1400">
                          <a:latin typeface="+mn-ea"/>
                          <a:ea typeface="+mn-ea"/>
                          <a:cs typeface="+mj-cs"/>
                        </a:rPr>
                        <a:t>카의 상황에 따른 사운드 효과</a:t>
                      </a:r>
                    </a:p>
                  </a:txBody>
                  <a:tcPr anchor="ctr"/>
                </a:tc>
              </a:tr>
              <a:tr h="3339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+mn-ea"/>
                          <a:ea typeface="+mn-ea"/>
                          <a:cs typeface="+mj-cs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500" b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public void initSounds(Context theContext) { </a:t>
                      </a:r>
                    </a:p>
                    <a:p>
                      <a:pPr lvl="0"/>
                      <a:r>
                        <a:rPr lang="en-US" altLang="ko-KR" sz="1500" b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     </a:t>
                      </a:r>
                    </a:p>
                    <a:p>
                      <a:pPr lvl="0"/>
                      <a:r>
                        <a:rPr lang="en-US" altLang="ko-KR" sz="1500" b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     mSoundPool = new SoundPool(4, AudioManager.STREAM_MUSIC, 0);      </a:t>
                      </a:r>
                    </a:p>
                    <a:p>
                      <a:pPr lvl="0"/>
                      <a:r>
                        <a:rPr lang="en-US" altLang="ko-KR" sz="1500" b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} </a:t>
                      </a:r>
                    </a:p>
                    <a:p>
                      <a:pPr lvl="0"/>
                      <a:r>
                        <a:rPr lang="en-US" altLang="ko-KR" sz="1500" b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public void addSound(int Index,int SoundID){</a:t>
                      </a:r>
                    </a:p>
                    <a:p>
                      <a:pPr lvl="0"/>
                      <a:r>
                        <a:rPr lang="en-US" altLang="ko-KR" sz="1500" b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    </a:t>
                      </a:r>
                    </a:p>
                    <a:p>
                      <a:pPr lvl="0"/>
                      <a:r>
                        <a:rPr lang="en-US" altLang="ko-KR" sz="1500" b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     mSoundPoolMap.put(Index, mSoundPool.load(mContext, SoundID, Index));</a:t>
                      </a:r>
                    </a:p>
                    <a:p>
                      <a:pPr lvl="0"/>
                      <a:r>
                        <a:rPr lang="en-US" altLang="ko-KR" sz="1500" b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}	</a:t>
                      </a:r>
                    </a:p>
                    <a:p>
                      <a:pPr lvl="0"/>
                      <a:r>
                        <a:rPr lang="en-US" altLang="ko-KR" sz="1500" b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public void playSound(int index) { </a:t>
                      </a:r>
                    </a:p>
                    <a:p>
                      <a:pPr lvl="0"/>
                      <a:r>
                        <a:rPr lang="en-US" altLang="ko-KR" sz="1500" b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		</a:t>
                      </a:r>
                    </a:p>
                    <a:p>
                      <a:pPr lvl="0"/>
                      <a:r>
                        <a:rPr lang="en-US" altLang="ko-KR" sz="1500" b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int Volume = mAudioManager.getStreamVolume(AudioManager.MUSIC); </a:t>
                      </a:r>
                    </a:p>
                    <a:p>
                      <a:pPr lvl="0"/>
                      <a:r>
                        <a:rPr lang="en-US" altLang="ko-KR" sz="1500" b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mSoundPool.play(mSoundPoolMap.get(index), Volume, Volume, 1, 0, 1f); </a:t>
                      </a:r>
                    </a:p>
                    <a:p>
                      <a:pPr lvl="0"/>
                      <a:r>
                        <a:rPr lang="en-US" altLang="ko-KR" sz="1500" b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}</a:t>
                      </a:r>
                    </a:p>
                    <a:p>
                      <a:pPr lvl="0"/>
                      <a:r>
                        <a:rPr lang="en-US" altLang="ko-KR" sz="1500" b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+mj-cs"/>
                        </a:rPr>
                        <a:t>	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81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306038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600" b="1">
                <a:solidFill>
                  <a:schemeClr val="bg1"/>
                </a:solidFill>
                <a:cs typeface="+mj-cs"/>
              </a:rPr>
              <a:t>App U.I</a:t>
            </a:r>
            <a:endParaRPr lang="ko-KR" altLang="en-US" sz="3600" b="1">
              <a:solidFill>
                <a:schemeClr val="bg1"/>
              </a:solidFill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8" y="320023"/>
            <a:ext cx="1043608" cy="754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spc="-268">
                <a:solidFill>
                  <a:schemeClr val="bg1"/>
                </a:solidFill>
                <a:latin typeface="+mn-lt"/>
                <a:ea typeface="+mn-ea"/>
                <a:cs typeface="+mn-cs"/>
              </a:rPr>
              <a:t>6.</a:t>
            </a:r>
            <a:endParaRPr lang="ko-KR" altLang="en-US" sz="4400" spc="-268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25" name="그림 24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01829" y="1499354"/>
            <a:ext cx="8740340" cy="47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99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306038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600" b="1">
                <a:solidFill>
                  <a:schemeClr val="bg1"/>
                </a:solidFill>
                <a:cs typeface="+mj-cs"/>
              </a:rPr>
              <a:t>App U.I</a:t>
            </a:r>
            <a:endParaRPr lang="ko-KR" altLang="en-US" sz="3600" b="1">
              <a:solidFill>
                <a:schemeClr val="bg1"/>
              </a:solidFill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8" y="320023"/>
            <a:ext cx="1043608" cy="754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spc="-268">
                <a:solidFill>
                  <a:schemeClr val="bg1"/>
                </a:solidFill>
                <a:latin typeface="+mn-lt"/>
                <a:ea typeface="+mn-ea"/>
                <a:cs typeface="+mn-cs"/>
              </a:rPr>
              <a:t>6.</a:t>
            </a:r>
            <a:endParaRPr lang="ko-KR" altLang="en-US" sz="4400" spc="-268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33" name="그림 32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58533" y="1462869"/>
            <a:ext cx="8812499" cy="476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94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306038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600" b="1">
                <a:solidFill>
                  <a:schemeClr val="bg1"/>
                </a:solidFill>
                <a:cs typeface="+mj-cs"/>
              </a:rPr>
              <a:t>App U.I</a:t>
            </a:r>
            <a:endParaRPr lang="ko-KR" altLang="en-US" sz="3600" b="1">
              <a:solidFill>
                <a:schemeClr val="bg1"/>
              </a:solidFill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8" y="320023"/>
            <a:ext cx="1043608" cy="754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spc="-268">
                <a:solidFill>
                  <a:schemeClr val="bg1"/>
                </a:solidFill>
                <a:latin typeface="+mn-lt"/>
                <a:ea typeface="+mn-ea"/>
                <a:cs typeface="+mn-cs"/>
              </a:rPr>
              <a:t>6.</a:t>
            </a:r>
            <a:endParaRPr lang="ko-KR" altLang="en-US" sz="4400" spc="-268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25" name="그림 24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90398" y="1462869"/>
            <a:ext cx="8765988" cy="47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98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306038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600" b="1">
                <a:solidFill>
                  <a:schemeClr val="bg1"/>
                </a:solidFill>
                <a:cs typeface="+mj-cs"/>
              </a:rPr>
              <a:t>App U.I</a:t>
            </a:r>
            <a:endParaRPr lang="ko-KR" altLang="en-US" sz="3600" b="1">
              <a:solidFill>
                <a:schemeClr val="bg1"/>
              </a:solidFill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8" y="320023"/>
            <a:ext cx="1043608" cy="754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spc="-268">
                <a:solidFill>
                  <a:schemeClr val="bg1"/>
                </a:solidFill>
                <a:latin typeface="+mn-lt"/>
                <a:ea typeface="+mn-ea"/>
                <a:cs typeface="+mn-cs"/>
              </a:rPr>
              <a:t>6.</a:t>
            </a:r>
            <a:endParaRPr lang="ko-KR" altLang="en-US" sz="4400" spc="-268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45" name="그림 44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75967" y="1481921"/>
            <a:ext cx="8792066" cy="473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09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ko-KR" altLang="en-US" sz="3600" spc="-3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 환경 및 개발 방법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8" y="320023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7.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109923" y="1699330"/>
            <a:ext cx="1982310" cy="1624135"/>
            <a:chOff x="4572000" y="2390775"/>
            <a:chExt cx="3949056" cy="3499033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4572000" y="2390775"/>
              <a:ext cx="2790825" cy="103822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4587565" y="3429000"/>
              <a:ext cx="3933491" cy="2460807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216944" y="1611469"/>
            <a:ext cx="2663792" cy="17998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5261565" y="1482638"/>
            <a:ext cx="2190516" cy="20575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>
            <a:alphaModFix/>
            <a:lum/>
          </a:blip>
          <a:stretch>
            <a:fillRect/>
          </a:stretch>
        </p:blipFill>
        <p:spPr>
          <a:xfrm>
            <a:off x="7311067" y="1480389"/>
            <a:ext cx="1775410" cy="919791"/>
          </a:xfrm>
          <a:prstGeom prst="rect">
            <a:avLst/>
          </a:prstGeom>
        </p:spPr>
      </p:pic>
      <p:pic>
        <p:nvPicPr>
          <p:cNvPr id="13" name="Picture 2" descr="C:\Users\seahwan jeon\Desktop\sona3833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9" y="3403176"/>
            <a:ext cx="2971487" cy="165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3" y="5064579"/>
            <a:ext cx="283107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86" y="3660985"/>
            <a:ext cx="2544556" cy="1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379" y="5510463"/>
            <a:ext cx="1410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구글카드보드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48137" y="3890262"/>
            <a:ext cx="2538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DC Motor 5V(2)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Battery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Encoder</a:t>
            </a:r>
          </a:p>
          <a:p>
            <a:endParaRPr lang="ko-KR" altLang="en-US" dirty="0"/>
          </a:p>
        </p:txBody>
      </p:sp>
      <p:graphicFrame>
        <p:nvGraphicFramePr>
          <p:cNvPr id="19" name="표 18"/>
          <p:cNvGraphicFramePr/>
          <p:nvPr>
            <p:extLst>
              <p:ext uri="{D42A27DB-BD31-4B8C-83A1-F6EECF244321}">
                <p14:modId xmlns:p14="http://schemas.microsoft.com/office/powerpoint/2010/main" val="1869977523"/>
              </p:ext>
            </p:extLst>
          </p:nvPr>
        </p:nvGraphicFramePr>
        <p:xfrm>
          <a:off x="5983254" y="5268555"/>
          <a:ext cx="685705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2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언어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rgbClr val="E84D34"/>
                          </a:solidFill>
                        </a:rPr>
                        <a:t>C/C++ , Java</a:t>
                      </a:r>
                      <a:r>
                        <a:rPr lang="ko-KR" altLang="en-US" b="0" dirty="0">
                          <a:solidFill>
                            <a:srgbClr val="E84D34"/>
                          </a:solidFill>
                        </a:rPr>
                        <a:t>, </a:t>
                      </a:r>
                      <a:r>
                        <a:rPr lang="en-US" altLang="ko-KR" b="0" dirty="0">
                          <a:solidFill>
                            <a:srgbClr val="E84D34"/>
                          </a:solidFill>
                        </a:rPr>
                        <a:t>Python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프로그램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rgbClr val="E84D34"/>
                          </a:solidFill>
                        </a:rPr>
                        <a:t>Raspberry Pi 3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rgbClr val="E84D34"/>
                          </a:solidFill>
                        </a:rPr>
                        <a:t>Android Studio</a:t>
                      </a:r>
                      <a:endParaRPr lang="ko-KR" altLang="en-US" b="0" dirty="0">
                        <a:solidFill>
                          <a:srgbClr val="E84D34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운영체제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rgbClr val="E84D34"/>
                          </a:solidFill>
                        </a:rPr>
                        <a:t>Linux , windows 10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b="0" dirty="0">
                        <a:solidFill>
                          <a:srgbClr val="E84D34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252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ko-KR" altLang="en-US" sz="36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업무 분담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/>
          <p:nvPr>
            <p:extLst>
              <p:ext uri="{D42A27DB-BD31-4B8C-83A1-F6EECF244321}">
                <p14:modId xmlns:p14="http://schemas.microsoft.com/office/powerpoint/2010/main" val="3292388711"/>
              </p:ext>
            </p:extLst>
          </p:nvPr>
        </p:nvGraphicFramePr>
        <p:xfrm>
          <a:off x="1115616" y="1893506"/>
          <a:ext cx="7132533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2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6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5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2014152050</a:t>
                      </a:r>
                    </a:p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이명균</a:t>
                      </a:r>
                      <a:endParaRPr lang="en-US" altLang="ko-KR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2014150050</a:t>
                      </a:r>
                    </a:p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전세환</a:t>
                      </a:r>
                      <a:endParaRPr lang="en-US" altLang="ko-KR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2014154046</a:t>
                      </a:r>
                    </a:p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이예진</a:t>
                      </a:r>
                      <a:endParaRPr lang="en-US" altLang="ko-KR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1581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</a:t>
                      </a:r>
                      <a:r>
                        <a:rPr lang="ko-KR" alt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라즈베리파이</a:t>
                      </a:r>
                      <a:endParaRPr lang="ko-KR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관련 정보 수집</a:t>
                      </a:r>
                    </a:p>
                    <a:p>
                      <a:pPr marL="0" indent="0" algn="ctr" latinLnBrk="1">
                        <a:buNone/>
                      </a:pPr>
                      <a:endParaRPr lang="en-US" altLang="ko-KR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RC</a:t>
                      </a:r>
                      <a:r>
                        <a:rPr lang="ko-KR" alt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카와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</a:t>
                      </a:r>
                      <a:r>
                        <a:rPr lang="ko-KR" alt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어플</a:t>
                      </a:r>
                      <a:endParaRPr lang="ko-KR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통신 기능 구현</a:t>
                      </a:r>
                    </a:p>
                    <a:p>
                      <a:pPr marL="0" indent="0" algn="ctr" latinLnBrk="1">
                        <a:buNone/>
                      </a:pPr>
                      <a:endParaRPr lang="ko-KR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어플리케이션 </a:t>
                      </a:r>
                      <a:endParaRPr lang="en-US" altLang="ko-KR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제작</a:t>
                      </a:r>
                    </a:p>
                    <a:p>
                      <a:pPr algn="ctr" latinLnBrk="1"/>
                      <a:endParaRPr lang="en-US" altLang="ko-KR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카메라 기능 </a:t>
                      </a:r>
                      <a:endParaRPr lang="en-US" altLang="ko-KR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추가 관련 자료 </a:t>
                      </a:r>
                      <a:endParaRPr lang="en-US" altLang="ko-KR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수집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/>
                      </a:r>
                      <a:b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/>
                      </a:r>
                      <a:b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</a:br>
                      <a:endParaRPr lang="en-US" altLang="ko-KR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endParaRPr lang="en-US" altLang="ko-KR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endParaRPr lang="ko-KR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/>
                      </a:r>
                      <a:b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어플리케이션 및 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U.I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제작</a:t>
                      </a:r>
                    </a:p>
                    <a:p>
                      <a:pPr marL="0" indent="0" algn="ctr" latinLnBrk="1">
                        <a:buNone/>
                      </a:pPr>
                      <a:endParaRPr lang="en-US" altLang="ko-KR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</a:t>
                      </a:r>
                      <a:r>
                        <a:rPr lang="ko-KR" altLang="en-US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라즈베리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-</a:t>
                      </a:r>
                      <a:r>
                        <a:rPr lang="ko-KR" altLang="en-US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안드로이드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소켓 통신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73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85663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293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ko-KR" altLang="en-US" sz="3600" b="1" dirty="0">
                <a:solidFill>
                  <a:schemeClr val="bg1"/>
                </a:solidFill>
              </a:rPr>
              <a:t>졸업 연구 개요</a:t>
            </a:r>
          </a:p>
        </p:txBody>
      </p:sp>
      <p:sp>
        <p:nvSpPr>
          <p:cNvPr id="7" name="직사각형 26"/>
          <p:cNvSpPr txBox="1"/>
          <p:nvPr/>
        </p:nvSpPr>
        <p:spPr>
          <a:xfrm>
            <a:off x="0" y="1664788"/>
            <a:ext cx="9767830" cy="675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dirty="0"/>
              <a:t>  </a:t>
            </a:r>
            <a:r>
              <a:rPr lang="ko-KR" altLang="en-US" sz="2200" b="1" dirty="0">
                <a:solidFill>
                  <a:srgbClr val="0000FF"/>
                </a:solidFill>
              </a:rPr>
              <a:t>◎ </a:t>
            </a:r>
            <a:r>
              <a:rPr lang="ko-KR" altLang="en-US" sz="2200" b="1" dirty="0" err="1">
                <a:solidFill>
                  <a:srgbClr val="0000FF"/>
                </a:solidFill>
              </a:rPr>
              <a:t>지적사항에</a:t>
            </a:r>
            <a:r>
              <a:rPr lang="ko-KR" altLang="en-US" sz="2200" b="1" dirty="0">
                <a:solidFill>
                  <a:srgbClr val="0000FF"/>
                </a:solidFill>
              </a:rPr>
              <a:t> 대한 답변</a:t>
            </a:r>
          </a:p>
          <a:p>
            <a:pPr lvl="1">
              <a:buClr>
                <a:srgbClr val="000000"/>
              </a:buClr>
            </a:pPr>
            <a:endParaRPr lang="en-US" altLang="ko-KR" b="1" dirty="0">
              <a:latin typeface="맑은 고딕"/>
            </a:endParaRPr>
          </a:p>
          <a:p>
            <a:pPr marL="800100" lvl="1" indent="-342900">
              <a:buClr>
                <a:srgbClr val="000000"/>
              </a:buClr>
              <a:buAutoNum type="arabicPeriod"/>
            </a:pPr>
            <a:r>
              <a:rPr lang="ko-KR" altLang="en-US" sz="2000" b="1" dirty="0"/>
              <a:t>구현 범위를 명확히 할 것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제공되는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를 쓸 지 구현할지</a:t>
            </a:r>
            <a:r>
              <a:rPr lang="en-US" altLang="ko-KR" sz="2000" b="1" dirty="0"/>
              <a:t>)</a:t>
            </a:r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r>
              <a:rPr lang="en-US" altLang="ko-KR" dirty="0"/>
              <a:t>RC</a:t>
            </a:r>
            <a:r>
              <a:rPr lang="ko-KR" altLang="en-US" dirty="0" err="1"/>
              <a:t>카에</a:t>
            </a:r>
            <a:r>
              <a:rPr lang="ko-KR" altLang="en-US" dirty="0"/>
              <a:t> 구현할 기능들을 </a:t>
            </a:r>
            <a:r>
              <a:rPr lang="ko-KR" altLang="en-US" dirty="0" err="1"/>
              <a:t>어플과</a:t>
            </a:r>
            <a:r>
              <a:rPr lang="ko-KR" altLang="en-US" dirty="0"/>
              <a:t> </a:t>
            </a:r>
            <a:r>
              <a:rPr lang="en-US" altLang="ko-KR" dirty="0" err="1"/>
              <a:t>Wifi</a:t>
            </a:r>
            <a:r>
              <a:rPr lang="ko-KR" altLang="en-US" dirty="0"/>
              <a:t>를 통한 송</a:t>
            </a:r>
            <a:r>
              <a:rPr lang="en-US" altLang="ko-KR" dirty="0"/>
              <a:t>.</a:t>
            </a:r>
            <a:r>
              <a:rPr lang="ko-KR" altLang="en-US" dirty="0"/>
              <a:t>수신</a:t>
            </a:r>
            <a:endParaRPr lang="en-US" altLang="ko-KR" dirty="0"/>
          </a:p>
          <a:p>
            <a:pPr marL="742950" lvl="1" indent="-285750">
              <a:buClr>
                <a:srgbClr val="000000"/>
              </a:buClr>
              <a:buFont typeface="Wingdings" pitchFamily="2" charset="2"/>
              <a:buChar char="è"/>
            </a:pPr>
            <a:r>
              <a:rPr lang="ko-KR" altLang="en-US" dirty="0" err="1">
                <a:sym typeface="Wingdings" pitchFamily="2" charset="2"/>
              </a:rPr>
              <a:t>라즈베리파이와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dirty="0" err="1">
                <a:sym typeface="Wingdings" pitchFamily="2" charset="2"/>
              </a:rPr>
              <a:t>안드로이드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dirty="0" err="1">
                <a:sym typeface="Wingdings" pitchFamily="2" charset="2"/>
              </a:rPr>
              <a:t>어플간의</a:t>
            </a:r>
            <a:r>
              <a:rPr lang="ko-KR" altLang="en-US" dirty="0">
                <a:sym typeface="Wingdings" pitchFamily="2" charset="2"/>
              </a:rPr>
              <a:t> 통신 직접 구현</a:t>
            </a:r>
            <a:endParaRPr lang="en-US" altLang="ko-KR" dirty="0">
              <a:sym typeface="Wingdings" pitchFamily="2" charset="2"/>
            </a:endParaRPr>
          </a:p>
          <a:p>
            <a:pPr marL="742950" lvl="1" indent="-285750">
              <a:buClr>
                <a:srgbClr val="000000"/>
              </a:buClr>
              <a:buFont typeface="Wingdings" pitchFamily="2" charset="2"/>
              <a:buChar char="è"/>
            </a:pPr>
            <a:endParaRPr lang="en-US" altLang="ko-KR" dirty="0">
              <a:sym typeface="Wingdings" pitchFamily="2" charset="2"/>
            </a:endParaRPr>
          </a:p>
          <a:p>
            <a:pPr lvl="1">
              <a:buClr>
                <a:srgbClr val="000000"/>
              </a:buClr>
            </a:pPr>
            <a:r>
              <a:rPr lang="ko-KR" altLang="en-US" dirty="0"/>
              <a:t>카메라를 통한 영상처리</a:t>
            </a:r>
            <a:endParaRPr lang="en-US" altLang="ko-KR" dirty="0"/>
          </a:p>
          <a:p>
            <a:pPr lvl="1">
              <a:buClr>
                <a:srgbClr val="000000"/>
              </a:buClr>
            </a:pPr>
            <a:r>
              <a:rPr lang="en-US" altLang="ko-KR" dirty="0">
                <a:sym typeface="Wingdings" pitchFamily="2" charset="2"/>
              </a:rPr>
              <a:t></a:t>
            </a:r>
            <a:r>
              <a:rPr lang="ko-KR" altLang="en-US" dirty="0">
                <a:sym typeface="Wingdings" pitchFamily="2" charset="2"/>
              </a:rPr>
              <a:t>기본적인 영상처리는 기존의 </a:t>
            </a:r>
            <a:r>
              <a:rPr lang="en-US" altLang="ko-KR" dirty="0">
                <a:sym typeface="Wingdings" pitchFamily="2" charset="2"/>
              </a:rPr>
              <a:t>API</a:t>
            </a:r>
            <a:r>
              <a:rPr lang="ko-KR" altLang="en-US" dirty="0">
                <a:sym typeface="Wingdings" pitchFamily="2" charset="2"/>
              </a:rPr>
              <a:t>를 활용하고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 err="1">
                <a:sym typeface="Wingdings" pitchFamily="2" charset="2"/>
              </a:rPr>
              <a:t>어플로의</a:t>
            </a:r>
            <a:r>
              <a:rPr lang="ko-KR" altLang="en-US" dirty="0">
                <a:sym typeface="Wingdings" pitchFamily="2" charset="2"/>
              </a:rPr>
              <a:t> 영상정보 전달과</a:t>
            </a:r>
            <a:endParaRPr lang="en-US" altLang="ko-KR" dirty="0">
              <a:sym typeface="Wingdings" pitchFamily="2" charset="2"/>
            </a:endParaRPr>
          </a:p>
          <a:p>
            <a:pPr lvl="1">
              <a:buClr>
                <a:srgbClr val="000000"/>
              </a:buClr>
            </a:pPr>
            <a:r>
              <a:rPr lang="ko-KR" altLang="en-US" dirty="0">
                <a:sym typeface="Wingdings" pitchFamily="2" charset="2"/>
              </a:rPr>
              <a:t>영상정보를 받은 </a:t>
            </a:r>
            <a:r>
              <a:rPr lang="ko-KR" altLang="en-US" dirty="0" err="1">
                <a:sym typeface="Wingdings" pitchFamily="2" charset="2"/>
              </a:rPr>
              <a:t>어플에서</a:t>
            </a:r>
            <a:r>
              <a:rPr lang="ko-KR" altLang="en-US" dirty="0">
                <a:sym typeface="Wingdings" pitchFamily="2" charset="2"/>
              </a:rPr>
              <a:t> 저장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녹화</a:t>
            </a:r>
            <a:r>
              <a:rPr lang="en-US" altLang="ko-KR" dirty="0">
                <a:sym typeface="Wingdings" pitchFamily="2" charset="2"/>
              </a:rPr>
              <a:t>)</a:t>
            </a:r>
            <a:r>
              <a:rPr lang="ko-KR" altLang="en-US" dirty="0">
                <a:sym typeface="Wingdings" pitchFamily="2" charset="2"/>
              </a:rPr>
              <a:t>하는 기능 직접 구현</a:t>
            </a:r>
            <a:endParaRPr lang="en-US" altLang="ko-KR" dirty="0">
              <a:sym typeface="Wingdings" pitchFamily="2" charset="2"/>
            </a:endParaRPr>
          </a:p>
          <a:p>
            <a:pPr lvl="1">
              <a:buClr>
                <a:srgbClr val="000000"/>
              </a:buClr>
            </a:pPr>
            <a:endParaRPr lang="en-US" altLang="ko-KR" dirty="0">
              <a:sym typeface="Wingdings" pitchFamily="2" charset="2"/>
            </a:endParaRPr>
          </a:p>
          <a:p>
            <a:pPr lvl="1">
              <a:buClr>
                <a:srgbClr val="000000"/>
              </a:buClr>
            </a:pPr>
            <a:r>
              <a:rPr lang="ko-KR" altLang="en-US" dirty="0">
                <a:sym typeface="Wingdings" pitchFamily="2" charset="2"/>
              </a:rPr>
              <a:t>초음파 센서를 통한 감지</a:t>
            </a:r>
            <a:endParaRPr lang="en-US" altLang="ko-KR" dirty="0">
              <a:sym typeface="Wingdings" pitchFamily="2" charset="2"/>
            </a:endParaRPr>
          </a:p>
          <a:p>
            <a:pPr lvl="1">
              <a:buClr>
                <a:srgbClr val="000000"/>
              </a:buClr>
            </a:pPr>
            <a:r>
              <a:rPr lang="en-US" altLang="ko-KR" dirty="0">
                <a:sym typeface="Wingdings" pitchFamily="2" charset="2"/>
              </a:rPr>
              <a:t></a:t>
            </a:r>
            <a:r>
              <a:rPr lang="ko-KR" altLang="en-US" dirty="0">
                <a:sym typeface="Wingdings" pitchFamily="2" charset="2"/>
              </a:rPr>
              <a:t>감지 센서를 가진 보드에 내장된 자체 감지 기능에 장애물 감지에 따른 움직임을</a:t>
            </a:r>
            <a:endParaRPr lang="en-US" altLang="ko-KR" dirty="0">
              <a:sym typeface="Wingdings" pitchFamily="2" charset="2"/>
            </a:endParaRPr>
          </a:p>
          <a:p>
            <a:pPr lvl="1">
              <a:buClr>
                <a:srgbClr val="000000"/>
              </a:buClr>
            </a:pPr>
            <a:r>
              <a:rPr lang="ko-KR" altLang="en-US" dirty="0">
                <a:sym typeface="Wingdings" pitchFamily="2" charset="2"/>
              </a:rPr>
              <a:t>추가로 직접 구현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 err="1">
                <a:sym typeface="Wingdings" pitchFamily="2" charset="2"/>
              </a:rPr>
              <a:t>감지시</a:t>
            </a:r>
            <a:r>
              <a:rPr lang="ko-KR" altLang="en-US" dirty="0">
                <a:sym typeface="Wingdings" pitchFamily="2" charset="2"/>
              </a:rPr>
              <a:t> 정지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후진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회피 등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pPr lvl="1">
              <a:buClr>
                <a:srgbClr val="000000"/>
              </a:buClr>
            </a:pPr>
            <a:endParaRPr lang="en-US" altLang="ko-KR" dirty="0">
              <a:sym typeface="Wingdings" pitchFamily="2" charset="2"/>
            </a:endParaRPr>
          </a:p>
          <a:p>
            <a:pPr lvl="1">
              <a:buClr>
                <a:srgbClr val="000000"/>
              </a:buClr>
            </a:pPr>
            <a:r>
              <a:rPr lang="ko-KR" altLang="en-US" dirty="0">
                <a:sym typeface="Wingdings" pitchFamily="2" charset="2"/>
              </a:rPr>
              <a:t>주행 간의 모션인식</a:t>
            </a:r>
            <a:endParaRPr lang="en-US" altLang="ko-KR" dirty="0">
              <a:sym typeface="Wingdings" pitchFamily="2" charset="2"/>
            </a:endParaRPr>
          </a:p>
          <a:p>
            <a:pPr lvl="1">
              <a:buClr>
                <a:srgbClr val="000000"/>
              </a:buClr>
            </a:pPr>
            <a:r>
              <a:rPr lang="en-US" altLang="ko-KR" dirty="0">
                <a:sym typeface="Wingdings" pitchFamily="2" charset="2"/>
              </a:rPr>
              <a:t></a:t>
            </a:r>
            <a:r>
              <a:rPr lang="ko-KR" altLang="en-US" dirty="0" err="1">
                <a:sym typeface="Wingdings" pitchFamily="2" charset="2"/>
              </a:rPr>
              <a:t>어플</a:t>
            </a:r>
            <a:r>
              <a:rPr lang="en-US" altLang="ko-KR" dirty="0">
                <a:sym typeface="Wingdings" pitchFamily="2" charset="2"/>
              </a:rPr>
              <a:t>(VR</a:t>
            </a:r>
            <a:r>
              <a:rPr lang="ko-KR" altLang="en-US" dirty="0">
                <a:sym typeface="Wingdings" pitchFamily="2" charset="2"/>
              </a:rPr>
              <a:t>에 장착할 스마트폰</a:t>
            </a:r>
            <a:r>
              <a:rPr lang="en-US" altLang="ko-KR" dirty="0">
                <a:sym typeface="Wingdings" pitchFamily="2" charset="2"/>
              </a:rPr>
              <a:t>)</a:t>
            </a:r>
            <a:r>
              <a:rPr lang="ko-KR" altLang="en-US" dirty="0">
                <a:sym typeface="Wingdings" pitchFamily="2" charset="2"/>
              </a:rPr>
              <a:t>을 통해 모션인식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 err="1">
                <a:sym typeface="Wingdings" pitchFamily="2" charset="2"/>
              </a:rPr>
              <a:t>자이로스코프</a:t>
            </a:r>
            <a:r>
              <a:rPr lang="en-US" altLang="ko-KR" dirty="0">
                <a:sym typeface="Wingdings" pitchFamily="2" charset="2"/>
              </a:rPr>
              <a:t>) – </a:t>
            </a:r>
            <a:r>
              <a:rPr lang="ko-KR" altLang="en-US" dirty="0">
                <a:sym typeface="Wingdings" pitchFamily="2" charset="2"/>
              </a:rPr>
              <a:t>오픈 소스 사용</a:t>
            </a:r>
            <a:endParaRPr lang="en-US" altLang="ko-KR" dirty="0">
              <a:sym typeface="Wingdings" pitchFamily="2" charset="2"/>
            </a:endParaRPr>
          </a:p>
          <a:p>
            <a:pPr lvl="1">
              <a:buClr>
                <a:srgbClr val="000000"/>
              </a:buClr>
            </a:pPr>
            <a:r>
              <a:rPr lang="en-US" altLang="ko-KR" dirty="0">
                <a:sym typeface="Wingdings" pitchFamily="2" charset="2"/>
              </a:rPr>
              <a:t>VR+</a:t>
            </a:r>
            <a:r>
              <a:rPr lang="ko-KR" altLang="en-US" dirty="0" err="1">
                <a:sym typeface="Wingdings" pitchFamily="2" charset="2"/>
              </a:rPr>
              <a:t>어플</a:t>
            </a:r>
            <a:r>
              <a:rPr lang="en-US" altLang="ko-KR" dirty="0">
                <a:sym typeface="Wingdings" pitchFamily="2" charset="2"/>
              </a:rPr>
              <a:t>+RC</a:t>
            </a:r>
            <a:r>
              <a:rPr lang="ko-KR" altLang="en-US" dirty="0" err="1">
                <a:sym typeface="Wingdings" pitchFamily="2" charset="2"/>
              </a:rPr>
              <a:t>카의</a:t>
            </a:r>
            <a:r>
              <a:rPr lang="ko-KR" altLang="en-US" dirty="0">
                <a:sym typeface="Wingdings" pitchFamily="2" charset="2"/>
              </a:rPr>
              <a:t> 세 가지 장비 연동 간에 모션인식을 진행하며 발생할 한계 수정</a:t>
            </a:r>
            <a:endParaRPr lang="en-US" altLang="ko-KR" dirty="0">
              <a:sym typeface="Wingdings" pitchFamily="2" charset="2"/>
            </a:endParaRPr>
          </a:p>
          <a:p>
            <a:pPr lvl="1">
              <a:buClr>
                <a:srgbClr val="000000"/>
              </a:buClr>
            </a:pPr>
            <a:r>
              <a:rPr lang="ko-KR" altLang="en-US" dirty="0"/>
              <a:t> </a:t>
            </a:r>
            <a:endParaRPr lang="en-US" altLang="ko-KR" dirty="0"/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>
              <a:buClr>
                <a:srgbClr val="000000"/>
              </a:buClr>
              <a:buFont typeface="Wingdings"/>
            </a:pPr>
            <a:r>
              <a:rPr lang="en-US" altLang="ko-KR" sz="1500" b="1" dirty="0">
                <a:latin typeface="맑은 고딕"/>
              </a:rPr>
              <a:t>	</a:t>
            </a:r>
            <a:endParaRPr lang="ko-KR" altLang="en-US" sz="1500" b="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59326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ko-KR" altLang="en-US" sz="3600" spc="-3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졸업 연구 수행 일정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173319" y="2150561"/>
            <a:ext cx="6797361" cy="337762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95731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en-US" altLang="ko-KR" sz="3600" spc="-300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Git</a:t>
            </a:r>
            <a:r>
              <a:rPr lang="en-US" altLang="ko-KR" sz="36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hub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61898" y="2181212"/>
            <a:ext cx="8020203" cy="404168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61898" y="1543688"/>
            <a:ext cx="5588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◎ https://github.com/yjlee1001/kpu</a:t>
            </a:r>
          </a:p>
        </p:txBody>
      </p:sp>
    </p:spTree>
    <p:extLst>
      <p:ext uri="{BB962C8B-B14F-4D97-AF65-F5344CB8AC3E}">
        <p14:creationId xmlns:p14="http://schemas.microsoft.com/office/powerpoint/2010/main" val="485104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ko-KR" altLang="en-US" sz="3600" spc="-3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필요 기술 및 참고 문헌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26"/>
          <p:cNvSpPr txBox="1"/>
          <p:nvPr/>
        </p:nvSpPr>
        <p:spPr>
          <a:xfrm>
            <a:off x="495107" y="1817548"/>
            <a:ext cx="8153785" cy="3685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필요 기술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영상 실시간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 dirty="0"/>
              <a:t> 영상을 통한 장애물 확인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 dirty="0"/>
              <a:t> 실시간 영상 저장</a:t>
            </a:r>
          </a:p>
          <a:p>
            <a:pPr lvl="0">
              <a:buClr>
                <a:srgbClr val="000000"/>
              </a:buClr>
              <a:buFont typeface="Arial"/>
              <a:buChar char="•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참고 자료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 dirty="0"/>
              <a:t> </a:t>
            </a:r>
            <a:r>
              <a:rPr lang="ko-KR" altLang="en-US" dirty="0" err="1"/>
              <a:t>라즈베리파이</a:t>
            </a:r>
            <a:r>
              <a:rPr lang="ko-KR" altLang="en-US" dirty="0"/>
              <a:t> 3의 </a:t>
            </a:r>
            <a:r>
              <a:rPr lang="ko-KR" altLang="en-US" dirty="0" err="1"/>
              <a:t>스펙</a:t>
            </a:r>
            <a:r>
              <a:rPr lang="ko-KR" altLang="en-US" dirty="0"/>
              <a:t> : https://www.raspberrypi.org/products/raspberry-pi-3-model-b/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 dirty="0"/>
              <a:t> 하루 만에 배우는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만들기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104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/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r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5400" b="0" i="0" spc="5" dirty="0">
                <a:solidFill>
                  <a:schemeClr val="tx1"/>
                </a:solidFill>
                <a:latin typeface="Arial Black"/>
                <a:cs typeface="+mj-cs"/>
              </a:rPr>
              <a:t>Thank you</a:t>
            </a:r>
            <a:endParaRPr lang="ko-KR" altLang="en-US" sz="5400" b="0" i="0" spc="5" dirty="0">
              <a:solidFill>
                <a:schemeClr val="tx1"/>
              </a:solidFill>
              <a:latin typeface="Arial Black"/>
              <a:cs typeface="+mj-cs"/>
            </a:endParaRPr>
          </a:p>
        </p:txBody>
      </p:sp>
      <p:cxnSp>
        <p:nvCxnSpPr>
          <p:cNvPr id="12" name="구부러진 연결선 23"/>
          <p:cNvCxnSpPr/>
          <p:nvPr/>
        </p:nvCxnSpPr>
        <p:spPr>
          <a:xfrm>
            <a:off x="3357554" y="3558317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23"/>
          <p:cNvCxnSpPr/>
          <p:nvPr/>
        </p:nvCxnSpPr>
        <p:spPr>
          <a:xfrm>
            <a:off x="3357554" y="2120284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3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85663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293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ko-KR" altLang="en-US" sz="3600" b="1" dirty="0">
                <a:solidFill>
                  <a:schemeClr val="bg1"/>
                </a:solidFill>
              </a:rPr>
              <a:t>졸업 연구 개요</a:t>
            </a:r>
          </a:p>
        </p:txBody>
      </p:sp>
      <p:sp>
        <p:nvSpPr>
          <p:cNvPr id="9" name="직사각형 26"/>
          <p:cNvSpPr txBox="1"/>
          <p:nvPr/>
        </p:nvSpPr>
        <p:spPr>
          <a:xfrm>
            <a:off x="1" y="1638508"/>
            <a:ext cx="9144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0000"/>
              </a:buClr>
            </a:pPr>
            <a:r>
              <a:rPr lang="ko-KR" altLang="en-US" sz="2000" b="1" dirty="0"/>
              <a:t>2. 개발할 기능과 이미 개발된 기능이 무엇인지를 구별하여 설계 할 것</a:t>
            </a:r>
            <a:endParaRPr lang="en-US" altLang="ko-KR" sz="2000" b="1" dirty="0"/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r>
              <a:rPr lang="ko-KR" altLang="en-US" dirty="0"/>
              <a:t>기능을 가진 </a:t>
            </a:r>
            <a:r>
              <a:rPr lang="en-US" altLang="ko-KR" dirty="0"/>
              <a:t>RC</a:t>
            </a:r>
            <a:r>
              <a:rPr lang="ko-KR" altLang="en-US" dirty="0" err="1"/>
              <a:t>카의</a:t>
            </a:r>
            <a:r>
              <a:rPr lang="ko-KR" altLang="en-US" dirty="0"/>
              <a:t> 판매 시기는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월부터 되었으며 어플리케이션을 통한  컨트롤과 초음파 센서를 부착한 장애물 감지 기능을 가진 </a:t>
            </a:r>
            <a:r>
              <a:rPr lang="en-US" altLang="ko-KR" dirty="0"/>
              <a:t>RC</a:t>
            </a:r>
            <a:r>
              <a:rPr lang="ko-KR" altLang="en-US" dirty="0" err="1"/>
              <a:t>카와</a:t>
            </a:r>
            <a:r>
              <a:rPr lang="ko-KR" altLang="en-US" dirty="0"/>
              <a:t> 카메라만 장착하여 보여지는 영상으로만 주행하는 키트가 현재 상용화 되어 있음</a:t>
            </a:r>
            <a:r>
              <a:rPr lang="en-US" altLang="ko-KR" dirty="0"/>
              <a:t>.</a:t>
            </a:r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r>
              <a:rPr lang="ko-KR" altLang="en-US" dirty="0"/>
              <a:t>이미 프로그래밍이 된 </a:t>
            </a:r>
            <a:r>
              <a:rPr lang="en-US" altLang="ko-KR" dirty="0"/>
              <a:t>RC</a:t>
            </a:r>
            <a:r>
              <a:rPr lang="ko-KR" altLang="en-US" dirty="0"/>
              <a:t>카 구입이 아니라</a:t>
            </a:r>
            <a:r>
              <a:rPr lang="en-US" altLang="ko-KR" dirty="0"/>
              <a:t>, RC</a:t>
            </a:r>
            <a:r>
              <a:rPr lang="ko-KR" altLang="en-US" dirty="0"/>
              <a:t>카 베이스 키트</a:t>
            </a:r>
            <a:r>
              <a:rPr lang="en-US" altLang="ko-KR" dirty="0"/>
              <a:t>(</a:t>
            </a:r>
            <a:r>
              <a:rPr lang="ko-KR" altLang="en-US" dirty="0"/>
              <a:t>조립필요</a:t>
            </a:r>
            <a:r>
              <a:rPr lang="en-US" altLang="ko-KR" dirty="0"/>
              <a:t>)</a:t>
            </a:r>
            <a:r>
              <a:rPr lang="ko-KR" altLang="en-US" dirty="0"/>
              <a:t>부터        </a:t>
            </a:r>
            <a:r>
              <a:rPr lang="ko-KR" altLang="en-US" dirty="0" err="1"/>
              <a:t>라즈베리</a:t>
            </a:r>
            <a:r>
              <a:rPr lang="ko-KR" altLang="en-US" dirty="0"/>
              <a:t> 파이</a:t>
            </a:r>
            <a:r>
              <a:rPr lang="en-US" altLang="ko-KR" dirty="0"/>
              <a:t>, </a:t>
            </a:r>
            <a:r>
              <a:rPr lang="ko-KR" altLang="en-US" dirty="0"/>
              <a:t>초음파 센서 보드</a:t>
            </a:r>
            <a:r>
              <a:rPr lang="en-US" altLang="ko-KR" dirty="0"/>
              <a:t> </a:t>
            </a:r>
            <a:r>
              <a:rPr lang="ko-KR" altLang="en-US" dirty="0"/>
              <a:t>등 따로 구입하여</a:t>
            </a:r>
            <a:r>
              <a:rPr lang="en-US" altLang="ko-KR" dirty="0"/>
              <a:t> </a:t>
            </a:r>
            <a:r>
              <a:rPr lang="ko-KR" altLang="en-US" dirty="0"/>
              <a:t>부착할 예정</a:t>
            </a:r>
            <a:r>
              <a:rPr lang="en-US" altLang="ko-KR" dirty="0"/>
              <a:t>. </a:t>
            </a:r>
          </a:p>
          <a:p>
            <a:pPr lvl="1">
              <a:buClr>
                <a:srgbClr val="000000"/>
              </a:buClr>
            </a:pPr>
            <a:endParaRPr lang="en-US" altLang="ko-KR" sz="800" dirty="0"/>
          </a:p>
          <a:p>
            <a:pPr marL="800100" lvl="1" indent="-342900">
              <a:buClr>
                <a:srgbClr val="000000"/>
              </a:buClr>
              <a:buAutoNum type="arabicPeriod"/>
            </a:pPr>
            <a:r>
              <a:rPr lang="ko-KR" altLang="en-US" dirty="0"/>
              <a:t>초음파 센서를 통한 감지</a:t>
            </a:r>
            <a:r>
              <a:rPr lang="en-US" altLang="ko-KR" dirty="0"/>
              <a:t> </a:t>
            </a:r>
          </a:p>
          <a:p>
            <a:pPr lvl="1">
              <a:buClr>
                <a:srgbClr val="000000"/>
              </a:buClr>
            </a:pPr>
            <a:endParaRPr lang="en-US" altLang="ko-KR" sz="800" dirty="0"/>
          </a:p>
          <a:p>
            <a:pPr lvl="1">
              <a:buClr>
                <a:srgbClr val="000000"/>
              </a:buClr>
            </a:pPr>
            <a:r>
              <a:rPr lang="en-US" altLang="ko-KR" dirty="0"/>
              <a:t>2.  </a:t>
            </a:r>
            <a:r>
              <a:rPr lang="ko-KR" altLang="en-US" dirty="0" err="1"/>
              <a:t>어플의</a:t>
            </a:r>
            <a:r>
              <a:rPr lang="ko-KR" altLang="en-US" dirty="0"/>
              <a:t> 기울기에 따른 </a:t>
            </a:r>
            <a:r>
              <a:rPr lang="en-US" altLang="ko-KR" dirty="0"/>
              <a:t>RC</a:t>
            </a:r>
            <a:r>
              <a:rPr lang="ko-KR" altLang="en-US" dirty="0" err="1"/>
              <a:t>카의</a:t>
            </a:r>
            <a:r>
              <a:rPr lang="ko-KR" altLang="en-US" dirty="0"/>
              <a:t> 모션인식</a:t>
            </a:r>
            <a:r>
              <a:rPr lang="en-US" altLang="ko-KR" dirty="0"/>
              <a:t> </a:t>
            </a:r>
          </a:p>
          <a:p>
            <a:pPr lvl="1">
              <a:buClr>
                <a:srgbClr val="000000"/>
              </a:buClr>
            </a:pPr>
            <a:endParaRPr lang="en-US" altLang="ko-KR" sz="800" dirty="0"/>
          </a:p>
          <a:p>
            <a:pPr lvl="1">
              <a:buClr>
                <a:srgbClr val="000000"/>
              </a:buClr>
            </a:pPr>
            <a:r>
              <a:rPr lang="en-US" altLang="ko-KR" dirty="0"/>
              <a:t>3.  </a:t>
            </a:r>
            <a:r>
              <a:rPr lang="ko-KR" altLang="en-US" dirty="0"/>
              <a:t>카메라의 기본적인 영상처리 기능은 기존 </a:t>
            </a:r>
            <a:r>
              <a:rPr lang="en-US" altLang="ko-KR" dirty="0"/>
              <a:t>API</a:t>
            </a:r>
            <a:r>
              <a:rPr lang="ko-KR" altLang="en-US" dirty="0"/>
              <a:t>를 사용하지만</a:t>
            </a:r>
            <a:r>
              <a:rPr lang="en-US" altLang="ko-KR" dirty="0"/>
              <a:t>, </a:t>
            </a:r>
            <a:r>
              <a:rPr lang="ko-KR" altLang="en-US" dirty="0"/>
              <a:t>그 외의 초음파 센서를 통한 감지에 따른 움직임과</a:t>
            </a:r>
            <a:r>
              <a:rPr lang="en-US" altLang="ko-KR" dirty="0"/>
              <a:t> </a:t>
            </a:r>
            <a:r>
              <a:rPr lang="ko-KR" altLang="en-US" dirty="0"/>
              <a:t>모션인식 간의 한계점 파악 및 수정</a:t>
            </a:r>
            <a:r>
              <a:rPr lang="en-US" altLang="ko-KR" dirty="0"/>
              <a:t>, </a:t>
            </a:r>
            <a:r>
              <a:rPr lang="ko-KR" altLang="en-US" dirty="0"/>
              <a:t>카메라를 통해 </a:t>
            </a:r>
            <a:r>
              <a:rPr lang="ko-KR" altLang="en-US" dirty="0" err="1"/>
              <a:t>어플로</a:t>
            </a:r>
            <a:r>
              <a:rPr lang="ko-KR" altLang="en-US" dirty="0"/>
              <a:t> 실시간 전달하고 녹화하는 기능을 저희가 직접 구현하겠습니다</a:t>
            </a:r>
            <a:r>
              <a:rPr lang="en-US" altLang="ko-KR" dirty="0"/>
              <a:t>.</a:t>
            </a:r>
            <a:endParaRPr lang="en-US" altLang="ko-KR" sz="2200" b="1" dirty="0"/>
          </a:p>
          <a:p>
            <a:pPr marL="800100" lvl="1" indent="-342900">
              <a:buClr>
                <a:srgbClr val="000000"/>
              </a:buClr>
              <a:buAutoNum type="arabicPeriod"/>
            </a:pPr>
            <a:endParaRPr lang="en-US" altLang="ko-KR" sz="2200" b="1" dirty="0"/>
          </a:p>
          <a:p>
            <a:pPr marL="800100" lvl="1" indent="-342900">
              <a:buClr>
                <a:srgbClr val="000000"/>
              </a:buClr>
              <a:buAutoNum type="arabicPeriod"/>
            </a:pPr>
            <a:endParaRPr lang="en-US" altLang="ko-KR" sz="2200" b="1" dirty="0"/>
          </a:p>
          <a:p>
            <a:pPr marL="800100" lvl="1" indent="-342900">
              <a:buClr>
                <a:srgbClr val="000000"/>
              </a:buClr>
              <a:buAutoNum type="arabicPeriod"/>
            </a:pPr>
            <a:endParaRPr lang="en-US" altLang="ko-KR" sz="2200" b="1" dirty="0"/>
          </a:p>
          <a:p>
            <a:pPr lvl="1">
              <a:buClr>
                <a:srgbClr val="000000"/>
              </a:buClr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85663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293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ko-KR" altLang="en-US" sz="3600" b="1" dirty="0">
                <a:solidFill>
                  <a:schemeClr val="bg1"/>
                </a:solidFill>
              </a:rPr>
              <a:t>졸업 연구 개요</a:t>
            </a:r>
          </a:p>
        </p:txBody>
      </p:sp>
      <p:sp>
        <p:nvSpPr>
          <p:cNvPr id="9" name="직사각형 26"/>
          <p:cNvSpPr txBox="1"/>
          <p:nvPr/>
        </p:nvSpPr>
        <p:spPr>
          <a:xfrm>
            <a:off x="-1270" y="1342982"/>
            <a:ext cx="926431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0000"/>
              </a:buClr>
            </a:pPr>
            <a:r>
              <a:rPr lang="ko-KR" altLang="en-US" sz="2200" b="1" dirty="0"/>
              <a:t>3. </a:t>
            </a:r>
            <a:r>
              <a:rPr lang="ko-KR" altLang="en-US" b="1" dirty="0"/>
              <a:t>개발 내용과 상용화 제품과의 차별성을 설명하여 진행</a:t>
            </a:r>
            <a:endParaRPr lang="en-US" altLang="ko-KR" b="1" dirty="0"/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r>
              <a:rPr lang="ko-KR" altLang="en-US" sz="1600" dirty="0"/>
              <a:t>현재 시중에 나와있는 </a:t>
            </a:r>
            <a:r>
              <a:rPr lang="en-US" altLang="ko-KR" sz="1600" dirty="0" err="1"/>
              <a:t>Gopigo</a:t>
            </a:r>
            <a:r>
              <a:rPr lang="en-US" altLang="ko-KR" sz="1600" dirty="0"/>
              <a:t> </a:t>
            </a:r>
            <a:r>
              <a:rPr lang="ko-KR" altLang="en-US" sz="1600" dirty="0"/>
              <a:t>키트 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국내구매인 경우 약 </a:t>
            </a:r>
            <a:r>
              <a:rPr lang="en-US" altLang="ko-KR" sz="1600" dirty="0"/>
              <a:t>40</a:t>
            </a:r>
            <a:r>
              <a:rPr lang="ko-KR" altLang="en-US" sz="1600" dirty="0"/>
              <a:t>만원</a:t>
            </a:r>
            <a:r>
              <a:rPr lang="en-US" altLang="ko-KR" sz="1600" dirty="0"/>
              <a:t> </a:t>
            </a:r>
            <a:r>
              <a:rPr lang="ko-KR" altLang="en-US" sz="1600" dirty="0"/>
              <a:t>외국에서 </a:t>
            </a:r>
            <a:endParaRPr lang="en-US" altLang="ko-KR" sz="1600" dirty="0"/>
          </a:p>
          <a:p>
            <a:pPr lvl="1">
              <a:buClr>
                <a:srgbClr val="000000"/>
              </a:buClr>
            </a:pPr>
            <a:r>
              <a:rPr lang="ko-KR" altLang="en-US" sz="1600" dirty="0"/>
              <a:t>직접 </a:t>
            </a:r>
            <a:r>
              <a:rPr lang="ko-KR" altLang="en-US" sz="1600" dirty="0" err="1"/>
              <a:t>구매시</a:t>
            </a:r>
            <a:r>
              <a:rPr lang="ko-KR" altLang="en-US" sz="1600" dirty="0"/>
              <a:t> </a:t>
            </a:r>
            <a:r>
              <a:rPr lang="en-US" altLang="ko-KR" sz="1600" dirty="0"/>
              <a:t>20</a:t>
            </a:r>
            <a:r>
              <a:rPr lang="ko-KR" altLang="en-US" sz="1600" dirty="0"/>
              <a:t>만원을 호가하는 키트입니다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상품 판매 시기는 </a:t>
            </a:r>
            <a:r>
              <a:rPr lang="en-US" altLang="ko-KR" sz="1600" dirty="0"/>
              <a:t>2016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월부터 되었으며 </a:t>
            </a:r>
            <a:endParaRPr lang="en-US" altLang="ko-KR" sz="1600" dirty="0"/>
          </a:p>
          <a:p>
            <a:pPr lvl="1">
              <a:buClr>
                <a:srgbClr val="000000"/>
              </a:buClr>
            </a:pPr>
            <a:r>
              <a:rPr lang="ko-KR" altLang="en-US" sz="1600" dirty="0"/>
              <a:t>현재는 컨트롤과 초음파 센서를 달아 장애물 회피기능이 최신버전입니다</a:t>
            </a:r>
            <a:r>
              <a:rPr lang="en-US" altLang="ko-KR" sz="1600" dirty="0"/>
              <a:t>. </a:t>
            </a:r>
          </a:p>
          <a:p>
            <a:pPr lvl="1">
              <a:buClr>
                <a:srgbClr val="000000"/>
              </a:buClr>
            </a:pPr>
            <a:r>
              <a:rPr lang="ko-KR" altLang="en-US" sz="1600" dirty="0"/>
              <a:t>아니면 우측의 카메라만 장착하여 영상으로만 주행하는 키트도 있습니다</a:t>
            </a:r>
            <a:r>
              <a:rPr lang="en-US" altLang="ko-KR" sz="1600" dirty="0"/>
              <a:t>. </a:t>
            </a:r>
          </a:p>
          <a:p>
            <a:pPr lvl="1">
              <a:buClr>
                <a:srgbClr val="000000"/>
              </a:buClr>
            </a:pPr>
            <a:r>
              <a:rPr lang="en-US" altLang="ko-KR" sz="1600" b="1" dirty="0"/>
              <a:t>(</a:t>
            </a:r>
            <a:r>
              <a:rPr lang="ko-KR" altLang="en-US" sz="1600" b="1" dirty="0"/>
              <a:t>하지만 상용화는 되지 않았습니다</a:t>
            </a:r>
            <a:r>
              <a:rPr lang="en-US" altLang="ko-KR" sz="1600" b="1" dirty="0"/>
              <a:t>.)</a:t>
            </a:r>
          </a:p>
          <a:p>
            <a:pPr lvl="1">
              <a:buClr>
                <a:srgbClr val="000000"/>
              </a:buClr>
            </a:pPr>
            <a:r>
              <a:rPr lang="ko-KR" altLang="en-US" sz="1600" dirty="0"/>
              <a:t>그러나 저희는 달리 </a:t>
            </a:r>
            <a:r>
              <a:rPr lang="ko-KR" altLang="en-US" sz="1600" b="1" dirty="0" err="1"/>
              <a:t>어플에</a:t>
            </a:r>
            <a:r>
              <a:rPr lang="ko-KR" altLang="en-US" sz="1600" b="1" dirty="0"/>
              <a:t> 카메라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레코딩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영상출력 및 </a:t>
            </a:r>
            <a:r>
              <a:rPr lang="en-US" altLang="ko-KR" sz="1600" b="1" dirty="0"/>
              <a:t>VR</a:t>
            </a:r>
            <a:r>
              <a:rPr lang="ko-KR" altLang="en-US" sz="1600" b="1" dirty="0"/>
              <a:t>화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와  속도 제어 기능 추가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1">
              <a:buClr>
                <a:srgbClr val="000000"/>
              </a:buClr>
            </a:pPr>
            <a:r>
              <a:rPr lang="ko-KR" altLang="en-US" b="1" dirty="0"/>
              <a:t>또한</a:t>
            </a:r>
            <a:r>
              <a:rPr lang="en-US" altLang="ko-KR" b="1" dirty="0"/>
              <a:t>,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/>
              <a:t>자이로스코프를</a:t>
            </a:r>
            <a:r>
              <a:rPr lang="ko-KR" altLang="en-US" b="1" dirty="0"/>
              <a:t> 통해 모션인식 주행기능을 추가했습니다</a:t>
            </a:r>
            <a:r>
              <a:rPr lang="en-US" altLang="ko-KR" b="1" dirty="0"/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buClr>
                <a:srgbClr val="000000"/>
              </a:buClr>
            </a:pPr>
            <a:r>
              <a:rPr lang="en-US" altLang="ko-KR" dirty="0"/>
              <a:t>http://view.asiae.co.kr/news/view.htm?idxno=2016032517380308307</a:t>
            </a:r>
          </a:p>
          <a:p>
            <a:pPr>
              <a:buClr>
                <a:srgbClr val="000000"/>
              </a:buClr>
              <a:buFont typeface="Wingdings"/>
            </a:pPr>
            <a:endParaRPr lang="ko-KR" altLang="en-US" sz="15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44" y="1791451"/>
            <a:ext cx="4640831" cy="215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71494"/>
            <a:ext cx="22193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49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85663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293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ko-KR" altLang="en-US" sz="3600" b="1" dirty="0">
                <a:solidFill>
                  <a:schemeClr val="bg1"/>
                </a:solidFill>
              </a:rPr>
              <a:t>졸업 연구 개요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" y="1413381"/>
            <a:ext cx="86334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 </a:t>
            </a:r>
            <a:endParaRPr lang="en-US" altLang="ko-KR" sz="2200" b="1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연구 개발 배경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현재의 </a:t>
            </a:r>
            <a:r>
              <a:rPr lang="en-US" altLang="ko-KR" dirty="0"/>
              <a:t>RC</a:t>
            </a:r>
            <a:r>
              <a:rPr lang="ko-KR" altLang="en-US" dirty="0" err="1"/>
              <a:t>카들은</a:t>
            </a:r>
            <a:r>
              <a:rPr lang="ko-KR" altLang="en-US" dirty="0"/>
              <a:t> 주행(경주)에 초점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실제 차량들을 경량화*소형화하면서 주행의 정교함에 초점</a:t>
            </a:r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연구 개발 목표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현재 시범운행중인 무인자동차 주행 시스템을 착안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VR</a:t>
            </a:r>
            <a:r>
              <a:rPr lang="ko-KR" altLang="en-US" dirty="0"/>
              <a:t>기기 사용으로 인한 흥미 유도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 dirty="0"/>
              <a:t> 적외선 카메라를 이용한 야간 주행</a:t>
            </a:r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 ◎ 연구 개발 효과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카메라 탑재 -&gt; 촬영되는 범위에 따른 실시간 정보 및 녹화기능.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초음파 감지 기능을 사용해 주행간의 장애 해소 </a:t>
            </a:r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 ◎</a:t>
            </a:r>
            <a:r>
              <a:rPr lang="ko-KR" altLang="en-US" sz="2200" b="1" dirty="0" err="1"/>
              <a:t>타겟</a:t>
            </a:r>
            <a:r>
              <a:rPr lang="ko-KR" altLang="en-US" dirty="0"/>
              <a:t> - 전 연령층 / 동호회인 50만명에 육박</a:t>
            </a:r>
          </a:p>
          <a:p>
            <a:pPr lvl="0">
              <a:buClr>
                <a:srgbClr val="000000"/>
              </a:buClr>
              <a:buFont typeface="Wingding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32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85663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293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ko-KR" altLang="en-US" sz="3600" b="1" dirty="0">
                <a:solidFill>
                  <a:schemeClr val="bg1"/>
                </a:solidFill>
              </a:rPr>
              <a:t>졸업 연구 개요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" y="1413381"/>
            <a:ext cx="86334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 </a:t>
            </a:r>
            <a:endParaRPr lang="en-US" altLang="ko-KR" sz="2200" b="1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연구 개발 배경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현재의 </a:t>
            </a:r>
            <a:r>
              <a:rPr lang="en-US" altLang="ko-KR" dirty="0"/>
              <a:t>RC</a:t>
            </a:r>
            <a:r>
              <a:rPr lang="ko-KR" altLang="en-US" dirty="0" err="1"/>
              <a:t>카들은</a:t>
            </a:r>
            <a:r>
              <a:rPr lang="ko-KR" altLang="en-US" dirty="0"/>
              <a:t> 주행(경주)에 초점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실제 차량들을 경량화*소형화하면서 주행의 정교함에 초점</a:t>
            </a:r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연구 개발 목표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현재 시범운행중인 무인자동차 주행 시스템을 착안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VR</a:t>
            </a:r>
            <a:r>
              <a:rPr lang="ko-KR" altLang="en-US" dirty="0"/>
              <a:t>기기 사용으로 인한 흥미 유도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 dirty="0"/>
              <a:t> 적외선 카메라를 이용한 야간 주행</a:t>
            </a:r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 ◎ 연구 개발 효과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카메라 탑재 -&gt; 촬영되는 범위에 따른 실시간 정보 및 녹화기능.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초음파 감지 기능을 사용해 주행간의 장애 해소 </a:t>
            </a:r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 ◎</a:t>
            </a:r>
            <a:r>
              <a:rPr lang="ko-KR" altLang="en-US" sz="2200" b="1" dirty="0" err="1"/>
              <a:t>타겟</a:t>
            </a:r>
            <a:r>
              <a:rPr lang="ko-KR" altLang="en-US" dirty="0"/>
              <a:t> - 전 연령층 / 동호회인 50만명에 육박</a:t>
            </a:r>
          </a:p>
          <a:p>
            <a:pPr lvl="0">
              <a:buClr>
                <a:srgbClr val="000000"/>
              </a:buClr>
              <a:buFont typeface="Wingding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45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67750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293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ko-KR" altLang="en-US" sz="3600" b="1" dirty="0">
                <a:solidFill>
                  <a:schemeClr val="bg1"/>
                </a:solidFill>
              </a:rPr>
              <a:t>관련연구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및 사례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" y="1413381"/>
            <a:ext cx="8633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000000"/>
              </a:buClr>
              <a:buAutoNum type="arabicPeriod"/>
            </a:pPr>
            <a:r>
              <a:rPr lang="ko-KR" altLang="en-US" b="1" dirty="0" err="1">
                <a:solidFill>
                  <a:srgbClr val="000000">
                    <a:alpha val="100000"/>
                  </a:srgbClr>
                </a:solidFill>
                <a:latin typeface="Arial Black"/>
              </a:rPr>
              <a:t>와일드한</a:t>
            </a:r>
            <a:r>
              <a:rPr lang="ko-KR" altLang="en-US" b="1" dirty="0">
                <a:solidFill>
                  <a:srgbClr val="000000">
                    <a:alpha val="100000"/>
                  </a:srgbClr>
                </a:solidFill>
                <a:latin typeface="Arial Black"/>
              </a:rPr>
              <a:t> 주행 성능 돋보이는 RC카 '</a:t>
            </a:r>
            <a:r>
              <a:rPr lang="ko-KR" altLang="en-US" b="1" dirty="0" err="1">
                <a:solidFill>
                  <a:srgbClr val="000000">
                    <a:alpha val="100000"/>
                  </a:srgbClr>
                </a:solidFill>
                <a:latin typeface="Arial Black"/>
              </a:rPr>
              <a:t>바자레이</a:t>
            </a:r>
            <a:r>
              <a:rPr lang="ko-KR" altLang="en-US" b="1" dirty="0">
                <a:solidFill>
                  <a:srgbClr val="000000">
                    <a:alpha val="100000"/>
                  </a:srgbClr>
                </a:solidFill>
                <a:latin typeface="Arial Black"/>
              </a:rPr>
              <a:t>‘</a:t>
            </a:r>
            <a:endParaRPr lang="en-US" altLang="ko-KR" b="1" dirty="0"/>
          </a:p>
          <a:p>
            <a:pPr>
              <a:buClr>
                <a:srgbClr val="000000"/>
              </a:buClr>
            </a:pPr>
            <a:r>
              <a:rPr lang="ko-KR" altLang="en-US" b="1" dirty="0"/>
              <a:t>안정적인 고속 주행</a:t>
            </a:r>
            <a:r>
              <a:rPr lang="en-US" altLang="ko-KR" b="1" dirty="0"/>
              <a:t>,</a:t>
            </a:r>
            <a:r>
              <a:rPr lang="ko-KR" altLang="en-US" b="1" dirty="0"/>
              <a:t>전복 방지</a:t>
            </a:r>
          </a:p>
          <a:p>
            <a:pPr lvl="0">
              <a:buClr>
                <a:srgbClr val="000000"/>
              </a:buClr>
              <a:buFont typeface="Wingdings"/>
            </a:pPr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59080" y="2336711"/>
            <a:ext cx="6188086" cy="370231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9080" y="6034556"/>
            <a:ext cx="8275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출처 : http://it.chosun.com/news/article.html?no=2821221</a:t>
            </a:r>
          </a:p>
        </p:txBody>
      </p:sp>
    </p:spTree>
    <p:extLst>
      <p:ext uri="{BB962C8B-B14F-4D97-AF65-F5344CB8AC3E}">
        <p14:creationId xmlns:p14="http://schemas.microsoft.com/office/powerpoint/2010/main" val="280818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293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ko-KR" altLang="en-US" sz="3600" b="1" dirty="0">
                <a:solidFill>
                  <a:schemeClr val="bg1"/>
                </a:solidFill>
              </a:rPr>
              <a:t>관련연구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및 사례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" y="1413381"/>
            <a:ext cx="863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b="1" dirty="0"/>
              <a:t>2. 모 대학에서의 친환경 스마트 </a:t>
            </a:r>
            <a:r>
              <a:rPr lang="en-US" altLang="ko-KR" b="1" dirty="0"/>
              <a:t>RC</a:t>
            </a:r>
            <a:r>
              <a:rPr lang="ko-KR" altLang="en-US" b="1" dirty="0"/>
              <a:t>카 경진대회</a:t>
            </a:r>
            <a:endParaRPr lang="en-US" altLang="ko-KR" b="1" dirty="0"/>
          </a:p>
          <a:p>
            <a:pPr lvl="0"/>
            <a:r>
              <a:rPr lang="en-US" altLang="ko-KR" b="1" dirty="0"/>
              <a:t>- </a:t>
            </a:r>
            <a:r>
              <a:rPr lang="ko-KR" altLang="en-US" b="1" dirty="0"/>
              <a:t>원격제어 및 자율 주행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9080" y="6034556"/>
            <a:ext cx="8884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출처 : http://www.anewsa.com/detail.php?number=1089920&amp;thread=09r02</a:t>
            </a:r>
          </a:p>
        </p:txBody>
      </p:sp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55848" y="2336711"/>
            <a:ext cx="5751585" cy="3529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008" y="267750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19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1525</Words>
  <Application>Microsoft Office PowerPoint</Application>
  <PresentationFormat>화면 슬라이드 쇼(4:3)</PresentationFormat>
  <Paragraphs>490</Paragraphs>
  <Slides>33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05 시스템 모듈 상세 설계 - 안드로이드   </vt:lpstr>
      <vt:lpstr>05 시스템 모듈 상세 설계 - 안드로이드</vt:lpstr>
      <vt:lpstr>PowerPoint 프레젠테이션</vt:lpstr>
      <vt:lpstr>PowerPoint 프레젠테이션</vt:lpstr>
      <vt:lpstr>05 시스템 모듈 상세 설계 - 안드로이드</vt:lpstr>
      <vt:lpstr>05 시스템 모듈 상세 설계 - 안드로이드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seahwan jeon</cp:lastModifiedBy>
  <cp:revision>77</cp:revision>
  <dcterms:created xsi:type="dcterms:W3CDTF">2015-11-27T02:52:55Z</dcterms:created>
  <dcterms:modified xsi:type="dcterms:W3CDTF">2017-02-20T05:54:37Z</dcterms:modified>
</cp:coreProperties>
</file>